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64" r:id="rId5"/>
    <p:sldId id="281" r:id="rId6"/>
    <p:sldId id="259" r:id="rId7"/>
    <p:sldId id="269" r:id="rId8"/>
    <p:sldId id="260" r:id="rId9"/>
    <p:sldId id="271" r:id="rId10"/>
    <p:sldId id="283" r:id="rId11"/>
    <p:sldId id="272" r:id="rId12"/>
    <p:sldId id="284" r:id="rId13"/>
    <p:sldId id="285" r:id="rId14"/>
    <p:sldId id="286" r:id="rId15"/>
    <p:sldId id="287" r:id="rId16"/>
    <p:sldId id="288" r:id="rId17"/>
    <p:sldId id="289" r:id="rId18"/>
    <p:sldId id="290" r:id="rId19"/>
    <p:sldId id="261" r:id="rId20"/>
    <p:sldId id="274" r:id="rId21"/>
    <p:sldId id="292" r:id="rId22"/>
    <p:sldId id="293" r:id="rId23"/>
    <p:sldId id="294" r:id="rId24"/>
    <p:sldId id="295" r:id="rId25"/>
    <p:sldId id="262" r:id="rId26"/>
    <p:sldId id="279" r:id="rId27"/>
    <p:sldId id="280" r:id="rId28"/>
    <p:sldId id="263"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459" userDrawn="1">
          <p15:clr>
            <a:srgbClr val="A4A3A4"/>
          </p15:clr>
        </p15:guide>
        <p15:guide id="4" pos="665" userDrawn="1">
          <p15:clr>
            <a:srgbClr val="A4A3A4"/>
          </p15:clr>
        </p15:guide>
        <p15:guide id="5" pos="701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64" autoAdjust="0"/>
    <p:restoredTop sz="94660"/>
  </p:normalViewPr>
  <p:slideViewPr>
    <p:cSldViewPr snapToGrid="0" showGuides="1">
      <p:cViewPr varScale="1">
        <p:scale>
          <a:sx n="81" d="100"/>
          <a:sy n="81" d="100"/>
        </p:scale>
        <p:origin x="821" y="67"/>
      </p:cViewPr>
      <p:guideLst>
        <p:guide orient="horz" pos="2160"/>
        <p:guide pos="3840"/>
        <p:guide orient="horz" pos="459"/>
        <p:guide pos="665"/>
        <p:guide pos="7015"/>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91F40-25F4-40E6-8997-669087E220CD}" type="datetimeFigureOut">
              <a:rPr lang="zh-CN" altLang="en-US" smtClean="0"/>
              <a:t>2020/3/16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5E9D39-B838-4966-9F85-0316DACF3191}" type="slidenum">
              <a:rPr lang="zh-CN" altLang="en-US" smtClean="0"/>
              <a:t>‹#›</a:t>
            </a:fld>
            <a:endParaRPr lang="zh-CN" altLang="en-US"/>
          </a:p>
        </p:txBody>
      </p:sp>
    </p:spTree>
    <p:extLst>
      <p:ext uri="{BB962C8B-B14F-4D97-AF65-F5344CB8AC3E}">
        <p14:creationId xmlns:p14="http://schemas.microsoft.com/office/powerpoint/2010/main" val="326158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a:t>
            </a:fld>
            <a:endParaRPr lang="zh-CN" altLang="en-US"/>
          </a:p>
        </p:txBody>
      </p:sp>
    </p:spTree>
    <p:extLst>
      <p:ext uri="{BB962C8B-B14F-4D97-AF65-F5344CB8AC3E}">
        <p14:creationId xmlns:p14="http://schemas.microsoft.com/office/powerpoint/2010/main" val="164231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a:t>
            </a:fld>
            <a:endParaRPr lang="zh-CN" altLang="en-US"/>
          </a:p>
        </p:txBody>
      </p:sp>
    </p:spTree>
    <p:extLst>
      <p:ext uri="{BB962C8B-B14F-4D97-AF65-F5344CB8AC3E}">
        <p14:creationId xmlns:p14="http://schemas.microsoft.com/office/powerpoint/2010/main" val="93400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3</a:t>
            </a:fld>
            <a:endParaRPr lang="zh-CN" altLang="en-US"/>
          </a:p>
        </p:txBody>
      </p:sp>
    </p:spTree>
    <p:extLst>
      <p:ext uri="{BB962C8B-B14F-4D97-AF65-F5344CB8AC3E}">
        <p14:creationId xmlns:p14="http://schemas.microsoft.com/office/powerpoint/2010/main" val="324074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4</a:t>
            </a:fld>
            <a:endParaRPr lang="zh-CN" altLang="en-US"/>
          </a:p>
        </p:txBody>
      </p:sp>
    </p:spTree>
    <p:extLst>
      <p:ext uri="{BB962C8B-B14F-4D97-AF65-F5344CB8AC3E}">
        <p14:creationId xmlns:p14="http://schemas.microsoft.com/office/powerpoint/2010/main" val="3783488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5</a:t>
            </a:fld>
            <a:endParaRPr lang="zh-CN" altLang="en-US"/>
          </a:p>
        </p:txBody>
      </p:sp>
    </p:spTree>
    <p:extLst>
      <p:ext uri="{BB962C8B-B14F-4D97-AF65-F5344CB8AC3E}">
        <p14:creationId xmlns:p14="http://schemas.microsoft.com/office/powerpoint/2010/main" val="4029337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6</a:t>
            </a:fld>
            <a:endParaRPr lang="zh-CN" altLang="en-US"/>
          </a:p>
        </p:txBody>
      </p:sp>
    </p:spTree>
    <p:extLst>
      <p:ext uri="{BB962C8B-B14F-4D97-AF65-F5344CB8AC3E}">
        <p14:creationId xmlns:p14="http://schemas.microsoft.com/office/powerpoint/2010/main" val="781036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7</a:t>
            </a:fld>
            <a:endParaRPr lang="zh-CN" altLang="en-US"/>
          </a:p>
        </p:txBody>
      </p:sp>
    </p:spTree>
    <p:extLst>
      <p:ext uri="{BB962C8B-B14F-4D97-AF65-F5344CB8AC3E}">
        <p14:creationId xmlns:p14="http://schemas.microsoft.com/office/powerpoint/2010/main" val="108423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8</a:t>
            </a:fld>
            <a:endParaRPr lang="zh-CN" altLang="en-US"/>
          </a:p>
        </p:txBody>
      </p:sp>
    </p:spTree>
    <p:extLst>
      <p:ext uri="{BB962C8B-B14F-4D97-AF65-F5344CB8AC3E}">
        <p14:creationId xmlns:p14="http://schemas.microsoft.com/office/powerpoint/2010/main" val="1633986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9</a:t>
            </a:fld>
            <a:endParaRPr lang="zh-CN" altLang="en-US"/>
          </a:p>
        </p:txBody>
      </p:sp>
    </p:spTree>
    <p:extLst>
      <p:ext uri="{BB962C8B-B14F-4D97-AF65-F5344CB8AC3E}">
        <p14:creationId xmlns:p14="http://schemas.microsoft.com/office/powerpoint/2010/main" val="3023047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10</a:t>
            </a:fld>
            <a:endParaRPr lang="zh-CN" altLang="en-US"/>
          </a:p>
        </p:txBody>
      </p:sp>
    </p:spTree>
    <p:extLst>
      <p:ext uri="{BB962C8B-B14F-4D97-AF65-F5344CB8AC3E}">
        <p14:creationId xmlns:p14="http://schemas.microsoft.com/office/powerpoint/2010/main" val="396052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11</a:t>
            </a:fld>
            <a:endParaRPr lang="zh-CN" altLang="en-US"/>
          </a:p>
        </p:txBody>
      </p:sp>
    </p:spTree>
    <p:extLst>
      <p:ext uri="{BB962C8B-B14F-4D97-AF65-F5344CB8AC3E}">
        <p14:creationId xmlns:p14="http://schemas.microsoft.com/office/powerpoint/2010/main" val="3632230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12</a:t>
            </a:fld>
            <a:endParaRPr lang="zh-CN" altLang="en-US"/>
          </a:p>
        </p:txBody>
      </p:sp>
    </p:spTree>
    <p:extLst>
      <p:ext uri="{BB962C8B-B14F-4D97-AF65-F5344CB8AC3E}">
        <p14:creationId xmlns:p14="http://schemas.microsoft.com/office/powerpoint/2010/main" val="2048997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13</a:t>
            </a:fld>
            <a:endParaRPr lang="zh-CN" altLang="en-US"/>
          </a:p>
        </p:txBody>
      </p:sp>
    </p:spTree>
    <p:extLst>
      <p:ext uri="{BB962C8B-B14F-4D97-AF65-F5344CB8AC3E}">
        <p14:creationId xmlns:p14="http://schemas.microsoft.com/office/powerpoint/2010/main" val="3133095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14</a:t>
            </a:fld>
            <a:endParaRPr lang="zh-CN" altLang="en-US"/>
          </a:p>
        </p:txBody>
      </p:sp>
    </p:spTree>
    <p:extLst>
      <p:ext uri="{BB962C8B-B14F-4D97-AF65-F5344CB8AC3E}">
        <p14:creationId xmlns:p14="http://schemas.microsoft.com/office/powerpoint/2010/main" val="414055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15</a:t>
            </a:fld>
            <a:endParaRPr lang="zh-CN" altLang="en-US"/>
          </a:p>
        </p:txBody>
      </p:sp>
    </p:spTree>
    <p:extLst>
      <p:ext uri="{BB962C8B-B14F-4D97-AF65-F5344CB8AC3E}">
        <p14:creationId xmlns:p14="http://schemas.microsoft.com/office/powerpoint/2010/main" val="3128299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16</a:t>
            </a:fld>
            <a:endParaRPr lang="zh-CN" altLang="en-US"/>
          </a:p>
        </p:txBody>
      </p:sp>
    </p:spTree>
    <p:extLst>
      <p:ext uri="{BB962C8B-B14F-4D97-AF65-F5344CB8AC3E}">
        <p14:creationId xmlns:p14="http://schemas.microsoft.com/office/powerpoint/2010/main" val="56213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17</a:t>
            </a:fld>
            <a:endParaRPr lang="zh-CN" altLang="en-US"/>
          </a:p>
        </p:txBody>
      </p:sp>
    </p:spTree>
    <p:extLst>
      <p:ext uri="{BB962C8B-B14F-4D97-AF65-F5344CB8AC3E}">
        <p14:creationId xmlns:p14="http://schemas.microsoft.com/office/powerpoint/2010/main" val="1815232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18</a:t>
            </a:fld>
            <a:endParaRPr lang="zh-CN" altLang="en-US"/>
          </a:p>
        </p:txBody>
      </p:sp>
    </p:spTree>
    <p:extLst>
      <p:ext uri="{BB962C8B-B14F-4D97-AF65-F5344CB8AC3E}">
        <p14:creationId xmlns:p14="http://schemas.microsoft.com/office/powerpoint/2010/main" val="1899441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19</a:t>
            </a:fld>
            <a:endParaRPr lang="zh-CN" altLang="en-US"/>
          </a:p>
        </p:txBody>
      </p:sp>
    </p:spTree>
    <p:extLst>
      <p:ext uri="{BB962C8B-B14F-4D97-AF65-F5344CB8AC3E}">
        <p14:creationId xmlns:p14="http://schemas.microsoft.com/office/powerpoint/2010/main" val="3966692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20</a:t>
            </a:fld>
            <a:endParaRPr lang="zh-CN" altLang="en-US"/>
          </a:p>
        </p:txBody>
      </p:sp>
    </p:spTree>
    <p:extLst>
      <p:ext uri="{BB962C8B-B14F-4D97-AF65-F5344CB8AC3E}">
        <p14:creationId xmlns:p14="http://schemas.microsoft.com/office/powerpoint/2010/main" val="3267720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21</a:t>
            </a:fld>
            <a:endParaRPr lang="zh-CN" altLang="en-US"/>
          </a:p>
        </p:txBody>
      </p:sp>
    </p:spTree>
    <p:extLst>
      <p:ext uri="{BB962C8B-B14F-4D97-AF65-F5344CB8AC3E}">
        <p14:creationId xmlns:p14="http://schemas.microsoft.com/office/powerpoint/2010/main" val="4087578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22</a:t>
            </a:fld>
            <a:endParaRPr lang="zh-CN" altLang="en-US"/>
          </a:p>
        </p:txBody>
      </p:sp>
    </p:spTree>
    <p:extLst>
      <p:ext uri="{BB962C8B-B14F-4D97-AF65-F5344CB8AC3E}">
        <p14:creationId xmlns:p14="http://schemas.microsoft.com/office/powerpoint/2010/main" val="498071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23</a:t>
            </a:fld>
            <a:endParaRPr lang="zh-CN" altLang="en-US"/>
          </a:p>
        </p:txBody>
      </p:sp>
    </p:spTree>
    <p:extLst>
      <p:ext uri="{BB962C8B-B14F-4D97-AF65-F5344CB8AC3E}">
        <p14:creationId xmlns:p14="http://schemas.microsoft.com/office/powerpoint/2010/main" val="2660963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24</a:t>
            </a:fld>
            <a:endParaRPr lang="zh-CN" altLang="en-US"/>
          </a:p>
        </p:txBody>
      </p:sp>
    </p:spTree>
    <p:extLst>
      <p:ext uri="{BB962C8B-B14F-4D97-AF65-F5344CB8AC3E}">
        <p14:creationId xmlns:p14="http://schemas.microsoft.com/office/powerpoint/2010/main" val="3506581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25</a:t>
            </a:fld>
            <a:endParaRPr lang="zh-CN" altLang="en-US"/>
          </a:p>
        </p:txBody>
      </p:sp>
    </p:spTree>
    <p:extLst>
      <p:ext uri="{BB962C8B-B14F-4D97-AF65-F5344CB8AC3E}">
        <p14:creationId xmlns:p14="http://schemas.microsoft.com/office/powerpoint/2010/main" val="403801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26</a:t>
            </a:fld>
            <a:endParaRPr lang="zh-CN" altLang="en-US"/>
          </a:p>
        </p:txBody>
      </p:sp>
    </p:spTree>
    <p:extLst>
      <p:ext uri="{BB962C8B-B14F-4D97-AF65-F5344CB8AC3E}">
        <p14:creationId xmlns:p14="http://schemas.microsoft.com/office/powerpoint/2010/main" val="1426741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27</a:t>
            </a:fld>
            <a:endParaRPr lang="zh-CN" altLang="en-US"/>
          </a:p>
        </p:txBody>
      </p:sp>
    </p:spTree>
    <p:extLst>
      <p:ext uri="{BB962C8B-B14F-4D97-AF65-F5344CB8AC3E}">
        <p14:creationId xmlns:p14="http://schemas.microsoft.com/office/powerpoint/2010/main" val="3023609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E9D39-B838-4966-9F85-0316DACF3191}" type="slidenum">
              <a:rPr lang="zh-CN" altLang="en-US" smtClean="0"/>
              <a:t>28</a:t>
            </a:fld>
            <a:endParaRPr lang="zh-CN" altLang="en-US"/>
          </a:p>
        </p:txBody>
      </p:sp>
    </p:spTree>
    <p:extLst>
      <p:ext uri="{BB962C8B-B14F-4D97-AF65-F5344CB8AC3E}">
        <p14:creationId xmlns:p14="http://schemas.microsoft.com/office/powerpoint/2010/main" val="3681865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432154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184893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384243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2805433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3925C85-E2BB-45A6-90ED-40C082253376}" type="slidenum">
              <a:rPr lang="zh-CN" altLang="en-US" smtClean="0"/>
              <a:t>‹#›</a:t>
            </a:fld>
            <a:endParaRPr lang="zh-CN" altLang="en-US"/>
          </a:p>
        </p:txBody>
      </p:sp>
      <p:sp>
        <p:nvSpPr>
          <p:cNvPr id="11" name="矩形 10"/>
          <p:cNvSpPr/>
          <p:nvPr userDrawn="1"/>
        </p:nvSpPr>
        <p:spPr>
          <a:xfrm>
            <a:off x="10816180" y="12474"/>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8332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3044826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224017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1824090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934860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2198847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4EC410B-92B8-44A9-9C84-3437068220B5}" type="datetimeFigureOut">
              <a:rPr lang="zh-CN" altLang="en-US" smtClean="0"/>
              <a:t>2020/3/16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203099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C410B-92B8-44A9-9C84-3437068220B5}" type="datetimeFigureOut">
              <a:rPr lang="zh-CN" altLang="en-US" smtClean="0"/>
              <a:t>2020/3/16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25C85-E2BB-45A6-90ED-40C082253376}" type="slidenum">
              <a:rPr lang="zh-CN" altLang="en-US" smtClean="0"/>
              <a:t>‹#›</a:t>
            </a:fld>
            <a:endParaRPr lang="zh-CN" altLang="en-US"/>
          </a:p>
        </p:txBody>
      </p:sp>
    </p:spTree>
    <p:extLst>
      <p:ext uri="{BB962C8B-B14F-4D97-AF65-F5344CB8AC3E}">
        <p14:creationId xmlns:p14="http://schemas.microsoft.com/office/powerpoint/2010/main" val="2178928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7.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baidu.com/link?url=3mUZDLeRtkAbuBtz8ve1Ne0tsXr_RGN3hBSO0QWlUONyTbLa-Q51vbaxGDtb78xmXxD3NNwYZaoE_3YvxkFRnvAVjL6sxXM8IpdGtZSuAGe"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任意多边形 83"/>
          <p:cNvSpPr/>
          <p:nvPr/>
        </p:nvSpPr>
        <p:spPr>
          <a:xfrm>
            <a:off x="1" y="0"/>
            <a:ext cx="12191998" cy="1790700"/>
          </a:xfrm>
          <a:custGeom>
            <a:avLst/>
            <a:gdLst>
              <a:gd name="connsiteX0" fmla="*/ 0 w 12191998"/>
              <a:gd name="connsiteY0" fmla="*/ 0 h 1790700"/>
              <a:gd name="connsiteX1" fmla="*/ 12191998 w 12191998"/>
              <a:gd name="connsiteY1" fmla="*/ 0 h 1790700"/>
              <a:gd name="connsiteX2" fmla="*/ 12191998 w 12191998"/>
              <a:gd name="connsiteY2" fmla="*/ 467886 h 1790700"/>
              <a:gd name="connsiteX3" fmla="*/ 11809073 w 12191998"/>
              <a:gd name="connsiteY3" fmla="*/ 644320 h 1790700"/>
              <a:gd name="connsiteX4" fmla="*/ 6095999 w 12191998"/>
              <a:gd name="connsiteY4" fmla="*/ 1790700 h 1790700"/>
              <a:gd name="connsiteX5" fmla="*/ 382925 w 12191998"/>
              <a:gd name="connsiteY5" fmla="*/ 644320 h 1790700"/>
              <a:gd name="connsiteX6" fmla="*/ 0 w 12191998"/>
              <a:gd name="connsiteY6" fmla="*/ 467886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8" h="1790700">
                <a:moveTo>
                  <a:pt x="0" y="0"/>
                </a:moveTo>
                <a:lnTo>
                  <a:pt x="12191998" y="0"/>
                </a:lnTo>
                <a:lnTo>
                  <a:pt x="12191998" y="467886"/>
                </a:lnTo>
                <a:lnTo>
                  <a:pt x="11809073" y="644320"/>
                </a:lnTo>
                <a:cubicBezTo>
                  <a:pt x="10143231" y="1371784"/>
                  <a:pt x="8187684" y="1790700"/>
                  <a:pt x="6095999" y="1790700"/>
                </a:cubicBezTo>
                <a:cubicBezTo>
                  <a:pt x="4004313" y="1790700"/>
                  <a:pt x="2048766" y="1371784"/>
                  <a:pt x="382925" y="644320"/>
                </a:cubicBezTo>
                <a:lnTo>
                  <a:pt x="0" y="46788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2635422"/>
            <a:ext cx="12313526" cy="1754326"/>
          </a:xfrm>
          <a:prstGeom prst="rect">
            <a:avLst/>
          </a:prstGeom>
          <a:noFill/>
        </p:spPr>
        <p:txBody>
          <a:bodyPr wrap="square" rtlCol="0">
            <a:spAutoFit/>
          </a:bodyPr>
          <a:lstStyle/>
          <a:p>
            <a:pPr algn="ctr"/>
            <a:r>
              <a:rPr lang="zh-CN" altLang="en-US" sz="5400" b="1" spc="300" dirty="0">
                <a:solidFill>
                  <a:schemeClr val="tx1">
                    <a:lumMod val="75000"/>
                    <a:lumOff val="25000"/>
                  </a:schemeClr>
                </a:solidFill>
              </a:rPr>
              <a:t>基于特征提取和机器学习的</a:t>
            </a:r>
            <a:r>
              <a:rPr lang="en-US" altLang="zh-CN" sz="5400" b="1" spc="300" dirty="0">
                <a:solidFill>
                  <a:schemeClr val="tx1">
                    <a:lumMod val="75000"/>
                    <a:lumOff val="25000"/>
                  </a:schemeClr>
                </a:solidFill>
              </a:rPr>
              <a:t>RTL</a:t>
            </a:r>
            <a:r>
              <a:rPr lang="zh-CN" altLang="en-US" sz="5400" b="1" spc="300" dirty="0">
                <a:solidFill>
                  <a:schemeClr val="tx1">
                    <a:lumMod val="75000"/>
                    <a:lumOff val="25000"/>
                  </a:schemeClr>
                </a:solidFill>
              </a:rPr>
              <a:t>级硬件木马检测方法研究</a:t>
            </a:r>
          </a:p>
        </p:txBody>
      </p:sp>
      <p:grpSp>
        <p:nvGrpSpPr>
          <p:cNvPr id="17" name="组合 16"/>
          <p:cNvGrpSpPr/>
          <p:nvPr/>
        </p:nvGrpSpPr>
        <p:grpSpPr>
          <a:xfrm>
            <a:off x="3931740" y="5118233"/>
            <a:ext cx="1567268" cy="316214"/>
            <a:chOff x="4474782" y="5065103"/>
            <a:chExt cx="1567268" cy="316214"/>
          </a:xfrm>
        </p:grpSpPr>
        <p:sp>
          <p:nvSpPr>
            <p:cNvPr id="15" name="圆角矩形 14"/>
            <p:cNvSpPr/>
            <p:nvPr/>
          </p:nvSpPr>
          <p:spPr>
            <a:xfrm>
              <a:off x="4474782" y="5065103"/>
              <a:ext cx="1567268" cy="316214"/>
            </a:xfrm>
            <a:prstGeom prst="roundRect">
              <a:avLst>
                <a:gd name="adj" fmla="val 50000"/>
              </a:avLst>
            </a:prstGeom>
            <a:ln w="22225">
              <a:solidFill>
                <a:schemeClr val="bg1"/>
              </a:solidFill>
            </a:ln>
            <a:effectLst>
              <a:outerShdw blurRad="1143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文本框 12"/>
            <p:cNvSpPr txBox="1"/>
            <p:nvPr/>
          </p:nvSpPr>
          <p:spPr>
            <a:xfrm>
              <a:off x="4519497" y="5067452"/>
              <a:ext cx="1477837" cy="307777"/>
            </a:xfrm>
            <a:prstGeom prst="rect">
              <a:avLst/>
            </a:prstGeom>
            <a:noFill/>
          </p:spPr>
          <p:txBody>
            <a:bodyPr wrap="square" rtlCol="0">
              <a:spAutoFit/>
            </a:bodyPr>
            <a:lstStyle/>
            <a:p>
              <a:pPr algn="ctr"/>
              <a:r>
                <a:rPr lang="zh-CN" altLang="en-US" sz="1400" b="1" dirty="0">
                  <a:solidFill>
                    <a:schemeClr val="bg1"/>
                  </a:solidFill>
                </a:rPr>
                <a:t>答辩人：金铮斐</a:t>
              </a:r>
            </a:p>
          </p:txBody>
        </p:sp>
      </p:grpSp>
      <p:grpSp>
        <p:nvGrpSpPr>
          <p:cNvPr id="18" name="组合 17"/>
          <p:cNvGrpSpPr/>
          <p:nvPr/>
        </p:nvGrpSpPr>
        <p:grpSpPr>
          <a:xfrm>
            <a:off x="6657353" y="5118568"/>
            <a:ext cx="1567268" cy="316214"/>
            <a:chOff x="6696860" y="5065438"/>
            <a:chExt cx="1567268" cy="316214"/>
          </a:xfrm>
        </p:grpSpPr>
        <p:sp>
          <p:nvSpPr>
            <p:cNvPr id="16" name="圆角矩形 15"/>
            <p:cNvSpPr/>
            <p:nvPr/>
          </p:nvSpPr>
          <p:spPr>
            <a:xfrm>
              <a:off x="6696860" y="5065438"/>
              <a:ext cx="1567268" cy="316214"/>
            </a:xfrm>
            <a:prstGeom prst="roundRect">
              <a:avLst>
                <a:gd name="adj" fmla="val 50000"/>
              </a:avLst>
            </a:prstGeom>
            <a:ln w="22225">
              <a:solidFill>
                <a:schemeClr val="bg1"/>
              </a:solidFill>
            </a:ln>
            <a:effectLst>
              <a:outerShdw blurRad="1143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文本框 13"/>
            <p:cNvSpPr txBox="1"/>
            <p:nvPr/>
          </p:nvSpPr>
          <p:spPr>
            <a:xfrm>
              <a:off x="6734960" y="5067453"/>
              <a:ext cx="1491068" cy="307777"/>
            </a:xfrm>
            <a:prstGeom prst="rect">
              <a:avLst/>
            </a:prstGeom>
            <a:noFill/>
          </p:spPr>
          <p:txBody>
            <a:bodyPr wrap="square" rtlCol="0">
              <a:spAutoFit/>
            </a:bodyPr>
            <a:lstStyle/>
            <a:p>
              <a:pPr algn="ctr"/>
              <a:r>
                <a:rPr lang="zh-CN" altLang="en-US" sz="1400" b="1" dirty="0">
                  <a:solidFill>
                    <a:schemeClr val="bg1"/>
                  </a:solidFill>
                </a:rPr>
                <a:t>导师：张颖</a:t>
              </a:r>
            </a:p>
          </p:txBody>
        </p:sp>
      </p:grpSp>
      <p:grpSp>
        <p:nvGrpSpPr>
          <p:cNvPr id="20" name="组合 19"/>
          <p:cNvGrpSpPr/>
          <p:nvPr/>
        </p:nvGrpSpPr>
        <p:grpSpPr>
          <a:xfrm>
            <a:off x="3313151" y="5794555"/>
            <a:ext cx="831451" cy="765378"/>
            <a:chOff x="4688155" y="5875923"/>
            <a:chExt cx="342764" cy="342764"/>
          </a:xfrm>
        </p:grpSpPr>
        <p:sp>
          <p:nvSpPr>
            <p:cNvPr id="21" name="椭圆 20"/>
            <p:cNvSpPr/>
            <p:nvPr/>
          </p:nvSpPr>
          <p:spPr>
            <a:xfrm>
              <a:off x="4688155"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a:grpSpLocks/>
            </p:cNvGrpSpPr>
            <p:nvPr/>
          </p:nvGrpSpPr>
          <p:grpSpPr>
            <a:xfrm>
              <a:off x="4763028" y="5947390"/>
              <a:ext cx="193018" cy="199830"/>
              <a:chOff x="5753100" y="3041650"/>
              <a:chExt cx="682626" cy="771526"/>
            </a:xfrm>
            <a:solidFill>
              <a:schemeClr val="accent1"/>
            </a:solidFill>
          </p:grpSpPr>
          <p:sp>
            <p:nvSpPr>
              <p:cNvPr id="23" name="Oval 202"/>
              <p:cNvSpPr>
                <a:spLocks noChangeArrowheads="1"/>
              </p:cNvSpPr>
              <p:nvPr/>
            </p:nvSpPr>
            <p:spPr bwMode="auto">
              <a:xfrm>
                <a:off x="5908675" y="3041650"/>
                <a:ext cx="119063" cy="147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206"/>
              <p:cNvSpPr>
                <a:spLocks noChangeArrowheads="1"/>
              </p:cNvSpPr>
              <p:nvPr/>
            </p:nvSpPr>
            <p:spPr bwMode="auto">
              <a:xfrm>
                <a:off x="6084888" y="3611563"/>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207"/>
              <p:cNvSpPr>
                <a:spLocks noChangeArrowheads="1"/>
              </p:cNvSpPr>
              <p:nvPr/>
            </p:nvSpPr>
            <p:spPr bwMode="auto">
              <a:xfrm>
                <a:off x="6191250" y="3611563"/>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208"/>
              <p:cNvSpPr>
                <a:spLocks noChangeArrowheads="1"/>
              </p:cNvSpPr>
              <p:nvPr/>
            </p:nvSpPr>
            <p:spPr bwMode="auto">
              <a:xfrm>
                <a:off x="6294438" y="3611563"/>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209"/>
              <p:cNvSpPr>
                <a:spLocks noChangeArrowheads="1"/>
              </p:cNvSpPr>
              <p:nvPr/>
            </p:nvSpPr>
            <p:spPr bwMode="auto">
              <a:xfrm>
                <a:off x="6084888" y="3663950"/>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210"/>
              <p:cNvSpPr>
                <a:spLocks noChangeArrowheads="1"/>
              </p:cNvSpPr>
              <p:nvPr/>
            </p:nvSpPr>
            <p:spPr bwMode="auto">
              <a:xfrm>
                <a:off x="6191250" y="3663950"/>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Rectangle 211"/>
              <p:cNvSpPr>
                <a:spLocks noChangeArrowheads="1"/>
              </p:cNvSpPr>
              <p:nvPr/>
            </p:nvSpPr>
            <p:spPr bwMode="auto">
              <a:xfrm>
                <a:off x="6294438" y="3663950"/>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212"/>
              <p:cNvSpPr>
                <a:spLocks noChangeArrowheads="1"/>
              </p:cNvSpPr>
              <p:nvPr/>
            </p:nvSpPr>
            <p:spPr bwMode="auto">
              <a:xfrm>
                <a:off x="6084888" y="3713163"/>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213"/>
              <p:cNvSpPr>
                <a:spLocks noChangeArrowheads="1"/>
              </p:cNvSpPr>
              <p:nvPr/>
            </p:nvSpPr>
            <p:spPr bwMode="auto">
              <a:xfrm>
                <a:off x="6191250" y="3713163"/>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214"/>
              <p:cNvSpPr>
                <a:spLocks noChangeArrowheads="1"/>
              </p:cNvSpPr>
              <p:nvPr/>
            </p:nvSpPr>
            <p:spPr bwMode="auto">
              <a:xfrm>
                <a:off x="6294438" y="3713163"/>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4432504" y="5827580"/>
            <a:ext cx="831451" cy="765378"/>
            <a:chOff x="5306387" y="5875923"/>
            <a:chExt cx="342764" cy="342764"/>
          </a:xfrm>
        </p:grpSpPr>
        <p:sp>
          <p:nvSpPr>
            <p:cNvPr id="41" name="椭圆 40"/>
            <p:cNvSpPr/>
            <p:nvPr/>
          </p:nvSpPr>
          <p:spPr>
            <a:xfrm>
              <a:off x="5306387"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5370562" y="5961635"/>
              <a:ext cx="214413" cy="171339"/>
              <a:chOff x="5738813" y="3144838"/>
              <a:chExt cx="711200" cy="568325"/>
            </a:xfrm>
            <a:solidFill>
              <a:schemeClr val="accent1"/>
            </a:solidFill>
          </p:grpSpPr>
          <p:sp>
            <p:nvSpPr>
              <p:cNvPr id="43" name="Freeform 103"/>
              <p:cNvSpPr>
                <a:spLocks/>
              </p:cNvSpPr>
              <p:nvPr/>
            </p:nvSpPr>
            <p:spPr bwMode="auto">
              <a:xfrm>
                <a:off x="5821363" y="3159126"/>
                <a:ext cx="533400" cy="371475"/>
              </a:xfrm>
              <a:custGeom>
                <a:avLst/>
                <a:gdLst>
                  <a:gd name="T0" fmla="*/ 22 w 336"/>
                  <a:gd name="T1" fmla="*/ 234 h 234"/>
                  <a:gd name="T2" fmla="*/ 0 w 336"/>
                  <a:gd name="T3" fmla="*/ 215 h 234"/>
                  <a:gd name="T4" fmla="*/ 135 w 336"/>
                  <a:gd name="T5" fmla="*/ 56 h 234"/>
                  <a:gd name="T6" fmla="*/ 216 w 336"/>
                  <a:gd name="T7" fmla="*/ 126 h 234"/>
                  <a:gd name="T8" fmla="*/ 312 w 336"/>
                  <a:gd name="T9" fmla="*/ 0 h 234"/>
                  <a:gd name="T10" fmla="*/ 336 w 336"/>
                  <a:gd name="T11" fmla="*/ 17 h 234"/>
                  <a:gd name="T12" fmla="*/ 219 w 336"/>
                  <a:gd name="T13" fmla="*/ 171 h 234"/>
                  <a:gd name="T14" fmla="*/ 137 w 336"/>
                  <a:gd name="T15" fmla="*/ 99 h 234"/>
                  <a:gd name="T16" fmla="*/ 22 w 336"/>
                  <a:gd name="T17" fmla="*/ 234 h 234"/>
                  <a:gd name="T18" fmla="*/ 22 w 336"/>
                  <a:gd name="T19"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234">
                    <a:moveTo>
                      <a:pt x="22" y="234"/>
                    </a:moveTo>
                    <a:lnTo>
                      <a:pt x="0" y="215"/>
                    </a:lnTo>
                    <a:lnTo>
                      <a:pt x="135" y="56"/>
                    </a:lnTo>
                    <a:lnTo>
                      <a:pt x="216" y="126"/>
                    </a:lnTo>
                    <a:lnTo>
                      <a:pt x="312" y="0"/>
                    </a:lnTo>
                    <a:lnTo>
                      <a:pt x="336" y="17"/>
                    </a:lnTo>
                    <a:lnTo>
                      <a:pt x="219" y="171"/>
                    </a:lnTo>
                    <a:lnTo>
                      <a:pt x="137" y="99"/>
                    </a:lnTo>
                    <a:lnTo>
                      <a:pt x="22" y="234"/>
                    </a:lnTo>
                    <a:lnTo>
                      <a:pt x="22"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4"/>
              <p:cNvSpPr>
                <a:spLocks/>
              </p:cNvSpPr>
              <p:nvPr/>
            </p:nvSpPr>
            <p:spPr bwMode="auto">
              <a:xfrm>
                <a:off x="6248401" y="3148013"/>
                <a:ext cx="117475" cy="119063"/>
              </a:xfrm>
              <a:custGeom>
                <a:avLst/>
                <a:gdLst>
                  <a:gd name="T0" fmla="*/ 0 w 74"/>
                  <a:gd name="T1" fmla="*/ 0 h 75"/>
                  <a:gd name="T2" fmla="*/ 74 w 74"/>
                  <a:gd name="T3" fmla="*/ 0 h 75"/>
                  <a:gd name="T4" fmla="*/ 74 w 74"/>
                  <a:gd name="T5" fmla="*/ 75 h 75"/>
                  <a:gd name="T6" fmla="*/ 0 w 74"/>
                  <a:gd name="T7" fmla="*/ 0 h 75"/>
                </a:gdLst>
                <a:ahLst/>
                <a:cxnLst>
                  <a:cxn ang="0">
                    <a:pos x="T0" y="T1"/>
                  </a:cxn>
                  <a:cxn ang="0">
                    <a:pos x="T2" y="T3"/>
                  </a:cxn>
                  <a:cxn ang="0">
                    <a:pos x="T4" y="T5"/>
                  </a:cxn>
                  <a:cxn ang="0">
                    <a:pos x="T6" y="T7"/>
                  </a:cxn>
                </a:cxnLst>
                <a:rect l="0" t="0" r="r" b="b"/>
                <a:pathLst>
                  <a:path w="74" h="75">
                    <a:moveTo>
                      <a:pt x="0" y="0"/>
                    </a:moveTo>
                    <a:lnTo>
                      <a:pt x="74" y="0"/>
                    </a:lnTo>
                    <a:lnTo>
                      <a:pt x="74" y="7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5"/>
              <p:cNvSpPr>
                <a:spLocks/>
              </p:cNvSpPr>
              <p:nvPr/>
            </p:nvSpPr>
            <p:spPr bwMode="auto">
              <a:xfrm>
                <a:off x="5738813" y="3144838"/>
                <a:ext cx="711200" cy="568325"/>
              </a:xfrm>
              <a:custGeom>
                <a:avLst/>
                <a:gdLst>
                  <a:gd name="T0" fmla="*/ 448 w 448"/>
                  <a:gd name="T1" fmla="*/ 358 h 358"/>
                  <a:gd name="T2" fmla="*/ 0 w 448"/>
                  <a:gd name="T3" fmla="*/ 358 h 358"/>
                  <a:gd name="T4" fmla="*/ 0 w 448"/>
                  <a:gd name="T5" fmla="*/ 0 h 358"/>
                  <a:gd name="T6" fmla="*/ 26 w 448"/>
                  <a:gd name="T7" fmla="*/ 0 h 358"/>
                  <a:gd name="T8" fmla="*/ 26 w 448"/>
                  <a:gd name="T9" fmla="*/ 334 h 358"/>
                  <a:gd name="T10" fmla="*/ 448 w 448"/>
                  <a:gd name="T11" fmla="*/ 334 h 358"/>
                  <a:gd name="T12" fmla="*/ 448 w 448"/>
                  <a:gd name="T13" fmla="*/ 358 h 358"/>
                  <a:gd name="T14" fmla="*/ 448 w 448"/>
                  <a:gd name="T15" fmla="*/ 358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358">
                    <a:moveTo>
                      <a:pt x="448" y="358"/>
                    </a:moveTo>
                    <a:lnTo>
                      <a:pt x="0" y="358"/>
                    </a:lnTo>
                    <a:lnTo>
                      <a:pt x="0" y="0"/>
                    </a:lnTo>
                    <a:lnTo>
                      <a:pt x="26" y="0"/>
                    </a:lnTo>
                    <a:lnTo>
                      <a:pt x="26" y="334"/>
                    </a:lnTo>
                    <a:lnTo>
                      <a:pt x="448" y="334"/>
                    </a:lnTo>
                    <a:lnTo>
                      <a:pt x="448" y="358"/>
                    </a:lnTo>
                    <a:lnTo>
                      <a:pt x="448" y="3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06"/>
              <p:cNvSpPr>
                <a:spLocks noChangeArrowheads="1"/>
              </p:cNvSpPr>
              <p:nvPr/>
            </p:nvSpPr>
            <p:spPr bwMode="auto">
              <a:xfrm>
                <a:off x="5853113" y="3560763"/>
                <a:ext cx="79375" cy="122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07"/>
              <p:cNvSpPr>
                <a:spLocks noChangeArrowheads="1"/>
              </p:cNvSpPr>
              <p:nvPr/>
            </p:nvSpPr>
            <p:spPr bwMode="auto">
              <a:xfrm>
                <a:off x="5997576" y="3408363"/>
                <a:ext cx="79375" cy="274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108"/>
              <p:cNvSpPr>
                <a:spLocks noChangeArrowheads="1"/>
              </p:cNvSpPr>
              <p:nvPr/>
            </p:nvSpPr>
            <p:spPr bwMode="auto">
              <a:xfrm>
                <a:off x="6142038" y="3487738"/>
                <a:ext cx="79375" cy="195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109"/>
              <p:cNvSpPr>
                <a:spLocks noChangeArrowheads="1"/>
              </p:cNvSpPr>
              <p:nvPr/>
            </p:nvSpPr>
            <p:spPr bwMode="auto">
              <a:xfrm>
                <a:off x="6286501" y="3305176"/>
                <a:ext cx="79375" cy="377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0" name="组合 49"/>
          <p:cNvGrpSpPr/>
          <p:nvPr/>
        </p:nvGrpSpPr>
        <p:grpSpPr>
          <a:xfrm>
            <a:off x="5505507" y="5809913"/>
            <a:ext cx="831451" cy="765378"/>
            <a:chOff x="5924618" y="5875923"/>
            <a:chExt cx="342764" cy="342764"/>
          </a:xfrm>
        </p:grpSpPr>
        <p:sp>
          <p:nvSpPr>
            <p:cNvPr id="51" name="椭圆 50"/>
            <p:cNvSpPr/>
            <p:nvPr/>
          </p:nvSpPr>
          <p:spPr>
            <a:xfrm>
              <a:off x="5924618"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5999323" y="5949431"/>
              <a:ext cx="193355" cy="195748"/>
              <a:chOff x="5778500" y="3105150"/>
              <a:chExt cx="641350" cy="649288"/>
            </a:xfrm>
            <a:solidFill>
              <a:schemeClr val="accent1"/>
            </a:solidFill>
          </p:grpSpPr>
          <p:sp>
            <p:nvSpPr>
              <p:cNvPr id="53" name="Freeform 425"/>
              <p:cNvSpPr>
                <a:spLocks/>
              </p:cNvSpPr>
              <p:nvPr/>
            </p:nvSpPr>
            <p:spPr bwMode="auto">
              <a:xfrm>
                <a:off x="5959475" y="3227388"/>
                <a:ext cx="217488" cy="438150"/>
              </a:xfrm>
              <a:custGeom>
                <a:avLst/>
                <a:gdLst>
                  <a:gd name="T0" fmla="*/ 36 w 137"/>
                  <a:gd name="T1" fmla="*/ 276 h 276"/>
                  <a:gd name="T2" fmla="*/ 101 w 137"/>
                  <a:gd name="T3" fmla="*/ 276 h 276"/>
                  <a:gd name="T4" fmla="*/ 101 w 137"/>
                  <a:gd name="T5" fmla="*/ 69 h 276"/>
                  <a:gd name="T6" fmla="*/ 137 w 137"/>
                  <a:gd name="T7" fmla="*/ 69 h 276"/>
                  <a:gd name="T8" fmla="*/ 67 w 137"/>
                  <a:gd name="T9" fmla="*/ 0 h 276"/>
                  <a:gd name="T10" fmla="*/ 0 w 137"/>
                  <a:gd name="T11" fmla="*/ 69 h 276"/>
                  <a:gd name="T12" fmla="*/ 36 w 137"/>
                  <a:gd name="T13" fmla="*/ 69 h 276"/>
                  <a:gd name="T14" fmla="*/ 36 w 137"/>
                  <a:gd name="T15" fmla="*/ 276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276">
                    <a:moveTo>
                      <a:pt x="36" y="276"/>
                    </a:moveTo>
                    <a:lnTo>
                      <a:pt x="101" y="276"/>
                    </a:lnTo>
                    <a:lnTo>
                      <a:pt x="101" y="69"/>
                    </a:lnTo>
                    <a:lnTo>
                      <a:pt x="137" y="69"/>
                    </a:lnTo>
                    <a:lnTo>
                      <a:pt x="67" y="0"/>
                    </a:lnTo>
                    <a:lnTo>
                      <a:pt x="0" y="69"/>
                    </a:lnTo>
                    <a:lnTo>
                      <a:pt x="36" y="69"/>
                    </a:lnTo>
                    <a:lnTo>
                      <a:pt x="3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26"/>
              <p:cNvSpPr>
                <a:spLocks/>
              </p:cNvSpPr>
              <p:nvPr/>
            </p:nvSpPr>
            <p:spPr bwMode="auto">
              <a:xfrm>
                <a:off x="5783263" y="3398838"/>
                <a:ext cx="214313" cy="266700"/>
              </a:xfrm>
              <a:custGeom>
                <a:avLst/>
                <a:gdLst>
                  <a:gd name="T0" fmla="*/ 36 w 135"/>
                  <a:gd name="T1" fmla="*/ 168 h 168"/>
                  <a:gd name="T2" fmla="*/ 98 w 135"/>
                  <a:gd name="T3" fmla="*/ 168 h 168"/>
                  <a:gd name="T4" fmla="*/ 98 w 135"/>
                  <a:gd name="T5" fmla="*/ 70 h 168"/>
                  <a:gd name="T6" fmla="*/ 135 w 135"/>
                  <a:gd name="T7" fmla="*/ 70 h 168"/>
                  <a:gd name="T8" fmla="*/ 67 w 135"/>
                  <a:gd name="T9" fmla="*/ 0 h 168"/>
                  <a:gd name="T10" fmla="*/ 0 w 135"/>
                  <a:gd name="T11" fmla="*/ 70 h 168"/>
                  <a:gd name="T12" fmla="*/ 36 w 135"/>
                  <a:gd name="T13" fmla="*/ 70 h 168"/>
                  <a:gd name="T14" fmla="*/ 36 w 135"/>
                  <a:gd name="T15" fmla="*/ 168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68">
                    <a:moveTo>
                      <a:pt x="36" y="168"/>
                    </a:moveTo>
                    <a:lnTo>
                      <a:pt x="98" y="168"/>
                    </a:lnTo>
                    <a:lnTo>
                      <a:pt x="98" y="70"/>
                    </a:lnTo>
                    <a:lnTo>
                      <a:pt x="135" y="70"/>
                    </a:lnTo>
                    <a:lnTo>
                      <a:pt x="67" y="0"/>
                    </a:lnTo>
                    <a:lnTo>
                      <a:pt x="0" y="70"/>
                    </a:lnTo>
                    <a:lnTo>
                      <a:pt x="36" y="70"/>
                    </a:lnTo>
                    <a:lnTo>
                      <a:pt x="36"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427"/>
              <p:cNvSpPr>
                <a:spLocks noChangeArrowheads="1"/>
              </p:cNvSpPr>
              <p:nvPr/>
            </p:nvSpPr>
            <p:spPr bwMode="auto">
              <a:xfrm>
                <a:off x="5778500" y="3692525"/>
                <a:ext cx="641350"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428"/>
              <p:cNvSpPr>
                <a:spLocks noChangeArrowheads="1"/>
              </p:cNvSpPr>
              <p:nvPr/>
            </p:nvSpPr>
            <p:spPr bwMode="auto">
              <a:xfrm>
                <a:off x="6248400" y="3105150"/>
                <a:ext cx="88900" cy="1095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29"/>
              <p:cNvSpPr>
                <a:spLocks/>
              </p:cNvSpPr>
              <p:nvPr/>
            </p:nvSpPr>
            <p:spPr bwMode="auto">
              <a:xfrm>
                <a:off x="6188075" y="3222625"/>
                <a:ext cx="206375" cy="442913"/>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8" name="组合 57"/>
          <p:cNvGrpSpPr/>
          <p:nvPr/>
        </p:nvGrpSpPr>
        <p:grpSpPr>
          <a:xfrm>
            <a:off x="6576444" y="5808532"/>
            <a:ext cx="831451" cy="765378"/>
            <a:chOff x="6542850" y="5875923"/>
            <a:chExt cx="342764" cy="342764"/>
          </a:xfrm>
        </p:grpSpPr>
        <p:sp>
          <p:nvSpPr>
            <p:cNvPr id="59" name="椭圆 58"/>
            <p:cNvSpPr/>
            <p:nvPr/>
          </p:nvSpPr>
          <p:spPr>
            <a:xfrm>
              <a:off x="6542850"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6626221" y="5960251"/>
              <a:ext cx="200055" cy="198141"/>
              <a:chOff x="5767388" y="3098800"/>
              <a:chExt cx="663575" cy="657225"/>
            </a:xfrm>
            <a:solidFill>
              <a:schemeClr val="accent1"/>
            </a:solidFill>
          </p:grpSpPr>
          <p:sp>
            <p:nvSpPr>
              <p:cNvPr id="61" name="Freeform 253"/>
              <p:cNvSpPr>
                <a:spLocks noEditPoints="1"/>
              </p:cNvSpPr>
              <p:nvPr/>
            </p:nvSpPr>
            <p:spPr bwMode="auto">
              <a:xfrm>
                <a:off x="5767388" y="3098800"/>
                <a:ext cx="663575" cy="519113"/>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54"/>
              <p:cNvSpPr>
                <a:spLocks/>
              </p:cNvSpPr>
              <p:nvPr/>
            </p:nvSpPr>
            <p:spPr bwMode="auto">
              <a:xfrm>
                <a:off x="5913438" y="3235325"/>
                <a:ext cx="334963" cy="520700"/>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3" name="组合 62"/>
          <p:cNvGrpSpPr/>
          <p:nvPr/>
        </p:nvGrpSpPr>
        <p:grpSpPr>
          <a:xfrm>
            <a:off x="7683343" y="5819820"/>
            <a:ext cx="831451" cy="765378"/>
            <a:chOff x="7161082" y="5875923"/>
            <a:chExt cx="342764" cy="342764"/>
          </a:xfrm>
        </p:grpSpPr>
        <p:sp>
          <p:nvSpPr>
            <p:cNvPr id="64" name="椭圆 63"/>
            <p:cNvSpPr/>
            <p:nvPr/>
          </p:nvSpPr>
          <p:spPr>
            <a:xfrm>
              <a:off x="7161082"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a:grpSpLocks noChangeAspect="1"/>
            </p:cNvGrpSpPr>
            <p:nvPr/>
          </p:nvGrpSpPr>
          <p:grpSpPr>
            <a:xfrm flipH="1">
              <a:off x="7229508" y="5947390"/>
              <a:ext cx="205911" cy="199830"/>
              <a:chOff x="5719763" y="3063875"/>
              <a:chExt cx="752475" cy="730250"/>
            </a:xfrm>
            <a:solidFill>
              <a:schemeClr val="accent1"/>
            </a:solidFill>
          </p:grpSpPr>
          <p:sp>
            <p:nvSpPr>
              <p:cNvPr id="66" name="Oval 154"/>
              <p:cNvSpPr>
                <a:spLocks noChangeArrowheads="1"/>
              </p:cNvSpPr>
              <p:nvPr/>
            </p:nvSpPr>
            <p:spPr bwMode="auto">
              <a:xfrm>
                <a:off x="6161088" y="3098800"/>
                <a:ext cx="95250"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155"/>
              <p:cNvSpPr>
                <a:spLocks noChangeArrowheads="1"/>
              </p:cNvSpPr>
              <p:nvPr/>
            </p:nvSpPr>
            <p:spPr bwMode="auto">
              <a:xfrm>
                <a:off x="6210301" y="33877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56"/>
              <p:cNvSpPr>
                <a:spLocks/>
              </p:cNvSpPr>
              <p:nvPr/>
            </p:nvSpPr>
            <p:spPr bwMode="auto">
              <a:xfrm>
                <a:off x="6191251" y="3235325"/>
                <a:ext cx="33338" cy="33338"/>
              </a:xfrm>
              <a:custGeom>
                <a:avLst/>
                <a:gdLst>
                  <a:gd name="T0" fmla="*/ 17 w 21"/>
                  <a:gd name="T1" fmla="*/ 0 h 21"/>
                  <a:gd name="T2" fmla="*/ 21 w 21"/>
                  <a:gd name="T3" fmla="*/ 12 h 21"/>
                  <a:gd name="T4" fmla="*/ 12 w 21"/>
                  <a:gd name="T5" fmla="*/ 21 h 21"/>
                  <a:gd name="T6" fmla="*/ 0 w 21"/>
                  <a:gd name="T7" fmla="*/ 12 h 21"/>
                  <a:gd name="T8" fmla="*/ 5 w 21"/>
                  <a:gd name="T9" fmla="*/ 0 h 21"/>
                  <a:gd name="T10" fmla="*/ 17 w 21"/>
                  <a:gd name="T11" fmla="*/ 0 h 21"/>
                </a:gdLst>
                <a:ahLst/>
                <a:cxnLst>
                  <a:cxn ang="0">
                    <a:pos x="T0" y="T1"/>
                  </a:cxn>
                  <a:cxn ang="0">
                    <a:pos x="T2" y="T3"/>
                  </a:cxn>
                  <a:cxn ang="0">
                    <a:pos x="T4" y="T5"/>
                  </a:cxn>
                  <a:cxn ang="0">
                    <a:pos x="T6" y="T7"/>
                  </a:cxn>
                  <a:cxn ang="0">
                    <a:pos x="T8" y="T9"/>
                  </a:cxn>
                  <a:cxn ang="0">
                    <a:pos x="T10" y="T11"/>
                  </a:cxn>
                </a:cxnLst>
                <a:rect l="0" t="0" r="r" b="b"/>
                <a:pathLst>
                  <a:path w="21" h="21">
                    <a:moveTo>
                      <a:pt x="17" y="0"/>
                    </a:moveTo>
                    <a:lnTo>
                      <a:pt x="21" y="12"/>
                    </a:lnTo>
                    <a:lnTo>
                      <a:pt x="12" y="21"/>
                    </a:lnTo>
                    <a:lnTo>
                      <a:pt x="0" y="12"/>
                    </a:lnTo>
                    <a:lnTo>
                      <a:pt x="5" y="0"/>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57"/>
              <p:cNvSpPr>
                <a:spLocks/>
              </p:cNvSpPr>
              <p:nvPr/>
            </p:nvSpPr>
            <p:spPr bwMode="auto">
              <a:xfrm>
                <a:off x="6191251" y="3257550"/>
                <a:ext cx="33338" cy="141288"/>
              </a:xfrm>
              <a:custGeom>
                <a:avLst/>
                <a:gdLst>
                  <a:gd name="T0" fmla="*/ 19 w 21"/>
                  <a:gd name="T1" fmla="*/ 0 h 89"/>
                  <a:gd name="T2" fmla="*/ 21 w 21"/>
                  <a:gd name="T3" fmla="*/ 82 h 89"/>
                  <a:gd name="T4" fmla="*/ 12 w 21"/>
                  <a:gd name="T5" fmla="*/ 89 h 89"/>
                  <a:gd name="T6" fmla="*/ 0 w 21"/>
                  <a:gd name="T7" fmla="*/ 82 h 89"/>
                  <a:gd name="T8" fmla="*/ 5 w 21"/>
                  <a:gd name="T9" fmla="*/ 0 h 89"/>
                  <a:gd name="T10" fmla="*/ 19 w 21"/>
                  <a:gd name="T11" fmla="*/ 0 h 89"/>
                </a:gdLst>
                <a:ahLst/>
                <a:cxnLst>
                  <a:cxn ang="0">
                    <a:pos x="T0" y="T1"/>
                  </a:cxn>
                  <a:cxn ang="0">
                    <a:pos x="T2" y="T3"/>
                  </a:cxn>
                  <a:cxn ang="0">
                    <a:pos x="T4" y="T5"/>
                  </a:cxn>
                  <a:cxn ang="0">
                    <a:pos x="T6" y="T7"/>
                  </a:cxn>
                  <a:cxn ang="0">
                    <a:pos x="T8" y="T9"/>
                  </a:cxn>
                  <a:cxn ang="0">
                    <a:pos x="T10" y="T11"/>
                  </a:cxn>
                </a:cxnLst>
                <a:rect l="0" t="0" r="r" b="b"/>
                <a:pathLst>
                  <a:path w="21" h="89">
                    <a:moveTo>
                      <a:pt x="19" y="0"/>
                    </a:moveTo>
                    <a:lnTo>
                      <a:pt x="21" y="82"/>
                    </a:lnTo>
                    <a:lnTo>
                      <a:pt x="12" y="89"/>
                    </a:lnTo>
                    <a:lnTo>
                      <a:pt x="0" y="82"/>
                    </a:lnTo>
                    <a:lnTo>
                      <a:pt x="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Oval 158"/>
              <p:cNvSpPr>
                <a:spLocks noChangeArrowheads="1"/>
              </p:cNvSpPr>
              <p:nvPr/>
            </p:nvSpPr>
            <p:spPr bwMode="auto">
              <a:xfrm>
                <a:off x="5856288" y="3063875"/>
                <a:ext cx="111125" cy="133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Rectangle 159"/>
              <p:cNvSpPr>
                <a:spLocks noChangeArrowheads="1"/>
              </p:cNvSpPr>
              <p:nvPr/>
            </p:nvSpPr>
            <p:spPr bwMode="auto">
              <a:xfrm>
                <a:off x="5913438" y="33877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60"/>
              <p:cNvSpPr>
                <a:spLocks/>
              </p:cNvSpPr>
              <p:nvPr/>
            </p:nvSpPr>
            <p:spPr bwMode="auto">
              <a:xfrm>
                <a:off x="5722938" y="3322638"/>
                <a:ext cx="0" cy="317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161"/>
              <p:cNvSpPr>
                <a:spLocks noChangeArrowheads="1"/>
              </p:cNvSpPr>
              <p:nvPr/>
            </p:nvSpPr>
            <p:spPr bwMode="auto">
              <a:xfrm>
                <a:off x="5913438" y="33877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62"/>
              <p:cNvSpPr>
                <a:spLocks/>
              </p:cNvSpPr>
              <p:nvPr/>
            </p:nvSpPr>
            <p:spPr bwMode="auto">
              <a:xfrm>
                <a:off x="5894388" y="3205163"/>
                <a:ext cx="34925" cy="41275"/>
              </a:xfrm>
              <a:custGeom>
                <a:avLst/>
                <a:gdLst>
                  <a:gd name="T0" fmla="*/ 19 w 22"/>
                  <a:gd name="T1" fmla="*/ 0 h 26"/>
                  <a:gd name="T2" fmla="*/ 22 w 22"/>
                  <a:gd name="T3" fmla="*/ 16 h 26"/>
                  <a:gd name="T4" fmla="*/ 12 w 22"/>
                  <a:gd name="T5" fmla="*/ 26 h 26"/>
                  <a:gd name="T6" fmla="*/ 0 w 22"/>
                  <a:gd name="T7" fmla="*/ 16 h 26"/>
                  <a:gd name="T8" fmla="*/ 5 w 22"/>
                  <a:gd name="T9" fmla="*/ 0 h 26"/>
                  <a:gd name="T10" fmla="*/ 19 w 22"/>
                  <a:gd name="T11" fmla="*/ 0 h 26"/>
                </a:gdLst>
                <a:ahLst/>
                <a:cxnLst>
                  <a:cxn ang="0">
                    <a:pos x="T0" y="T1"/>
                  </a:cxn>
                  <a:cxn ang="0">
                    <a:pos x="T2" y="T3"/>
                  </a:cxn>
                  <a:cxn ang="0">
                    <a:pos x="T4" y="T5"/>
                  </a:cxn>
                  <a:cxn ang="0">
                    <a:pos x="T6" y="T7"/>
                  </a:cxn>
                  <a:cxn ang="0">
                    <a:pos x="T8" y="T9"/>
                  </a:cxn>
                  <a:cxn ang="0">
                    <a:pos x="T10" y="T11"/>
                  </a:cxn>
                </a:cxnLst>
                <a:rect l="0" t="0" r="r" b="b"/>
                <a:pathLst>
                  <a:path w="22" h="26">
                    <a:moveTo>
                      <a:pt x="19" y="0"/>
                    </a:moveTo>
                    <a:lnTo>
                      <a:pt x="22" y="16"/>
                    </a:lnTo>
                    <a:lnTo>
                      <a:pt x="12" y="26"/>
                    </a:lnTo>
                    <a:lnTo>
                      <a:pt x="0" y="16"/>
                    </a:lnTo>
                    <a:lnTo>
                      <a:pt x="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63"/>
              <p:cNvSpPr>
                <a:spLocks/>
              </p:cNvSpPr>
              <p:nvPr/>
            </p:nvSpPr>
            <p:spPr bwMode="auto">
              <a:xfrm>
                <a:off x="5891213" y="3235325"/>
                <a:ext cx="41275" cy="166688"/>
              </a:xfrm>
              <a:custGeom>
                <a:avLst/>
                <a:gdLst>
                  <a:gd name="T0" fmla="*/ 21 w 26"/>
                  <a:gd name="T1" fmla="*/ 0 h 105"/>
                  <a:gd name="T2" fmla="*/ 26 w 26"/>
                  <a:gd name="T3" fmla="*/ 96 h 105"/>
                  <a:gd name="T4" fmla="*/ 14 w 26"/>
                  <a:gd name="T5" fmla="*/ 105 h 105"/>
                  <a:gd name="T6" fmla="*/ 0 w 26"/>
                  <a:gd name="T7" fmla="*/ 96 h 105"/>
                  <a:gd name="T8" fmla="*/ 4 w 26"/>
                  <a:gd name="T9" fmla="*/ 0 h 105"/>
                  <a:gd name="T10" fmla="*/ 21 w 26"/>
                  <a:gd name="T11" fmla="*/ 0 h 105"/>
                </a:gdLst>
                <a:ahLst/>
                <a:cxnLst>
                  <a:cxn ang="0">
                    <a:pos x="T0" y="T1"/>
                  </a:cxn>
                  <a:cxn ang="0">
                    <a:pos x="T2" y="T3"/>
                  </a:cxn>
                  <a:cxn ang="0">
                    <a:pos x="T4" y="T5"/>
                  </a:cxn>
                  <a:cxn ang="0">
                    <a:pos x="T6" y="T7"/>
                  </a:cxn>
                  <a:cxn ang="0">
                    <a:pos x="T8" y="T9"/>
                  </a:cxn>
                  <a:cxn ang="0">
                    <a:pos x="T10" y="T11"/>
                  </a:cxn>
                </a:cxnLst>
                <a:rect l="0" t="0" r="r" b="b"/>
                <a:pathLst>
                  <a:path w="26" h="105">
                    <a:moveTo>
                      <a:pt x="21" y="0"/>
                    </a:moveTo>
                    <a:lnTo>
                      <a:pt x="26" y="96"/>
                    </a:lnTo>
                    <a:lnTo>
                      <a:pt x="14" y="105"/>
                    </a:lnTo>
                    <a:lnTo>
                      <a:pt x="0" y="96"/>
                    </a:lnTo>
                    <a:lnTo>
                      <a:pt x="4"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64"/>
              <p:cNvSpPr>
                <a:spLocks noEditPoints="1"/>
              </p:cNvSpPr>
              <p:nvPr/>
            </p:nvSpPr>
            <p:spPr bwMode="auto">
              <a:xfrm>
                <a:off x="5719763" y="3211513"/>
                <a:ext cx="373063" cy="547688"/>
              </a:xfrm>
              <a:custGeom>
                <a:avLst/>
                <a:gdLst>
                  <a:gd name="T0" fmla="*/ 60 w 98"/>
                  <a:gd name="T1" fmla="*/ 74 h 144"/>
                  <a:gd name="T2" fmla="*/ 75 w 98"/>
                  <a:gd name="T3" fmla="*/ 57 h 144"/>
                  <a:gd name="T4" fmla="*/ 74 w 98"/>
                  <a:gd name="T5" fmla="*/ 36 h 144"/>
                  <a:gd name="T6" fmla="*/ 77 w 98"/>
                  <a:gd name="T7" fmla="*/ 40 h 144"/>
                  <a:gd name="T8" fmla="*/ 78 w 98"/>
                  <a:gd name="T9" fmla="*/ 57 h 144"/>
                  <a:gd name="T10" fmla="*/ 98 w 98"/>
                  <a:gd name="T11" fmla="*/ 57 h 144"/>
                  <a:gd name="T12" fmla="*/ 92 w 98"/>
                  <a:gd name="T13" fmla="*/ 31 h 144"/>
                  <a:gd name="T14" fmla="*/ 74 w 98"/>
                  <a:gd name="T15" fmla="*/ 4 h 144"/>
                  <a:gd name="T16" fmla="*/ 63 w 98"/>
                  <a:gd name="T17" fmla="*/ 0 h 144"/>
                  <a:gd name="T18" fmla="*/ 63 w 98"/>
                  <a:gd name="T19" fmla="*/ 0 h 144"/>
                  <a:gd name="T20" fmla="*/ 69 w 98"/>
                  <a:gd name="T21" fmla="*/ 5 h 144"/>
                  <a:gd name="T22" fmla="*/ 61 w 98"/>
                  <a:gd name="T23" fmla="*/ 9 h 144"/>
                  <a:gd name="T24" fmla="*/ 65 w 98"/>
                  <a:gd name="T25" fmla="*/ 15 h 144"/>
                  <a:gd name="T26" fmla="*/ 51 w 98"/>
                  <a:gd name="T27" fmla="*/ 46 h 144"/>
                  <a:gd name="T28" fmla="*/ 51 w 98"/>
                  <a:gd name="T29" fmla="*/ 46 h 144"/>
                  <a:gd name="T30" fmla="*/ 51 w 98"/>
                  <a:gd name="T31" fmla="*/ 46 h 144"/>
                  <a:gd name="T32" fmla="*/ 51 w 98"/>
                  <a:gd name="T33" fmla="*/ 46 h 144"/>
                  <a:gd name="T34" fmla="*/ 51 w 98"/>
                  <a:gd name="T35" fmla="*/ 46 h 144"/>
                  <a:gd name="T36" fmla="*/ 36 w 98"/>
                  <a:gd name="T37" fmla="*/ 15 h 144"/>
                  <a:gd name="T38" fmla="*/ 40 w 98"/>
                  <a:gd name="T39" fmla="*/ 9 h 144"/>
                  <a:gd name="T40" fmla="*/ 33 w 98"/>
                  <a:gd name="T41" fmla="*/ 5 h 144"/>
                  <a:gd name="T42" fmla="*/ 39 w 98"/>
                  <a:gd name="T43" fmla="*/ 0 h 144"/>
                  <a:gd name="T44" fmla="*/ 39 w 98"/>
                  <a:gd name="T45" fmla="*/ 0 h 144"/>
                  <a:gd name="T46" fmla="*/ 31 w 98"/>
                  <a:gd name="T47" fmla="*/ 0 h 144"/>
                  <a:gd name="T48" fmla="*/ 25 w 98"/>
                  <a:gd name="T49" fmla="*/ 3 h 144"/>
                  <a:gd name="T50" fmla="*/ 1 w 98"/>
                  <a:gd name="T51" fmla="*/ 29 h 144"/>
                  <a:gd name="T52" fmla="*/ 1 w 98"/>
                  <a:gd name="T53" fmla="*/ 29 h 144"/>
                  <a:gd name="T54" fmla="*/ 1 w 98"/>
                  <a:gd name="T55" fmla="*/ 30 h 144"/>
                  <a:gd name="T56" fmla="*/ 0 w 98"/>
                  <a:gd name="T57" fmla="*/ 40 h 144"/>
                  <a:gd name="T58" fmla="*/ 0 w 98"/>
                  <a:gd name="T59" fmla="*/ 41 h 144"/>
                  <a:gd name="T60" fmla="*/ 0 w 98"/>
                  <a:gd name="T61" fmla="*/ 42 h 144"/>
                  <a:gd name="T62" fmla="*/ 1 w 98"/>
                  <a:gd name="T63" fmla="*/ 44 h 144"/>
                  <a:gd name="T64" fmla="*/ 3 w 98"/>
                  <a:gd name="T65" fmla="*/ 48 h 144"/>
                  <a:gd name="T66" fmla="*/ 7 w 98"/>
                  <a:gd name="T67" fmla="*/ 55 h 144"/>
                  <a:gd name="T68" fmla="*/ 15 w 98"/>
                  <a:gd name="T69" fmla="*/ 71 h 144"/>
                  <a:gd name="T70" fmla="*/ 26 w 98"/>
                  <a:gd name="T71" fmla="*/ 65 h 144"/>
                  <a:gd name="T72" fmla="*/ 26 w 98"/>
                  <a:gd name="T73" fmla="*/ 75 h 144"/>
                  <a:gd name="T74" fmla="*/ 26 w 98"/>
                  <a:gd name="T75" fmla="*/ 76 h 144"/>
                  <a:gd name="T76" fmla="*/ 28 w 98"/>
                  <a:gd name="T77" fmla="*/ 76 h 144"/>
                  <a:gd name="T78" fmla="*/ 30 w 98"/>
                  <a:gd name="T79" fmla="*/ 144 h 144"/>
                  <a:gd name="T80" fmla="*/ 50 w 98"/>
                  <a:gd name="T81" fmla="*/ 144 h 144"/>
                  <a:gd name="T82" fmla="*/ 50 w 98"/>
                  <a:gd name="T83" fmla="*/ 76 h 144"/>
                  <a:gd name="T84" fmla="*/ 52 w 98"/>
                  <a:gd name="T85" fmla="*/ 76 h 144"/>
                  <a:gd name="T86" fmla="*/ 54 w 98"/>
                  <a:gd name="T87" fmla="*/ 144 h 144"/>
                  <a:gd name="T88" fmla="*/ 60 w 98"/>
                  <a:gd name="T89" fmla="*/ 144 h 144"/>
                  <a:gd name="T90" fmla="*/ 60 w 98"/>
                  <a:gd name="T91" fmla="*/ 74 h 144"/>
                  <a:gd name="T92" fmla="*/ 27 w 98"/>
                  <a:gd name="T93" fmla="*/ 50 h 144"/>
                  <a:gd name="T94" fmla="*/ 24 w 98"/>
                  <a:gd name="T95" fmla="*/ 46 h 144"/>
                  <a:gd name="T96" fmla="*/ 20 w 98"/>
                  <a:gd name="T97" fmla="*/ 39 h 144"/>
                  <a:gd name="T98" fmla="*/ 19 w 98"/>
                  <a:gd name="T99" fmla="*/ 36 h 144"/>
                  <a:gd name="T100" fmla="*/ 27 w 98"/>
                  <a:gd name="T101" fmla="*/ 26 h 144"/>
                  <a:gd name="T102" fmla="*/ 27 w 98"/>
                  <a:gd name="T103"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144">
                    <a:moveTo>
                      <a:pt x="60" y="74"/>
                    </a:moveTo>
                    <a:cubicBezTo>
                      <a:pt x="60" y="66"/>
                      <a:pt x="66" y="58"/>
                      <a:pt x="75" y="57"/>
                    </a:cubicBezTo>
                    <a:cubicBezTo>
                      <a:pt x="75" y="50"/>
                      <a:pt x="75" y="43"/>
                      <a:pt x="74" y="36"/>
                    </a:cubicBezTo>
                    <a:cubicBezTo>
                      <a:pt x="77" y="40"/>
                      <a:pt x="77" y="40"/>
                      <a:pt x="77" y="40"/>
                    </a:cubicBezTo>
                    <a:cubicBezTo>
                      <a:pt x="78" y="41"/>
                      <a:pt x="78" y="49"/>
                      <a:pt x="78" y="57"/>
                    </a:cubicBezTo>
                    <a:cubicBezTo>
                      <a:pt x="98" y="57"/>
                      <a:pt x="98" y="57"/>
                      <a:pt x="98" y="57"/>
                    </a:cubicBezTo>
                    <a:cubicBezTo>
                      <a:pt x="98" y="50"/>
                      <a:pt x="98" y="43"/>
                      <a:pt x="92" y="31"/>
                    </a:cubicBezTo>
                    <a:cubicBezTo>
                      <a:pt x="74" y="4"/>
                      <a:pt x="74" y="4"/>
                      <a:pt x="74" y="4"/>
                    </a:cubicBezTo>
                    <a:cubicBezTo>
                      <a:pt x="71" y="0"/>
                      <a:pt x="64" y="0"/>
                      <a:pt x="63" y="0"/>
                    </a:cubicBezTo>
                    <a:cubicBezTo>
                      <a:pt x="63" y="0"/>
                      <a:pt x="63" y="0"/>
                      <a:pt x="63" y="0"/>
                    </a:cubicBezTo>
                    <a:cubicBezTo>
                      <a:pt x="69" y="5"/>
                      <a:pt x="69" y="5"/>
                      <a:pt x="69" y="5"/>
                    </a:cubicBezTo>
                    <a:cubicBezTo>
                      <a:pt x="61" y="9"/>
                      <a:pt x="61" y="9"/>
                      <a:pt x="61" y="9"/>
                    </a:cubicBezTo>
                    <a:cubicBezTo>
                      <a:pt x="65" y="15"/>
                      <a:pt x="65" y="15"/>
                      <a:pt x="65" y="15"/>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36" y="15"/>
                      <a:pt x="36" y="15"/>
                      <a:pt x="36" y="15"/>
                    </a:cubicBezTo>
                    <a:cubicBezTo>
                      <a:pt x="40" y="9"/>
                      <a:pt x="40" y="9"/>
                      <a:pt x="40" y="9"/>
                    </a:cubicBezTo>
                    <a:cubicBezTo>
                      <a:pt x="33" y="5"/>
                      <a:pt x="33" y="5"/>
                      <a:pt x="33" y="5"/>
                    </a:cubicBezTo>
                    <a:cubicBezTo>
                      <a:pt x="39" y="0"/>
                      <a:pt x="39" y="0"/>
                      <a:pt x="39" y="0"/>
                    </a:cubicBezTo>
                    <a:cubicBezTo>
                      <a:pt x="39" y="0"/>
                      <a:pt x="39" y="0"/>
                      <a:pt x="39" y="0"/>
                    </a:cubicBezTo>
                    <a:cubicBezTo>
                      <a:pt x="36" y="0"/>
                      <a:pt x="31" y="0"/>
                      <a:pt x="31" y="0"/>
                    </a:cubicBezTo>
                    <a:cubicBezTo>
                      <a:pt x="29" y="1"/>
                      <a:pt x="27" y="2"/>
                      <a:pt x="25" y="3"/>
                    </a:cubicBezTo>
                    <a:cubicBezTo>
                      <a:pt x="1" y="29"/>
                      <a:pt x="1" y="29"/>
                      <a:pt x="1" y="29"/>
                    </a:cubicBezTo>
                    <a:cubicBezTo>
                      <a:pt x="1" y="29"/>
                      <a:pt x="1" y="29"/>
                      <a:pt x="1" y="29"/>
                    </a:cubicBezTo>
                    <a:cubicBezTo>
                      <a:pt x="1" y="30"/>
                      <a:pt x="1" y="30"/>
                      <a:pt x="1" y="30"/>
                    </a:cubicBezTo>
                    <a:cubicBezTo>
                      <a:pt x="1" y="31"/>
                      <a:pt x="0" y="40"/>
                      <a:pt x="0" y="40"/>
                    </a:cubicBezTo>
                    <a:cubicBezTo>
                      <a:pt x="0" y="41"/>
                      <a:pt x="0" y="41"/>
                      <a:pt x="0" y="41"/>
                    </a:cubicBezTo>
                    <a:cubicBezTo>
                      <a:pt x="0" y="42"/>
                      <a:pt x="0" y="42"/>
                      <a:pt x="0" y="42"/>
                    </a:cubicBezTo>
                    <a:cubicBezTo>
                      <a:pt x="1" y="44"/>
                      <a:pt x="1" y="44"/>
                      <a:pt x="1" y="44"/>
                    </a:cubicBezTo>
                    <a:cubicBezTo>
                      <a:pt x="3" y="48"/>
                      <a:pt x="3" y="48"/>
                      <a:pt x="3" y="48"/>
                    </a:cubicBezTo>
                    <a:cubicBezTo>
                      <a:pt x="7" y="55"/>
                      <a:pt x="7" y="55"/>
                      <a:pt x="7" y="55"/>
                    </a:cubicBezTo>
                    <a:cubicBezTo>
                      <a:pt x="15" y="71"/>
                      <a:pt x="15" y="71"/>
                      <a:pt x="15" y="71"/>
                    </a:cubicBezTo>
                    <a:cubicBezTo>
                      <a:pt x="19" y="69"/>
                      <a:pt x="23" y="67"/>
                      <a:pt x="26" y="65"/>
                    </a:cubicBezTo>
                    <a:cubicBezTo>
                      <a:pt x="26" y="69"/>
                      <a:pt x="26" y="72"/>
                      <a:pt x="26" y="75"/>
                    </a:cubicBezTo>
                    <a:cubicBezTo>
                      <a:pt x="26" y="76"/>
                      <a:pt x="26" y="76"/>
                      <a:pt x="26" y="76"/>
                    </a:cubicBezTo>
                    <a:cubicBezTo>
                      <a:pt x="27" y="76"/>
                      <a:pt x="27" y="76"/>
                      <a:pt x="28" y="76"/>
                    </a:cubicBezTo>
                    <a:cubicBezTo>
                      <a:pt x="30" y="144"/>
                      <a:pt x="30" y="144"/>
                      <a:pt x="30" y="144"/>
                    </a:cubicBezTo>
                    <a:cubicBezTo>
                      <a:pt x="50" y="144"/>
                      <a:pt x="50" y="144"/>
                      <a:pt x="50" y="144"/>
                    </a:cubicBezTo>
                    <a:cubicBezTo>
                      <a:pt x="50" y="124"/>
                      <a:pt x="50" y="89"/>
                      <a:pt x="50" y="76"/>
                    </a:cubicBezTo>
                    <a:cubicBezTo>
                      <a:pt x="50" y="76"/>
                      <a:pt x="51" y="76"/>
                      <a:pt x="52" y="76"/>
                    </a:cubicBezTo>
                    <a:cubicBezTo>
                      <a:pt x="54" y="144"/>
                      <a:pt x="54" y="144"/>
                      <a:pt x="54" y="144"/>
                    </a:cubicBezTo>
                    <a:cubicBezTo>
                      <a:pt x="60" y="144"/>
                      <a:pt x="60" y="144"/>
                      <a:pt x="60" y="144"/>
                    </a:cubicBezTo>
                    <a:lnTo>
                      <a:pt x="60" y="74"/>
                    </a:lnTo>
                    <a:close/>
                    <a:moveTo>
                      <a:pt x="27" y="50"/>
                    </a:moveTo>
                    <a:cubicBezTo>
                      <a:pt x="24" y="46"/>
                      <a:pt x="24" y="46"/>
                      <a:pt x="24" y="46"/>
                    </a:cubicBezTo>
                    <a:cubicBezTo>
                      <a:pt x="20" y="39"/>
                      <a:pt x="20" y="39"/>
                      <a:pt x="20" y="39"/>
                    </a:cubicBezTo>
                    <a:cubicBezTo>
                      <a:pt x="19" y="36"/>
                      <a:pt x="19" y="36"/>
                      <a:pt x="19" y="36"/>
                    </a:cubicBezTo>
                    <a:cubicBezTo>
                      <a:pt x="27" y="26"/>
                      <a:pt x="27" y="26"/>
                      <a:pt x="27" y="26"/>
                    </a:cubicBezTo>
                    <a:cubicBezTo>
                      <a:pt x="27" y="34"/>
                      <a:pt x="27" y="42"/>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65"/>
              <p:cNvSpPr>
                <a:spLocks/>
              </p:cNvSpPr>
              <p:nvPr/>
            </p:nvSpPr>
            <p:spPr bwMode="auto">
              <a:xfrm>
                <a:off x="6099176" y="3230563"/>
                <a:ext cx="220663" cy="198438"/>
              </a:xfrm>
              <a:custGeom>
                <a:avLst/>
                <a:gdLst>
                  <a:gd name="T0" fmla="*/ 1 w 58"/>
                  <a:gd name="T1" fmla="*/ 52 h 52"/>
                  <a:gd name="T2" fmla="*/ 30 w 58"/>
                  <a:gd name="T3" fmla="*/ 52 h 52"/>
                  <a:gd name="T4" fmla="*/ 58 w 58"/>
                  <a:gd name="T5" fmla="*/ 52 h 52"/>
                  <a:gd name="T6" fmla="*/ 55 w 58"/>
                  <a:gd name="T7" fmla="*/ 8 h 52"/>
                  <a:gd name="T8" fmla="*/ 47 w 58"/>
                  <a:gd name="T9" fmla="*/ 0 h 52"/>
                  <a:gd name="T10" fmla="*/ 40 w 58"/>
                  <a:gd name="T11" fmla="*/ 0 h 52"/>
                  <a:gd name="T12" fmla="*/ 45 w 58"/>
                  <a:gd name="T13" fmla="*/ 4 h 52"/>
                  <a:gd name="T14" fmla="*/ 38 w 58"/>
                  <a:gd name="T15" fmla="*/ 8 h 52"/>
                  <a:gd name="T16" fmla="*/ 41 w 58"/>
                  <a:gd name="T17" fmla="*/ 13 h 52"/>
                  <a:gd name="T18" fmla="*/ 29 w 58"/>
                  <a:gd name="T19" fmla="*/ 41 h 52"/>
                  <a:gd name="T20" fmla="*/ 29 w 58"/>
                  <a:gd name="T21" fmla="*/ 41 h 52"/>
                  <a:gd name="T22" fmla="*/ 29 w 58"/>
                  <a:gd name="T23" fmla="*/ 41 h 52"/>
                  <a:gd name="T24" fmla="*/ 29 w 58"/>
                  <a:gd name="T25" fmla="*/ 41 h 52"/>
                  <a:gd name="T26" fmla="*/ 29 w 58"/>
                  <a:gd name="T27" fmla="*/ 41 h 52"/>
                  <a:gd name="T28" fmla="*/ 16 w 58"/>
                  <a:gd name="T29" fmla="*/ 13 h 52"/>
                  <a:gd name="T30" fmla="*/ 19 w 58"/>
                  <a:gd name="T31" fmla="*/ 8 h 52"/>
                  <a:gd name="T32" fmla="*/ 12 w 58"/>
                  <a:gd name="T33" fmla="*/ 4 h 52"/>
                  <a:gd name="T34" fmla="*/ 17 w 58"/>
                  <a:gd name="T35" fmla="*/ 0 h 52"/>
                  <a:gd name="T36" fmla="*/ 11 w 58"/>
                  <a:gd name="T37" fmla="*/ 0 h 52"/>
                  <a:gd name="T38" fmla="*/ 11 w 58"/>
                  <a:gd name="T39" fmla="*/ 0 h 52"/>
                  <a:gd name="T40" fmla="*/ 3 w 58"/>
                  <a:gd name="T41" fmla="*/ 8 h 52"/>
                  <a:gd name="T42" fmla="*/ 0 w 58"/>
                  <a:gd name="T43" fmla="*/ 52 h 52"/>
                  <a:gd name="T44" fmla="*/ 1 w 58"/>
                  <a:gd name="T4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2">
                    <a:moveTo>
                      <a:pt x="1" y="52"/>
                    </a:moveTo>
                    <a:cubicBezTo>
                      <a:pt x="30" y="52"/>
                      <a:pt x="30" y="52"/>
                      <a:pt x="30" y="52"/>
                    </a:cubicBezTo>
                    <a:cubicBezTo>
                      <a:pt x="58" y="52"/>
                      <a:pt x="58" y="52"/>
                      <a:pt x="58" y="52"/>
                    </a:cubicBezTo>
                    <a:cubicBezTo>
                      <a:pt x="55" y="8"/>
                      <a:pt x="55" y="8"/>
                      <a:pt x="55" y="8"/>
                    </a:cubicBezTo>
                    <a:cubicBezTo>
                      <a:pt x="54" y="3"/>
                      <a:pt x="51" y="0"/>
                      <a:pt x="47" y="0"/>
                    </a:cubicBezTo>
                    <a:cubicBezTo>
                      <a:pt x="47" y="0"/>
                      <a:pt x="44" y="0"/>
                      <a:pt x="40" y="0"/>
                    </a:cubicBezTo>
                    <a:cubicBezTo>
                      <a:pt x="45" y="4"/>
                      <a:pt x="45" y="4"/>
                      <a:pt x="45" y="4"/>
                    </a:cubicBezTo>
                    <a:cubicBezTo>
                      <a:pt x="38" y="8"/>
                      <a:pt x="38" y="8"/>
                      <a:pt x="38" y="8"/>
                    </a:cubicBezTo>
                    <a:cubicBezTo>
                      <a:pt x="41" y="13"/>
                      <a:pt x="41" y="13"/>
                      <a:pt x="41" y="13"/>
                    </a:cubicBezTo>
                    <a:cubicBezTo>
                      <a:pt x="29" y="41"/>
                      <a:pt x="29" y="41"/>
                      <a:pt x="29" y="41"/>
                    </a:cubicBezTo>
                    <a:cubicBezTo>
                      <a:pt x="29" y="41"/>
                      <a:pt x="29" y="41"/>
                      <a:pt x="29" y="41"/>
                    </a:cubicBezTo>
                    <a:cubicBezTo>
                      <a:pt x="29" y="41"/>
                      <a:pt x="29" y="41"/>
                      <a:pt x="29" y="41"/>
                    </a:cubicBezTo>
                    <a:cubicBezTo>
                      <a:pt x="29" y="41"/>
                      <a:pt x="29" y="41"/>
                      <a:pt x="29" y="41"/>
                    </a:cubicBezTo>
                    <a:cubicBezTo>
                      <a:pt x="29" y="41"/>
                      <a:pt x="29" y="41"/>
                      <a:pt x="29" y="41"/>
                    </a:cubicBezTo>
                    <a:cubicBezTo>
                      <a:pt x="16" y="13"/>
                      <a:pt x="16" y="13"/>
                      <a:pt x="16" y="13"/>
                    </a:cubicBezTo>
                    <a:cubicBezTo>
                      <a:pt x="19" y="8"/>
                      <a:pt x="19" y="8"/>
                      <a:pt x="19" y="8"/>
                    </a:cubicBezTo>
                    <a:cubicBezTo>
                      <a:pt x="12" y="4"/>
                      <a:pt x="12" y="4"/>
                      <a:pt x="12" y="4"/>
                    </a:cubicBezTo>
                    <a:cubicBezTo>
                      <a:pt x="17" y="0"/>
                      <a:pt x="17" y="0"/>
                      <a:pt x="17" y="0"/>
                    </a:cubicBezTo>
                    <a:cubicBezTo>
                      <a:pt x="13" y="0"/>
                      <a:pt x="11" y="0"/>
                      <a:pt x="11" y="0"/>
                    </a:cubicBezTo>
                    <a:cubicBezTo>
                      <a:pt x="11" y="0"/>
                      <a:pt x="11" y="0"/>
                      <a:pt x="11" y="0"/>
                    </a:cubicBezTo>
                    <a:cubicBezTo>
                      <a:pt x="7" y="0"/>
                      <a:pt x="3" y="3"/>
                      <a:pt x="3" y="8"/>
                    </a:cubicBezTo>
                    <a:cubicBezTo>
                      <a:pt x="0" y="52"/>
                      <a:pt x="0" y="52"/>
                      <a:pt x="0" y="52"/>
                    </a:cubicBezTo>
                    <a:lnTo>
                      <a:pt x="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66"/>
              <p:cNvSpPr>
                <a:spLocks/>
              </p:cNvSpPr>
              <p:nvPr/>
            </p:nvSpPr>
            <p:spPr bwMode="auto">
              <a:xfrm>
                <a:off x="6019801" y="3633788"/>
                <a:ext cx="111125" cy="103188"/>
              </a:xfrm>
              <a:custGeom>
                <a:avLst/>
                <a:gdLst>
                  <a:gd name="T0" fmla="*/ 27 w 29"/>
                  <a:gd name="T1" fmla="*/ 0 h 27"/>
                  <a:gd name="T2" fmla="*/ 26 w 29"/>
                  <a:gd name="T3" fmla="*/ 0 h 27"/>
                  <a:gd name="T4" fmla="*/ 1 w 29"/>
                  <a:gd name="T5" fmla="*/ 24 h 27"/>
                  <a:gd name="T6" fmla="*/ 1 w 29"/>
                  <a:gd name="T7" fmla="*/ 27 h 27"/>
                  <a:gd name="T8" fmla="*/ 2 w 29"/>
                  <a:gd name="T9" fmla="*/ 27 h 27"/>
                  <a:gd name="T10" fmla="*/ 4 w 29"/>
                  <a:gd name="T11" fmla="*/ 27 h 27"/>
                  <a:gd name="T12" fmla="*/ 29 w 29"/>
                  <a:gd name="T13" fmla="*/ 3 h 27"/>
                  <a:gd name="T14" fmla="*/ 29 w 29"/>
                  <a:gd name="T15" fmla="*/ 0 h 27"/>
                  <a:gd name="T16" fmla="*/ 27 w 2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7">
                    <a:moveTo>
                      <a:pt x="27" y="0"/>
                    </a:moveTo>
                    <a:cubicBezTo>
                      <a:pt x="26" y="0"/>
                      <a:pt x="26" y="0"/>
                      <a:pt x="26" y="0"/>
                    </a:cubicBezTo>
                    <a:cubicBezTo>
                      <a:pt x="1" y="24"/>
                      <a:pt x="1" y="24"/>
                      <a:pt x="1" y="24"/>
                    </a:cubicBezTo>
                    <a:cubicBezTo>
                      <a:pt x="0" y="25"/>
                      <a:pt x="0" y="26"/>
                      <a:pt x="1" y="27"/>
                    </a:cubicBezTo>
                    <a:cubicBezTo>
                      <a:pt x="1" y="27"/>
                      <a:pt x="2" y="27"/>
                      <a:pt x="2" y="27"/>
                    </a:cubicBezTo>
                    <a:cubicBezTo>
                      <a:pt x="3" y="27"/>
                      <a:pt x="3" y="27"/>
                      <a:pt x="4" y="27"/>
                    </a:cubicBezTo>
                    <a:cubicBezTo>
                      <a:pt x="29" y="3"/>
                      <a:pt x="29" y="3"/>
                      <a:pt x="29" y="3"/>
                    </a:cubicBezTo>
                    <a:cubicBezTo>
                      <a:pt x="29" y="3"/>
                      <a:pt x="29" y="1"/>
                      <a:pt x="29" y="0"/>
                    </a:cubicBezTo>
                    <a:cubicBezTo>
                      <a:pt x="28" y="0"/>
                      <a:pt x="28"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67"/>
              <p:cNvSpPr>
                <a:spLocks noEditPoints="1"/>
              </p:cNvSpPr>
              <p:nvPr/>
            </p:nvSpPr>
            <p:spPr bwMode="auto">
              <a:xfrm>
                <a:off x="5967413" y="3448050"/>
                <a:ext cx="504825" cy="346075"/>
              </a:xfrm>
              <a:custGeom>
                <a:avLst/>
                <a:gdLst>
                  <a:gd name="T0" fmla="*/ 128 w 133"/>
                  <a:gd name="T1" fmla="*/ 4 h 91"/>
                  <a:gd name="T2" fmla="*/ 118 w 133"/>
                  <a:gd name="T3" fmla="*/ 0 h 91"/>
                  <a:gd name="T4" fmla="*/ 15 w 133"/>
                  <a:gd name="T5" fmla="*/ 0 h 91"/>
                  <a:gd name="T6" fmla="*/ 5 w 133"/>
                  <a:gd name="T7" fmla="*/ 4 h 91"/>
                  <a:gd name="T8" fmla="*/ 0 w 133"/>
                  <a:gd name="T9" fmla="*/ 17 h 91"/>
                  <a:gd name="T10" fmla="*/ 0 w 133"/>
                  <a:gd name="T11" fmla="*/ 75 h 91"/>
                  <a:gd name="T12" fmla="*/ 15 w 133"/>
                  <a:gd name="T13" fmla="*/ 91 h 91"/>
                  <a:gd name="T14" fmla="*/ 118 w 133"/>
                  <a:gd name="T15" fmla="*/ 91 h 91"/>
                  <a:gd name="T16" fmla="*/ 133 w 133"/>
                  <a:gd name="T17" fmla="*/ 75 h 91"/>
                  <a:gd name="T18" fmla="*/ 133 w 133"/>
                  <a:gd name="T19" fmla="*/ 17 h 91"/>
                  <a:gd name="T20" fmla="*/ 128 w 133"/>
                  <a:gd name="T21" fmla="*/ 4 h 91"/>
                  <a:gd name="T22" fmla="*/ 66 w 133"/>
                  <a:gd name="T23" fmla="*/ 50 h 91"/>
                  <a:gd name="T24" fmla="*/ 17 w 133"/>
                  <a:gd name="T25" fmla="*/ 10 h 91"/>
                  <a:gd name="T26" fmla="*/ 115 w 133"/>
                  <a:gd name="T27" fmla="*/ 10 h 91"/>
                  <a:gd name="T28" fmla="*/ 66 w 133"/>
                  <a:gd name="T29" fmla="*/ 50 h 91"/>
                  <a:gd name="T30" fmla="*/ 123 w 133"/>
                  <a:gd name="T31" fmla="*/ 75 h 91"/>
                  <a:gd name="T32" fmla="*/ 118 w 133"/>
                  <a:gd name="T33" fmla="*/ 80 h 91"/>
                  <a:gd name="T34" fmla="*/ 15 w 133"/>
                  <a:gd name="T35" fmla="*/ 80 h 91"/>
                  <a:gd name="T36" fmla="*/ 10 w 133"/>
                  <a:gd name="T37" fmla="*/ 75 h 91"/>
                  <a:gd name="T38" fmla="*/ 10 w 133"/>
                  <a:gd name="T39" fmla="*/ 17 h 91"/>
                  <a:gd name="T40" fmla="*/ 62 w 133"/>
                  <a:gd name="T41" fmla="*/ 60 h 91"/>
                  <a:gd name="T42" fmla="*/ 66 w 133"/>
                  <a:gd name="T43" fmla="*/ 61 h 91"/>
                  <a:gd name="T44" fmla="*/ 70 w 133"/>
                  <a:gd name="T45" fmla="*/ 60 h 91"/>
                  <a:gd name="T46" fmla="*/ 123 w 133"/>
                  <a:gd name="T47" fmla="*/ 17 h 91"/>
                  <a:gd name="T48" fmla="*/ 123 w 133"/>
                  <a:gd name="T49" fmla="*/ 7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3" h="91">
                    <a:moveTo>
                      <a:pt x="128" y="4"/>
                    </a:moveTo>
                    <a:cubicBezTo>
                      <a:pt x="125" y="1"/>
                      <a:pt x="121" y="0"/>
                      <a:pt x="118" y="0"/>
                    </a:cubicBezTo>
                    <a:cubicBezTo>
                      <a:pt x="15" y="0"/>
                      <a:pt x="15" y="0"/>
                      <a:pt x="15" y="0"/>
                    </a:cubicBezTo>
                    <a:cubicBezTo>
                      <a:pt x="12" y="0"/>
                      <a:pt x="8" y="1"/>
                      <a:pt x="5" y="4"/>
                    </a:cubicBezTo>
                    <a:cubicBezTo>
                      <a:pt x="3" y="6"/>
                      <a:pt x="0" y="11"/>
                      <a:pt x="0" y="17"/>
                    </a:cubicBezTo>
                    <a:cubicBezTo>
                      <a:pt x="0" y="75"/>
                      <a:pt x="0" y="75"/>
                      <a:pt x="0" y="75"/>
                    </a:cubicBezTo>
                    <a:cubicBezTo>
                      <a:pt x="0" y="84"/>
                      <a:pt x="7" y="91"/>
                      <a:pt x="15" y="91"/>
                    </a:cubicBezTo>
                    <a:cubicBezTo>
                      <a:pt x="118" y="91"/>
                      <a:pt x="118" y="91"/>
                      <a:pt x="118" y="91"/>
                    </a:cubicBezTo>
                    <a:cubicBezTo>
                      <a:pt x="126" y="91"/>
                      <a:pt x="133" y="84"/>
                      <a:pt x="133" y="75"/>
                    </a:cubicBezTo>
                    <a:cubicBezTo>
                      <a:pt x="133" y="17"/>
                      <a:pt x="133" y="17"/>
                      <a:pt x="133" y="17"/>
                    </a:cubicBezTo>
                    <a:cubicBezTo>
                      <a:pt x="133" y="11"/>
                      <a:pt x="130" y="6"/>
                      <a:pt x="128" y="4"/>
                    </a:cubicBezTo>
                    <a:close/>
                    <a:moveTo>
                      <a:pt x="66" y="50"/>
                    </a:moveTo>
                    <a:cubicBezTo>
                      <a:pt x="17" y="10"/>
                      <a:pt x="17" y="10"/>
                      <a:pt x="17" y="10"/>
                    </a:cubicBezTo>
                    <a:cubicBezTo>
                      <a:pt x="115" y="10"/>
                      <a:pt x="115" y="10"/>
                      <a:pt x="115" y="10"/>
                    </a:cubicBezTo>
                    <a:lnTo>
                      <a:pt x="66" y="50"/>
                    </a:lnTo>
                    <a:close/>
                    <a:moveTo>
                      <a:pt x="123" y="75"/>
                    </a:moveTo>
                    <a:cubicBezTo>
                      <a:pt x="123" y="78"/>
                      <a:pt x="120" y="80"/>
                      <a:pt x="118" y="80"/>
                    </a:cubicBezTo>
                    <a:cubicBezTo>
                      <a:pt x="15" y="80"/>
                      <a:pt x="15" y="80"/>
                      <a:pt x="15" y="80"/>
                    </a:cubicBezTo>
                    <a:cubicBezTo>
                      <a:pt x="12" y="80"/>
                      <a:pt x="10" y="78"/>
                      <a:pt x="10" y="75"/>
                    </a:cubicBezTo>
                    <a:cubicBezTo>
                      <a:pt x="10" y="17"/>
                      <a:pt x="10" y="17"/>
                      <a:pt x="10" y="17"/>
                    </a:cubicBezTo>
                    <a:cubicBezTo>
                      <a:pt x="62" y="60"/>
                      <a:pt x="62" y="60"/>
                      <a:pt x="62" y="60"/>
                    </a:cubicBezTo>
                    <a:cubicBezTo>
                      <a:pt x="64" y="61"/>
                      <a:pt x="65" y="61"/>
                      <a:pt x="66" y="61"/>
                    </a:cubicBezTo>
                    <a:cubicBezTo>
                      <a:pt x="68" y="61"/>
                      <a:pt x="69" y="61"/>
                      <a:pt x="70" y="60"/>
                    </a:cubicBezTo>
                    <a:cubicBezTo>
                      <a:pt x="123" y="17"/>
                      <a:pt x="123" y="17"/>
                      <a:pt x="123" y="17"/>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68"/>
              <p:cNvSpPr>
                <a:spLocks/>
              </p:cNvSpPr>
              <p:nvPr/>
            </p:nvSpPr>
            <p:spPr bwMode="auto">
              <a:xfrm>
                <a:off x="6305551" y="3633788"/>
                <a:ext cx="114300" cy="103188"/>
              </a:xfrm>
              <a:custGeom>
                <a:avLst/>
                <a:gdLst>
                  <a:gd name="T0" fmla="*/ 26 w 30"/>
                  <a:gd name="T1" fmla="*/ 27 h 27"/>
                  <a:gd name="T2" fmla="*/ 28 w 30"/>
                  <a:gd name="T3" fmla="*/ 27 h 27"/>
                  <a:gd name="T4" fmla="*/ 29 w 30"/>
                  <a:gd name="T5" fmla="*/ 27 h 27"/>
                  <a:gd name="T6" fmla="*/ 29 w 30"/>
                  <a:gd name="T7" fmla="*/ 24 h 27"/>
                  <a:gd name="T8" fmla="*/ 4 w 30"/>
                  <a:gd name="T9" fmla="*/ 0 h 27"/>
                  <a:gd name="T10" fmla="*/ 3 w 30"/>
                  <a:gd name="T11" fmla="*/ 0 h 27"/>
                  <a:gd name="T12" fmla="*/ 1 w 30"/>
                  <a:gd name="T13" fmla="*/ 0 h 27"/>
                  <a:gd name="T14" fmla="*/ 1 w 30"/>
                  <a:gd name="T15" fmla="*/ 3 h 27"/>
                  <a:gd name="T16" fmla="*/ 26 w 30"/>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6" y="27"/>
                    </a:moveTo>
                    <a:cubicBezTo>
                      <a:pt x="26" y="27"/>
                      <a:pt x="27" y="27"/>
                      <a:pt x="28" y="27"/>
                    </a:cubicBezTo>
                    <a:cubicBezTo>
                      <a:pt x="28" y="27"/>
                      <a:pt x="29" y="27"/>
                      <a:pt x="29" y="27"/>
                    </a:cubicBezTo>
                    <a:cubicBezTo>
                      <a:pt x="30" y="26"/>
                      <a:pt x="30" y="25"/>
                      <a:pt x="29" y="24"/>
                    </a:cubicBezTo>
                    <a:cubicBezTo>
                      <a:pt x="4" y="0"/>
                      <a:pt x="4" y="0"/>
                      <a:pt x="4" y="0"/>
                    </a:cubicBezTo>
                    <a:cubicBezTo>
                      <a:pt x="4" y="0"/>
                      <a:pt x="3" y="0"/>
                      <a:pt x="3" y="0"/>
                    </a:cubicBezTo>
                    <a:cubicBezTo>
                      <a:pt x="2" y="0"/>
                      <a:pt x="2" y="0"/>
                      <a:pt x="1" y="0"/>
                    </a:cubicBezTo>
                    <a:cubicBezTo>
                      <a:pt x="0" y="1"/>
                      <a:pt x="0" y="3"/>
                      <a:pt x="1" y="3"/>
                    </a:cubicBezTo>
                    <a:lnTo>
                      <a:pt x="2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69"/>
              <p:cNvSpPr>
                <a:spLocks/>
              </p:cNvSpPr>
              <p:nvPr/>
            </p:nvSpPr>
            <p:spPr bwMode="auto">
              <a:xfrm>
                <a:off x="6016626" y="3413125"/>
                <a:ext cx="79375" cy="57150"/>
              </a:xfrm>
              <a:custGeom>
                <a:avLst/>
                <a:gdLst>
                  <a:gd name="T0" fmla="*/ 1 w 21"/>
                  <a:gd name="T1" fmla="*/ 15 h 15"/>
                  <a:gd name="T2" fmla="*/ 21 w 21"/>
                  <a:gd name="T3" fmla="*/ 14 h 15"/>
                  <a:gd name="T4" fmla="*/ 20 w 21"/>
                  <a:gd name="T5" fmla="*/ 0 h 15"/>
                  <a:gd name="T6" fmla="*/ 0 w 21"/>
                  <a:gd name="T7" fmla="*/ 0 h 15"/>
                  <a:gd name="T8" fmla="*/ 1 w 21"/>
                  <a:gd name="T9" fmla="*/ 15 h 15"/>
                </a:gdLst>
                <a:ahLst/>
                <a:cxnLst>
                  <a:cxn ang="0">
                    <a:pos x="T0" y="T1"/>
                  </a:cxn>
                  <a:cxn ang="0">
                    <a:pos x="T2" y="T3"/>
                  </a:cxn>
                  <a:cxn ang="0">
                    <a:pos x="T4" y="T5"/>
                  </a:cxn>
                  <a:cxn ang="0">
                    <a:pos x="T6" y="T7"/>
                  </a:cxn>
                  <a:cxn ang="0">
                    <a:pos x="T8" y="T9"/>
                  </a:cxn>
                </a:cxnLst>
                <a:rect l="0" t="0" r="r" b="b"/>
                <a:pathLst>
                  <a:path w="21" h="15">
                    <a:moveTo>
                      <a:pt x="1" y="15"/>
                    </a:moveTo>
                    <a:cubicBezTo>
                      <a:pt x="8" y="15"/>
                      <a:pt x="14" y="14"/>
                      <a:pt x="21" y="14"/>
                    </a:cubicBezTo>
                    <a:cubicBezTo>
                      <a:pt x="20" y="8"/>
                      <a:pt x="20" y="4"/>
                      <a:pt x="20" y="0"/>
                    </a:cubicBezTo>
                    <a:cubicBezTo>
                      <a:pt x="0" y="0"/>
                      <a:pt x="0" y="0"/>
                      <a:pt x="0" y="0"/>
                    </a:cubicBezTo>
                    <a:cubicBezTo>
                      <a:pt x="1" y="5"/>
                      <a:pt x="1" y="11"/>
                      <a:pt x="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5187043" y="873570"/>
            <a:ext cx="1817914" cy="1729510"/>
            <a:chOff x="4962525" y="1519942"/>
            <a:chExt cx="2266950" cy="2156708"/>
          </a:xfrm>
        </p:grpSpPr>
        <p:sp>
          <p:nvSpPr>
            <p:cNvPr id="5" name="椭圆 4"/>
            <p:cNvSpPr/>
            <p:nvPr/>
          </p:nvSpPr>
          <p:spPr>
            <a:xfrm>
              <a:off x="5017646" y="1519942"/>
              <a:ext cx="2156708" cy="2156708"/>
            </a:xfrm>
            <a:prstGeom prst="ellipse">
              <a:avLst/>
            </a:prstGeom>
            <a:ln w="31750">
              <a:solidFill>
                <a:schemeClr val="bg1"/>
              </a:solidFill>
            </a:ln>
            <a:effectLst>
              <a:outerShdw blurRad="1651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962525" y="2182798"/>
              <a:ext cx="2266950" cy="805978"/>
            </a:xfrm>
            <a:prstGeom prst="rect">
              <a:avLst/>
            </a:prstGeom>
            <a:noFill/>
          </p:spPr>
          <p:txBody>
            <a:bodyPr wrap="square" rtlCol="0">
              <a:spAutoFit/>
            </a:bodyPr>
            <a:lstStyle/>
            <a:p>
              <a:pPr algn="ctr"/>
              <a:r>
                <a:rPr lang="en-US" altLang="zh-CN" sz="3600" b="1" dirty="0">
                  <a:solidFill>
                    <a:schemeClr val="accent1"/>
                  </a:solidFill>
                </a:rPr>
                <a:t>LOGO</a:t>
              </a:r>
              <a:endParaRPr lang="zh-CN" altLang="en-US" sz="3600" b="1" dirty="0">
                <a:solidFill>
                  <a:schemeClr val="accent1"/>
                </a:solidFill>
              </a:endParaRPr>
            </a:p>
          </p:txBody>
        </p:sp>
      </p:grpSp>
      <p:grpSp>
        <p:nvGrpSpPr>
          <p:cNvPr id="87" name="组合 86"/>
          <p:cNvGrpSpPr/>
          <p:nvPr/>
        </p:nvGrpSpPr>
        <p:grpSpPr>
          <a:xfrm>
            <a:off x="2970384" y="4599942"/>
            <a:ext cx="6249988" cy="338554"/>
            <a:chOff x="2971006" y="4113199"/>
            <a:chExt cx="6249988" cy="338554"/>
          </a:xfrm>
        </p:grpSpPr>
        <p:sp>
          <p:nvSpPr>
            <p:cNvPr id="85" name="圆角矩形 84"/>
            <p:cNvSpPr/>
            <p:nvPr/>
          </p:nvSpPr>
          <p:spPr>
            <a:xfrm>
              <a:off x="2971006" y="4113199"/>
              <a:ext cx="6249988" cy="338554"/>
            </a:xfrm>
            <a:prstGeom prst="roundRect">
              <a:avLst>
                <a:gd name="adj" fmla="val 50000"/>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a:off x="2989263" y="4113199"/>
              <a:ext cx="6213475" cy="338554"/>
            </a:xfrm>
            <a:prstGeom prst="rect">
              <a:avLst/>
            </a:prstGeom>
            <a:noFill/>
          </p:spPr>
          <p:txBody>
            <a:bodyPr wrap="square" rtlCol="0">
              <a:spAutoFit/>
            </a:bodyPr>
            <a:lstStyle/>
            <a:p>
              <a:pPr algn="dist"/>
              <a:r>
                <a:rPr lang="zh-CN" altLang="en-US" sz="1600" dirty="0">
                  <a:solidFill>
                    <a:schemeClr val="tx1">
                      <a:lumMod val="75000"/>
                      <a:lumOff val="25000"/>
                    </a:schemeClr>
                  </a:solidFill>
                </a:rPr>
                <a:t>南京航空航天大学 电子信息工程学院</a:t>
              </a:r>
            </a:p>
          </p:txBody>
        </p:sp>
      </p:grpSp>
      <p:sp>
        <p:nvSpPr>
          <p:cNvPr id="82" name="KSO_Shape"/>
          <p:cNvSpPr>
            <a:spLocks/>
          </p:cNvSpPr>
          <p:nvPr/>
        </p:nvSpPr>
        <p:spPr bwMode="auto">
          <a:xfrm>
            <a:off x="5365725" y="1307951"/>
            <a:ext cx="1460552" cy="888694"/>
          </a:xfrm>
          <a:custGeom>
            <a:avLst/>
            <a:gdLst>
              <a:gd name="T0" fmla="*/ 1395067 w 3931"/>
              <a:gd name="T1" fmla="*/ 589725 h 2392"/>
              <a:gd name="T2" fmla="*/ 928365 w 3931"/>
              <a:gd name="T3" fmla="*/ 389484 h 2392"/>
              <a:gd name="T4" fmla="*/ 403040 w 3931"/>
              <a:gd name="T5" fmla="*/ 589725 h 2392"/>
              <a:gd name="T6" fmla="*/ 256480 w 3931"/>
              <a:gd name="T7" fmla="*/ 528782 h 2392"/>
              <a:gd name="T8" fmla="*/ 256480 w 3931"/>
              <a:gd name="T9" fmla="*/ 708403 h 2392"/>
              <a:gd name="T10" fmla="*/ 296326 w 3931"/>
              <a:gd name="T11" fmla="*/ 763389 h 2392"/>
              <a:gd name="T12" fmla="*/ 255564 w 3931"/>
              <a:gd name="T13" fmla="*/ 818375 h 2392"/>
              <a:gd name="T14" fmla="*/ 299074 w 3931"/>
              <a:gd name="T15" fmla="*/ 1011742 h 2392"/>
              <a:gd name="T16" fmla="*/ 170834 w 3931"/>
              <a:gd name="T17" fmla="*/ 1011742 h 2392"/>
              <a:gd name="T18" fmla="*/ 214802 w 3931"/>
              <a:gd name="T19" fmla="*/ 817458 h 2392"/>
              <a:gd name="T20" fmla="*/ 179078 w 3931"/>
              <a:gd name="T21" fmla="*/ 763389 h 2392"/>
              <a:gd name="T22" fmla="*/ 213428 w 3931"/>
              <a:gd name="T23" fmla="*/ 709777 h 2392"/>
              <a:gd name="T24" fmla="*/ 213428 w 3931"/>
              <a:gd name="T25" fmla="*/ 510911 h 2392"/>
              <a:gd name="T26" fmla="*/ 0 w 3931"/>
              <a:gd name="T27" fmla="*/ 421559 h 2392"/>
              <a:gd name="T28" fmla="*/ 938899 w 3931"/>
              <a:gd name="T29" fmla="*/ 0 h 2392"/>
              <a:gd name="T30" fmla="*/ 1800397 w 3931"/>
              <a:gd name="T31" fmla="*/ 427058 h 2392"/>
              <a:gd name="T32" fmla="*/ 1395067 w 3931"/>
              <a:gd name="T33" fmla="*/ 589725 h 2392"/>
              <a:gd name="T34" fmla="*/ 917831 w 3931"/>
              <a:gd name="T35" fmla="*/ 491208 h 2392"/>
              <a:gd name="T36" fmla="*/ 1341481 w 3931"/>
              <a:gd name="T37" fmla="*/ 635088 h 2392"/>
              <a:gd name="T38" fmla="*/ 1341481 w 3931"/>
              <a:gd name="T39" fmla="*/ 983791 h 2392"/>
              <a:gd name="T40" fmla="*/ 896306 w 3931"/>
              <a:gd name="T41" fmla="*/ 1096054 h 2392"/>
              <a:gd name="T42" fmla="*/ 503342 w 3931"/>
              <a:gd name="T43" fmla="*/ 983791 h 2392"/>
              <a:gd name="T44" fmla="*/ 503342 w 3931"/>
              <a:gd name="T45" fmla="*/ 635088 h 2392"/>
              <a:gd name="T46" fmla="*/ 917831 w 3931"/>
              <a:gd name="T47" fmla="*/ 491208 h 2392"/>
              <a:gd name="T48" fmla="*/ 912335 w 3931"/>
              <a:gd name="T49" fmla="*/ 1031904 h 2392"/>
              <a:gd name="T50" fmla="*/ 1254003 w 3931"/>
              <a:gd name="T51" fmla="*/ 946675 h 2392"/>
              <a:gd name="T52" fmla="*/ 912335 w 3931"/>
              <a:gd name="T53" fmla="*/ 860989 h 2392"/>
              <a:gd name="T54" fmla="*/ 571126 w 3931"/>
              <a:gd name="T55" fmla="*/ 946675 h 2392"/>
              <a:gd name="T56" fmla="*/ 912335 w 3931"/>
              <a:gd name="T57" fmla="*/ 1031904 h 23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1" h="2392">
                <a:moveTo>
                  <a:pt x="3046" y="1287"/>
                </a:moveTo>
                <a:cubicBezTo>
                  <a:pt x="3046" y="1287"/>
                  <a:pt x="2618" y="850"/>
                  <a:pt x="2027" y="850"/>
                </a:cubicBezTo>
                <a:cubicBezTo>
                  <a:pt x="1450" y="850"/>
                  <a:pt x="880" y="1287"/>
                  <a:pt x="880" y="1287"/>
                </a:cubicBezTo>
                <a:cubicBezTo>
                  <a:pt x="560" y="1154"/>
                  <a:pt x="560" y="1154"/>
                  <a:pt x="560" y="1154"/>
                </a:cubicBezTo>
                <a:cubicBezTo>
                  <a:pt x="560" y="1546"/>
                  <a:pt x="560" y="1546"/>
                  <a:pt x="560" y="1546"/>
                </a:cubicBezTo>
                <a:cubicBezTo>
                  <a:pt x="610" y="1563"/>
                  <a:pt x="647" y="1610"/>
                  <a:pt x="647" y="1666"/>
                </a:cubicBezTo>
                <a:cubicBezTo>
                  <a:pt x="647" y="1723"/>
                  <a:pt x="609" y="1769"/>
                  <a:pt x="558" y="1786"/>
                </a:cubicBezTo>
                <a:cubicBezTo>
                  <a:pt x="653" y="2208"/>
                  <a:pt x="653" y="2208"/>
                  <a:pt x="653" y="2208"/>
                </a:cubicBezTo>
                <a:cubicBezTo>
                  <a:pt x="373" y="2208"/>
                  <a:pt x="373" y="2208"/>
                  <a:pt x="373" y="2208"/>
                </a:cubicBezTo>
                <a:cubicBezTo>
                  <a:pt x="469" y="1784"/>
                  <a:pt x="469" y="1784"/>
                  <a:pt x="469" y="1784"/>
                </a:cubicBezTo>
                <a:cubicBezTo>
                  <a:pt x="423" y="1764"/>
                  <a:pt x="391" y="1719"/>
                  <a:pt x="391" y="1666"/>
                </a:cubicBezTo>
                <a:cubicBezTo>
                  <a:pt x="391" y="1614"/>
                  <a:pt x="422" y="1570"/>
                  <a:pt x="466" y="1549"/>
                </a:cubicBezTo>
                <a:cubicBezTo>
                  <a:pt x="466" y="1115"/>
                  <a:pt x="466" y="1115"/>
                  <a:pt x="466" y="1115"/>
                </a:cubicBezTo>
                <a:cubicBezTo>
                  <a:pt x="0" y="920"/>
                  <a:pt x="0" y="920"/>
                  <a:pt x="0" y="920"/>
                </a:cubicBezTo>
                <a:cubicBezTo>
                  <a:pt x="2050" y="0"/>
                  <a:pt x="2050" y="0"/>
                  <a:pt x="2050" y="0"/>
                </a:cubicBezTo>
                <a:cubicBezTo>
                  <a:pt x="3931" y="932"/>
                  <a:pt x="3931" y="932"/>
                  <a:pt x="3931" y="932"/>
                </a:cubicBezTo>
                <a:lnTo>
                  <a:pt x="3046" y="1287"/>
                </a:lnTo>
                <a:close/>
                <a:moveTo>
                  <a:pt x="2004" y="1072"/>
                </a:moveTo>
                <a:cubicBezTo>
                  <a:pt x="2598" y="1072"/>
                  <a:pt x="2929" y="1386"/>
                  <a:pt x="2929" y="1386"/>
                </a:cubicBezTo>
                <a:cubicBezTo>
                  <a:pt x="2929" y="2147"/>
                  <a:pt x="2929" y="2147"/>
                  <a:pt x="2929" y="2147"/>
                </a:cubicBezTo>
                <a:cubicBezTo>
                  <a:pt x="2929" y="2147"/>
                  <a:pt x="2586" y="2392"/>
                  <a:pt x="1957" y="2392"/>
                </a:cubicBezTo>
                <a:cubicBezTo>
                  <a:pt x="1328" y="2392"/>
                  <a:pt x="1099" y="2147"/>
                  <a:pt x="1099" y="2147"/>
                </a:cubicBezTo>
                <a:cubicBezTo>
                  <a:pt x="1099" y="1386"/>
                  <a:pt x="1099" y="1386"/>
                  <a:pt x="1099" y="1386"/>
                </a:cubicBezTo>
                <a:cubicBezTo>
                  <a:pt x="1099" y="1386"/>
                  <a:pt x="1410" y="1072"/>
                  <a:pt x="2004" y="1072"/>
                </a:cubicBezTo>
                <a:close/>
                <a:moveTo>
                  <a:pt x="1992" y="2252"/>
                </a:moveTo>
                <a:cubicBezTo>
                  <a:pt x="2404" y="2252"/>
                  <a:pt x="2738" y="2168"/>
                  <a:pt x="2738" y="2066"/>
                </a:cubicBezTo>
                <a:cubicBezTo>
                  <a:pt x="2738" y="1963"/>
                  <a:pt x="2404" y="1879"/>
                  <a:pt x="1992" y="1879"/>
                </a:cubicBezTo>
                <a:cubicBezTo>
                  <a:pt x="1581" y="1879"/>
                  <a:pt x="1247" y="1963"/>
                  <a:pt x="1247" y="2066"/>
                </a:cubicBezTo>
                <a:cubicBezTo>
                  <a:pt x="1247" y="2168"/>
                  <a:pt x="1581" y="2252"/>
                  <a:pt x="1992" y="225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226423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97" y="0"/>
            <a:ext cx="1248940" cy="6858000"/>
            <a:chOff x="-397" y="0"/>
            <a:chExt cx="1248940" cy="6858000"/>
          </a:xfrm>
        </p:grpSpPr>
        <p:sp>
          <p:nvSpPr>
            <p:cNvPr id="48" name="任意多边形 47"/>
            <p:cNvSpPr/>
            <p:nvPr/>
          </p:nvSpPr>
          <p:spPr>
            <a:xfrm>
              <a:off x="0"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40" name="文本框 39"/>
            <p:cNvSpPr txBox="1"/>
            <p:nvPr/>
          </p:nvSpPr>
          <p:spPr>
            <a:xfrm>
              <a:off x="-397" y="1195679"/>
              <a:ext cx="1015663" cy="4466642"/>
            </a:xfrm>
            <a:prstGeom prst="rect">
              <a:avLst/>
            </a:prstGeom>
            <a:noFill/>
          </p:spPr>
          <p:txBody>
            <a:bodyPr vert="eaVert" wrap="square" rtlCol="0">
              <a:spAutoFit/>
            </a:bodyPr>
            <a:lstStyle/>
            <a:p>
              <a:pPr algn="dist"/>
              <a:r>
                <a:rPr lang="en-US" altLang="zh-CN" sz="5400" b="1" dirty="0">
                  <a:solidFill>
                    <a:schemeClr val="bg1">
                      <a:alpha val="10000"/>
                    </a:schemeClr>
                  </a:solidFill>
                </a:rPr>
                <a:t>CONTENTS</a:t>
              </a:r>
              <a:endParaRPr lang="zh-CN" altLang="en-US" sz="5400" b="1" dirty="0">
                <a:solidFill>
                  <a:schemeClr val="bg1">
                    <a:alpha val="10000"/>
                  </a:schemeClr>
                </a:solidFill>
              </a:endParaRPr>
            </a:p>
          </p:txBody>
        </p:sp>
      </p:grpSp>
      <p:sp>
        <p:nvSpPr>
          <p:cNvPr id="6" name="矩形 5"/>
          <p:cNvSpPr/>
          <p:nvPr/>
        </p:nvSpPr>
        <p:spPr>
          <a:xfrm>
            <a:off x="6037943" y="1195679"/>
            <a:ext cx="116114" cy="46390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709749" y="-1386252"/>
            <a:ext cx="2772501" cy="2772503"/>
          </a:xfrm>
          <a:prstGeom prst="ellipse">
            <a:avLst/>
          </a:prstGeom>
          <a:ln w="31750">
            <a:solidFill>
              <a:schemeClr val="bg1"/>
            </a:solidFill>
          </a:ln>
          <a:effectLst>
            <a:outerShdw blurRad="1651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 name="文本框 3"/>
          <p:cNvSpPr txBox="1"/>
          <p:nvPr/>
        </p:nvSpPr>
        <p:spPr>
          <a:xfrm>
            <a:off x="5314950" y="826348"/>
            <a:ext cx="1562100" cy="369331"/>
          </a:xfrm>
          <a:prstGeom prst="rect">
            <a:avLst/>
          </a:prstGeom>
          <a:noFill/>
        </p:spPr>
        <p:txBody>
          <a:bodyPr wrap="square" rtlCol="0">
            <a:spAutoFit/>
          </a:bodyPr>
          <a:lstStyle/>
          <a:p>
            <a:pPr algn="dist"/>
            <a:r>
              <a:rPr lang="en-US" altLang="zh-CN" dirty="0">
                <a:solidFill>
                  <a:schemeClr val="bg1"/>
                </a:solidFill>
              </a:rPr>
              <a:t>CONTENTS</a:t>
            </a:r>
            <a:endParaRPr lang="zh-CN" altLang="en-US" dirty="0">
              <a:solidFill>
                <a:schemeClr val="bg1"/>
              </a:solidFill>
            </a:endParaRPr>
          </a:p>
        </p:txBody>
      </p:sp>
      <p:sp>
        <p:nvSpPr>
          <p:cNvPr id="5" name="文本框 4"/>
          <p:cNvSpPr txBox="1"/>
          <p:nvPr/>
        </p:nvSpPr>
        <p:spPr>
          <a:xfrm>
            <a:off x="4638890" y="4026"/>
            <a:ext cx="2914220" cy="923330"/>
          </a:xfrm>
          <a:prstGeom prst="rect">
            <a:avLst/>
          </a:prstGeom>
          <a:noFill/>
        </p:spPr>
        <p:txBody>
          <a:bodyPr wrap="square" rtlCol="0">
            <a:spAutoFit/>
          </a:bodyPr>
          <a:lstStyle/>
          <a:p>
            <a:pPr algn="ctr"/>
            <a:r>
              <a:rPr lang="zh-CN" altLang="en-US" sz="5400" b="1" spc="600" dirty="0">
                <a:solidFill>
                  <a:schemeClr val="bg1"/>
                </a:solidFill>
              </a:rPr>
              <a:t>目录</a:t>
            </a:r>
          </a:p>
        </p:txBody>
      </p:sp>
      <p:grpSp>
        <p:nvGrpSpPr>
          <p:cNvPr id="8" name="组合 7"/>
          <p:cNvGrpSpPr/>
          <p:nvPr/>
        </p:nvGrpSpPr>
        <p:grpSpPr>
          <a:xfrm>
            <a:off x="5733648" y="1802287"/>
            <a:ext cx="720670" cy="642272"/>
            <a:chOff x="4438248" y="1649887"/>
            <a:chExt cx="720670" cy="642272"/>
          </a:xfrm>
        </p:grpSpPr>
        <p:sp>
          <p:nvSpPr>
            <p:cNvPr id="9" name="椭圆 8"/>
            <p:cNvSpPr/>
            <p:nvPr/>
          </p:nvSpPr>
          <p:spPr>
            <a:xfrm>
              <a:off x="4460144" y="1649887"/>
              <a:ext cx="673167" cy="642272"/>
            </a:xfrm>
            <a:prstGeom prst="ellipse">
              <a:avLst/>
            </a:prstGeom>
            <a:ln w="254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p:cNvSpPr txBox="1"/>
            <p:nvPr/>
          </p:nvSpPr>
          <p:spPr>
            <a:xfrm>
              <a:off x="4438248" y="1739863"/>
              <a:ext cx="720670" cy="461665"/>
            </a:xfrm>
            <a:prstGeom prst="rect">
              <a:avLst/>
            </a:prstGeom>
            <a:noFill/>
          </p:spPr>
          <p:txBody>
            <a:bodyPr wrap="square" rtlCol="0">
              <a:spAutoFit/>
            </a:bodyPr>
            <a:lstStyle/>
            <a:p>
              <a:pPr algn="ctr"/>
              <a:r>
                <a:rPr lang="en-US" altLang="zh-CN" sz="2400" b="1" dirty="0">
                  <a:solidFill>
                    <a:schemeClr val="bg1"/>
                  </a:solidFill>
                </a:rPr>
                <a:t>01</a:t>
              </a:r>
              <a:endParaRPr lang="zh-CN" altLang="en-US" sz="2400" b="1" dirty="0">
                <a:solidFill>
                  <a:schemeClr val="bg1"/>
                </a:solidFill>
              </a:endParaRPr>
            </a:p>
          </p:txBody>
        </p:sp>
      </p:grpSp>
      <p:grpSp>
        <p:nvGrpSpPr>
          <p:cNvPr id="11" name="组合 10"/>
          <p:cNvGrpSpPr/>
          <p:nvPr/>
        </p:nvGrpSpPr>
        <p:grpSpPr>
          <a:xfrm>
            <a:off x="5733648" y="2767510"/>
            <a:ext cx="720670" cy="642272"/>
            <a:chOff x="4438248" y="2615110"/>
            <a:chExt cx="720670" cy="642272"/>
          </a:xfrm>
        </p:grpSpPr>
        <p:sp>
          <p:nvSpPr>
            <p:cNvPr id="12" name="椭圆 11"/>
            <p:cNvSpPr/>
            <p:nvPr/>
          </p:nvSpPr>
          <p:spPr>
            <a:xfrm>
              <a:off x="4460144" y="2615110"/>
              <a:ext cx="673167" cy="642272"/>
            </a:xfrm>
            <a:prstGeom prst="ellipse">
              <a:avLst/>
            </a:prstGeom>
            <a:ln w="254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文本框 12"/>
            <p:cNvSpPr txBox="1"/>
            <p:nvPr/>
          </p:nvSpPr>
          <p:spPr>
            <a:xfrm>
              <a:off x="4438248" y="2709794"/>
              <a:ext cx="720670" cy="461665"/>
            </a:xfrm>
            <a:prstGeom prst="rect">
              <a:avLst/>
            </a:prstGeom>
            <a:noFill/>
          </p:spPr>
          <p:txBody>
            <a:bodyPr wrap="square" rtlCol="0">
              <a:spAutoFit/>
            </a:bodyPr>
            <a:lstStyle/>
            <a:p>
              <a:pPr algn="ctr"/>
              <a:r>
                <a:rPr lang="en-US" altLang="zh-CN" sz="2400" b="1" dirty="0">
                  <a:solidFill>
                    <a:schemeClr val="bg1"/>
                  </a:solidFill>
                </a:rPr>
                <a:t>02</a:t>
              </a:r>
              <a:endParaRPr lang="zh-CN" altLang="en-US" sz="2400" b="1" dirty="0">
                <a:solidFill>
                  <a:schemeClr val="bg1"/>
                </a:solidFill>
              </a:endParaRPr>
            </a:p>
          </p:txBody>
        </p:sp>
      </p:grpSp>
      <p:grpSp>
        <p:nvGrpSpPr>
          <p:cNvPr id="14" name="组合 13"/>
          <p:cNvGrpSpPr/>
          <p:nvPr/>
        </p:nvGrpSpPr>
        <p:grpSpPr>
          <a:xfrm>
            <a:off x="5733648" y="3732733"/>
            <a:ext cx="720670" cy="642272"/>
            <a:chOff x="4438248" y="3580333"/>
            <a:chExt cx="720670" cy="642272"/>
          </a:xfrm>
        </p:grpSpPr>
        <p:sp>
          <p:nvSpPr>
            <p:cNvPr id="15" name="椭圆 14"/>
            <p:cNvSpPr/>
            <p:nvPr/>
          </p:nvSpPr>
          <p:spPr>
            <a:xfrm>
              <a:off x="4460144" y="3580333"/>
              <a:ext cx="673167" cy="642272"/>
            </a:xfrm>
            <a:prstGeom prst="ellipse">
              <a:avLst/>
            </a:prstGeom>
            <a:ln w="254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文本框 15"/>
            <p:cNvSpPr txBox="1"/>
            <p:nvPr/>
          </p:nvSpPr>
          <p:spPr>
            <a:xfrm>
              <a:off x="4438248" y="3676085"/>
              <a:ext cx="720670" cy="461665"/>
            </a:xfrm>
            <a:prstGeom prst="rect">
              <a:avLst/>
            </a:prstGeom>
            <a:noFill/>
          </p:spPr>
          <p:txBody>
            <a:bodyPr wrap="square" rtlCol="0">
              <a:spAutoFit/>
            </a:bodyPr>
            <a:lstStyle/>
            <a:p>
              <a:pPr algn="ctr"/>
              <a:r>
                <a:rPr lang="en-US" altLang="zh-CN" sz="2400" b="1" dirty="0">
                  <a:solidFill>
                    <a:schemeClr val="bg1"/>
                  </a:solidFill>
                </a:rPr>
                <a:t>03</a:t>
              </a:r>
              <a:endParaRPr lang="zh-CN" altLang="en-US" sz="2400" b="1" dirty="0">
                <a:solidFill>
                  <a:schemeClr val="bg1"/>
                </a:solidFill>
              </a:endParaRPr>
            </a:p>
          </p:txBody>
        </p:sp>
      </p:grpSp>
      <p:grpSp>
        <p:nvGrpSpPr>
          <p:cNvPr id="17" name="组合 16"/>
          <p:cNvGrpSpPr/>
          <p:nvPr/>
        </p:nvGrpSpPr>
        <p:grpSpPr>
          <a:xfrm>
            <a:off x="5733648" y="4697956"/>
            <a:ext cx="720670" cy="642272"/>
            <a:chOff x="4438248" y="4545556"/>
            <a:chExt cx="720670" cy="642272"/>
          </a:xfrm>
        </p:grpSpPr>
        <p:sp>
          <p:nvSpPr>
            <p:cNvPr id="18" name="椭圆 17"/>
            <p:cNvSpPr/>
            <p:nvPr/>
          </p:nvSpPr>
          <p:spPr>
            <a:xfrm>
              <a:off x="4460144" y="4545556"/>
              <a:ext cx="673167" cy="642272"/>
            </a:xfrm>
            <a:prstGeom prst="ellipse">
              <a:avLst/>
            </a:prstGeom>
            <a:ln w="254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p:cNvSpPr txBox="1"/>
            <p:nvPr/>
          </p:nvSpPr>
          <p:spPr>
            <a:xfrm>
              <a:off x="4438248" y="4643226"/>
              <a:ext cx="720670" cy="461665"/>
            </a:xfrm>
            <a:prstGeom prst="rect">
              <a:avLst/>
            </a:prstGeom>
            <a:noFill/>
          </p:spPr>
          <p:txBody>
            <a:bodyPr wrap="square" rtlCol="0">
              <a:spAutoFit/>
            </a:bodyPr>
            <a:lstStyle/>
            <a:p>
              <a:pPr algn="ctr"/>
              <a:r>
                <a:rPr lang="en-US" altLang="zh-CN" sz="2400" b="1" dirty="0">
                  <a:solidFill>
                    <a:schemeClr val="bg1"/>
                  </a:solidFill>
                </a:rPr>
                <a:t>04</a:t>
              </a:r>
              <a:endParaRPr lang="zh-CN" altLang="en-US" sz="2400" b="1" dirty="0">
                <a:solidFill>
                  <a:schemeClr val="bg1"/>
                </a:solidFill>
              </a:endParaRPr>
            </a:p>
          </p:txBody>
        </p:sp>
      </p:grpSp>
      <p:grpSp>
        <p:nvGrpSpPr>
          <p:cNvPr id="20" name="组合 19"/>
          <p:cNvGrpSpPr/>
          <p:nvPr/>
        </p:nvGrpSpPr>
        <p:grpSpPr>
          <a:xfrm>
            <a:off x="5733648" y="5663179"/>
            <a:ext cx="720670" cy="642272"/>
            <a:chOff x="4438248" y="5510779"/>
            <a:chExt cx="720670" cy="642272"/>
          </a:xfrm>
        </p:grpSpPr>
        <p:sp>
          <p:nvSpPr>
            <p:cNvPr id="21" name="椭圆 20"/>
            <p:cNvSpPr/>
            <p:nvPr/>
          </p:nvSpPr>
          <p:spPr>
            <a:xfrm>
              <a:off x="4460144" y="5510779"/>
              <a:ext cx="673167" cy="642272"/>
            </a:xfrm>
            <a:prstGeom prst="ellipse">
              <a:avLst/>
            </a:prstGeom>
            <a:ln w="254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文本框 21"/>
            <p:cNvSpPr txBox="1"/>
            <p:nvPr/>
          </p:nvSpPr>
          <p:spPr>
            <a:xfrm>
              <a:off x="4438248" y="5608449"/>
              <a:ext cx="720670" cy="461665"/>
            </a:xfrm>
            <a:prstGeom prst="rect">
              <a:avLst/>
            </a:prstGeom>
            <a:noFill/>
          </p:spPr>
          <p:txBody>
            <a:bodyPr wrap="square" rtlCol="0">
              <a:spAutoFit/>
            </a:bodyPr>
            <a:lstStyle/>
            <a:p>
              <a:pPr algn="ctr"/>
              <a:r>
                <a:rPr lang="en-US" altLang="zh-CN" sz="2400" b="1" dirty="0">
                  <a:solidFill>
                    <a:schemeClr val="bg1"/>
                  </a:solidFill>
                </a:rPr>
                <a:t>05</a:t>
              </a:r>
              <a:endParaRPr lang="zh-CN" altLang="en-US" sz="2400" b="1" dirty="0">
                <a:solidFill>
                  <a:schemeClr val="bg1"/>
                </a:solidFill>
              </a:endParaRPr>
            </a:p>
          </p:txBody>
        </p:sp>
      </p:grpSp>
      <p:sp>
        <p:nvSpPr>
          <p:cNvPr id="23" name="文本框 22"/>
          <p:cNvSpPr txBox="1"/>
          <p:nvPr/>
        </p:nvSpPr>
        <p:spPr>
          <a:xfrm>
            <a:off x="2751836" y="1812888"/>
            <a:ext cx="2791715" cy="461665"/>
          </a:xfrm>
          <a:prstGeom prst="rect">
            <a:avLst/>
          </a:prstGeom>
          <a:noFill/>
        </p:spPr>
        <p:txBody>
          <a:bodyPr wrap="square" rtlCol="0">
            <a:spAutoFit/>
          </a:bodyPr>
          <a:lstStyle/>
          <a:p>
            <a:pPr algn="r"/>
            <a:r>
              <a:rPr lang="zh-CN" altLang="en-US" sz="2400" b="1" spc="300" dirty="0">
                <a:solidFill>
                  <a:schemeClr val="tx1">
                    <a:lumMod val="75000"/>
                    <a:lumOff val="25000"/>
                  </a:schemeClr>
                </a:solidFill>
              </a:rPr>
              <a:t>课题背景及内容</a:t>
            </a:r>
          </a:p>
        </p:txBody>
      </p:sp>
      <p:sp>
        <p:nvSpPr>
          <p:cNvPr id="24" name="文本框 23"/>
          <p:cNvSpPr txBox="1"/>
          <p:nvPr/>
        </p:nvSpPr>
        <p:spPr>
          <a:xfrm>
            <a:off x="6714236" y="2740338"/>
            <a:ext cx="2791715" cy="461665"/>
          </a:xfrm>
          <a:prstGeom prst="rect">
            <a:avLst/>
          </a:prstGeom>
          <a:noFill/>
        </p:spPr>
        <p:txBody>
          <a:bodyPr wrap="square" rtlCol="0">
            <a:spAutoFit/>
          </a:bodyPr>
          <a:lstStyle/>
          <a:p>
            <a:r>
              <a:rPr lang="zh-CN" altLang="en-US" sz="2400" b="1" spc="300" dirty="0">
                <a:solidFill>
                  <a:schemeClr val="tx1">
                    <a:lumMod val="75000"/>
                    <a:lumOff val="25000"/>
                  </a:schemeClr>
                </a:solidFill>
              </a:rPr>
              <a:t>课题现状及发展</a:t>
            </a:r>
          </a:p>
        </p:txBody>
      </p:sp>
      <p:sp>
        <p:nvSpPr>
          <p:cNvPr id="25" name="文本框 24"/>
          <p:cNvSpPr txBox="1"/>
          <p:nvPr/>
        </p:nvSpPr>
        <p:spPr>
          <a:xfrm>
            <a:off x="2751836" y="3749110"/>
            <a:ext cx="2791715" cy="461665"/>
          </a:xfrm>
          <a:prstGeom prst="rect">
            <a:avLst/>
          </a:prstGeom>
          <a:noFill/>
        </p:spPr>
        <p:txBody>
          <a:bodyPr wrap="square" rtlCol="0">
            <a:spAutoFit/>
          </a:bodyPr>
          <a:lstStyle/>
          <a:p>
            <a:pPr algn="r"/>
            <a:r>
              <a:rPr lang="zh-CN" altLang="en-US" sz="2400" b="1" spc="300" dirty="0">
                <a:solidFill>
                  <a:schemeClr val="tx1">
                    <a:lumMod val="75000"/>
                    <a:lumOff val="25000"/>
                  </a:schemeClr>
                </a:solidFill>
              </a:rPr>
              <a:t>研究思路及过程</a:t>
            </a:r>
          </a:p>
        </p:txBody>
      </p:sp>
      <p:sp>
        <p:nvSpPr>
          <p:cNvPr id="26" name="文本框 25"/>
          <p:cNvSpPr txBox="1"/>
          <p:nvPr/>
        </p:nvSpPr>
        <p:spPr>
          <a:xfrm>
            <a:off x="6714236" y="4678151"/>
            <a:ext cx="2791715" cy="461665"/>
          </a:xfrm>
          <a:prstGeom prst="rect">
            <a:avLst/>
          </a:prstGeom>
          <a:noFill/>
        </p:spPr>
        <p:txBody>
          <a:bodyPr wrap="square" rtlCol="0">
            <a:spAutoFit/>
          </a:bodyPr>
          <a:lstStyle/>
          <a:p>
            <a:r>
              <a:rPr lang="zh-CN" altLang="en-US" sz="2400" b="1" spc="300" dirty="0">
                <a:solidFill>
                  <a:schemeClr val="tx1">
                    <a:lumMod val="75000"/>
                    <a:lumOff val="25000"/>
                  </a:schemeClr>
                </a:solidFill>
              </a:rPr>
              <a:t>研究数据及结果</a:t>
            </a:r>
          </a:p>
        </p:txBody>
      </p:sp>
      <p:sp>
        <p:nvSpPr>
          <p:cNvPr id="27" name="文本框 26"/>
          <p:cNvSpPr txBox="1"/>
          <p:nvPr/>
        </p:nvSpPr>
        <p:spPr>
          <a:xfrm>
            <a:off x="4562565" y="5682144"/>
            <a:ext cx="904661" cy="461665"/>
          </a:xfrm>
          <a:prstGeom prst="rect">
            <a:avLst/>
          </a:prstGeom>
          <a:noFill/>
        </p:spPr>
        <p:txBody>
          <a:bodyPr wrap="square" rtlCol="0">
            <a:spAutoFit/>
          </a:bodyPr>
          <a:lstStyle/>
          <a:p>
            <a:pPr algn="r"/>
            <a:r>
              <a:rPr lang="zh-CN" altLang="en-US" sz="2400" b="1" spc="300" dirty="0">
                <a:solidFill>
                  <a:schemeClr val="tx1">
                    <a:lumMod val="75000"/>
                    <a:lumOff val="25000"/>
                  </a:schemeClr>
                </a:solidFill>
              </a:rPr>
              <a:t>总结</a:t>
            </a:r>
          </a:p>
        </p:txBody>
      </p:sp>
      <p:sp>
        <p:nvSpPr>
          <p:cNvPr id="28" name="矩形 27"/>
          <p:cNvSpPr/>
          <p:nvPr/>
        </p:nvSpPr>
        <p:spPr>
          <a:xfrm>
            <a:off x="3075571" y="2239384"/>
            <a:ext cx="2404480" cy="276999"/>
          </a:xfrm>
          <a:prstGeom prst="rect">
            <a:avLst/>
          </a:prstGeom>
        </p:spPr>
        <p:txBody>
          <a:bodyPr wrap="square">
            <a:spAutoFit/>
          </a:bodyPr>
          <a:lstStyle/>
          <a:p>
            <a:pPr algn="r"/>
            <a:r>
              <a:rPr lang="en-US" altLang="zh-CN" sz="1200" dirty="0">
                <a:solidFill>
                  <a:schemeClr val="tx1">
                    <a:lumMod val="65000"/>
                    <a:lumOff val="35000"/>
                  </a:schemeClr>
                </a:solidFill>
              </a:rPr>
              <a:t>BACKGROUND AND ISSUES</a:t>
            </a:r>
            <a:endParaRPr lang="zh-CN" altLang="en-US" sz="1200" dirty="0">
              <a:solidFill>
                <a:schemeClr val="tx1">
                  <a:lumMod val="65000"/>
                  <a:lumOff val="35000"/>
                </a:schemeClr>
              </a:solidFill>
            </a:endParaRPr>
          </a:p>
        </p:txBody>
      </p:sp>
      <p:sp>
        <p:nvSpPr>
          <p:cNvPr id="29" name="矩形 28"/>
          <p:cNvSpPr/>
          <p:nvPr/>
        </p:nvSpPr>
        <p:spPr>
          <a:xfrm>
            <a:off x="6726728" y="3161358"/>
            <a:ext cx="3274522" cy="276999"/>
          </a:xfrm>
          <a:prstGeom prst="rect">
            <a:avLst/>
          </a:prstGeom>
        </p:spPr>
        <p:txBody>
          <a:bodyPr wrap="square">
            <a:spAutoFit/>
          </a:bodyPr>
          <a:lstStyle/>
          <a:p>
            <a:r>
              <a:rPr lang="en-US" altLang="zh-CN" sz="1200" dirty="0">
                <a:solidFill>
                  <a:schemeClr val="tx1">
                    <a:lumMod val="65000"/>
                    <a:lumOff val="35000"/>
                  </a:schemeClr>
                </a:solidFill>
              </a:rPr>
              <a:t>SITUATION AND DEVELOPMENT ISSUES</a:t>
            </a:r>
            <a:endParaRPr lang="zh-CN" altLang="en-US" sz="1200" dirty="0">
              <a:solidFill>
                <a:schemeClr val="tx1">
                  <a:lumMod val="65000"/>
                  <a:lumOff val="35000"/>
                </a:schemeClr>
              </a:solidFill>
            </a:endParaRPr>
          </a:p>
        </p:txBody>
      </p:sp>
      <p:sp>
        <p:nvSpPr>
          <p:cNvPr id="30" name="矩形 29"/>
          <p:cNvSpPr/>
          <p:nvPr/>
        </p:nvSpPr>
        <p:spPr>
          <a:xfrm>
            <a:off x="3075571" y="4174038"/>
            <a:ext cx="2404480" cy="276999"/>
          </a:xfrm>
          <a:prstGeom prst="rect">
            <a:avLst/>
          </a:prstGeom>
        </p:spPr>
        <p:txBody>
          <a:bodyPr wrap="square">
            <a:spAutoFit/>
          </a:bodyPr>
          <a:lstStyle/>
          <a:p>
            <a:pPr algn="r"/>
            <a:r>
              <a:rPr lang="en-US" altLang="zh-CN" sz="1200" dirty="0">
                <a:solidFill>
                  <a:schemeClr val="tx1">
                    <a:lumMod val="65000"/>
                    <a:lumOff val="35000"/>
                  </a:schemeClr>
                </a:solidFill>
              </a:rPr>
              <a:t>BACKGROUND AND ISSUES</a:t>
            </a:r>
            <a:endParaRPr lang="zh-CN" altLang="en-US" sz="1200" dirty="0">
              <a:solidFill>
                <a:schemeClr val="tx1">
                  <a:lumMod val="65000"/>
                  <a:lumOff val="35000"/>
                </a:schemeClr>
              </a:solidFill>
            </a:endParaRPr>
          </a:p>
        </p:txBody>
      </p:sp>
      <p:sp>
        <p:nvSpPr>
          <p:cNvPr id="31" name="矩形 30"/>
          <p:cNvSpPr/>
          <p:nvPr/>
        </p:nvSpPr>
        <p:spPr>
          <a:xfrm>
            <a:off x="6726728" y="5109266"/>
            <a:ext cx="3064747" cy="276999"/>
          </a:xfrm>
          <a:prstGeom prst="rect">
            <a:avLst/>
          </a:prstGeom>
        </p:spPr>
        <p:txBody>
          <a:bodyPr wrap="square">
            <a:spAutoFit/>
          </a:bodyPr>
          <a:lstStyle/>
          <a:p>
            <a:r>
              <a:rPr lang="en-US" altLang="zh-CN" sz="1200" dirty="0">
                <a:solidFill>
                  <a:schemeClr val="tx1">
                    <a:lumMod val="65000"/>
                    <a:lumOff val="35000"/>
                  </a:schemeClr>
                </a:solidFill>
              </a:rPr>
              <a:t>RESEARCH IDEAS AND PROCESSES</a:t>
            </a:r>
            <a:endParaRPr lang="zh-CN" altLang="en-US" sz="1200" dirty="0">
              <a:solidFill>
                <a:schemeClr val="tx1">
                  <a:lumMod val="65000"/>
                  <a:lumOff val="35000"/>
                </a:schemeClr>
              </a:solidFill>
            </a:endParaRPr>
          </a:p>
        </p:txBody>
      </p:sp>
      <p:sp>
        <p:nvSpPr>
          <p:cNvPr id="32" name="矩形 31"/>
          <p:cNvSpPr/>
          <p:nvPr/>
        </p:nvSpPr>
        <p:spPr>
          <a:xfrm>
            <a:off x="4363851" y="6109292"/>
            <a:ext cx="1116200" cy="276999"/>
          </a:xfrm>
          <a:prstGeom prst="rect">
            <a:avLst/>
          </a:prstGeom>
        </p:spPr>
        <p:txBody>
          <a:bodyPr wrap="square">
            <a:spAutoFit/>
          </a:bodyPr>
          <a:lstStyle/>
          <a:p>
            <a:pPr algn="r"/>
            <a:r>
              <a:rPr lang="en-US" altLang="zh-CN" sz="1200" dirty="0">
                <a:solidFill>
                  <a:schemeClr val="tx1">
                    <a:lumMod val="65000"/>
                    <a:lumOff val="35000"/>
                  </a:schemeClr>
                </a:solidFill>
              </a:rPr>
              <a:t>SUMMARY</a:t>
            </a:r>
            <a:endParaRPr lang="zh-CN" altLang="en-US" sz="1200" dirty="0">
              <a:solidFill>
                <a:schemeClr val="tx1">
                  <a:lumMod val="65000"/>
                  <a:lumOff val="35000"/>
                </a:schemeClr>
              </a:solidFill>
            </a:endParaRPr>
          </a:p>
        </p:txBody>
      </p:sp>
      <p:grpSp>
        <p:nvGrpSpPr>
          <p:cNvPr id="34" name="组合 33"/>
          <p:cNvGrpSpPr/>
          <p:nvPr/>
        </p:nvGrpSpPr>
        <p:grpSpPr>
          <a:xfrm>
            <a:off x="10943457" y="0"/>
            <a:ext cx="1248543" cy="6858000"/>
            <a:chOff x="10943457" y="0"/>
            <a:chExt cx="1248543" cy="6858000"/>
          </a:xfrm>
        </p:grpSpPr>
        <p:sp>
          <p:nvSpPr>
            <p:cNvPr id="51" name="任意多边形 50"/>
            <p:cNvSpPr/>
            <p:nvPr/>
          </p:nvSpPr>
          <p:spPr>
            <a:xfrm flipH="1">
              <a:off x="10943457"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52" name="文本框 51"/>
            <p:cNvSpPr txBox="1"/>
            <p:nvPr/>
          </p:nvSpPr>
          <p:spPr>
            <a:xfrm flipH="1">
              <a:off x="11160601" y="1195679"/>
              <a:ext cx="1015663" cy="4466642"/>
            </a:xfrm>
            <a:prstGeom prst="rect">
              <a:avLst/>
            </a:prstGeom>
            <a:noFill/>
          </p:spPr>
          <p:txBody>
            <a:bodyPr vert="eaVert" wrap="square" rtlCol="0">
              <a:spAutoFit/>
            </a:bodyPr>
            <a:lstStyle/>
            <a:p>
              <a:pPr algn="dist"/>
              <a:r>
                <a:rPr lang="en-US" altLang="zh-CN" sz="5400" b="1" dirty="0">
                  <a:solidFill>
                    <a:schemeClr val="bg1">
                      <a:alpha val="10000"/>
                    </a:schemeClr>
                  </a:solidFill>
                </a:rPr>
                <a:t>CONTENTS</a:t>
              </a:r>
              <a:endParaRPr lang="zh-CN" altLang="en-US" sz="5400" b="1" dirty="0">
                <a:solidFill>
                  <a:schemeClr val="bg1">
                    <a:alpha val="10000"/>
                  </a:schemeClr>
                </a:solidFill>
              </a:endParaRPr>
            </a:p>
          </p:txBody>
        </p:sp>
      </p:grpSp>
    </p:spTree>
    <p:extLst>
      <p:ext uri="{BB962C8B-B14F-4D97-AF65-F5344CB8AC3E}">
        <p14:creationId xmlns:p14="http://schemas.microsoft.com/office/powerpoint/2010/main" val="1390667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97" y="0"/>
            <a:ext cx="1248940" cy="6858000"/>
            <a:chOff x="-397" y="0"/>
            <a:chExt cx="1248940" cy="6858000"/>
          </a:xfrm>
        </p:grpSpPr>
        <p:sp>
          <p:nvSpPr>
            <p:cNvPr id="6" name="任意多边形 5"/>
            <p:cNvSpPr/>
            <p:nvPr/>
          </p:nvSpPr>
          <p:spPr>
            <a:xfrm>
              <a:off x="0"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 name="文本框 6"/>
            <p:cNvSpPr txBox="1"/>
            <p:nvPr/>
          </p:nvSpPr>
          <p:spPr>
            <a:xfrm>
              <a:off x="-397" y="1696972"/>
              <a:ext cx="1015663" cy="3464056"/>
            </a:xfrm>
            <a:prstGeom prst="rect">
              <a:avLst/>
            </a:prstGeom>
            <a:noFill/>
          </p:spPr>
          <p:txBody>
            <a:bodyPr vert="eaVert" wrap="square" rtlCol="0">
              <a:spAutoFit/>
            </a:bodyPr>
            <a:lstStyle/>
            <a:p>
              <a:pPr algn="dist"/>
              <a:r>
                <a:rPr lang="en-US" altLang="zh-CN" sz="5400" b="1" dirty="0">
                  <a:solidFill>
                    <a:schemeClr val="bg1">
                      <a:alpha val="10000"/>
                    </a:schemeClr>
                  </a:solidFill>
                </a:rPr>
                <a:t>PART 01</a:t>
              </a:r>
              <a:endParaRPr lang="zh-CN" altLang="en-US" sz="5400" b="1" dirty="0">
                <a:solidFill>
                  <a:schemeClr val="bg1">
                    <a:alpha val="10000"/>
                  </a:schemeClr>
                </a:solidFill>
              </a:endParaRPr>
            </a:p>
          </p:txBody>
        </p:sp>
      </p:grpSp>
      <p:grpSp>
        <p:nvGrpSpPr>
          <p:cNvPr id="42" name="组合 41"/>
          <p:cNvGrpSpPr/>
          <p:nvPr/>
        </p:nvGrpSpPr>
        <p:grpSpPr>
          <a:xfrm>
            <a:off x="10943457" y="0"/>
            <a:ext cx="1248543" cy="6858000"/>
            <a:chOff x="10943457" y="0"/>
            <a:chExt cx="1248543" cy="6858000"/>
          </a:xfrm>
        </p:grpSpPr>
        <p:sp>
          <p:nvSpPr>
            <p:cNvPr id="8" name="任意多边形 7"/>
            <p:cNvSpPr/>
            <p:nvPr/>
          </p:nvSpPr>
          <p:spPr>
            <a:xfrm flipH="1">
              <a:off x="10943457"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9" name="文本框 8"/>
            <p:cNvSpPr txBox="1"/>
            <p:nvPr/>
          </p:nvSpPr>
          <p:spPr>
            <a:xfrm flipH="1">
              <a:off x="11160600" y="1696972"/>
              <a:ext cx="1015663" cy="3464056"/>
            </a:xfrm>
            <a:prstGeom prst="rect">
              <a:avLst/>
            </a:prstGeom>
            <a:noFill/>
          </p:spPr>
          <p:txBody>
            <a:bodyPr vert="eaVert" wrap="square" rtlCol="0">
              <a:spAutoFit/>
            </a:bodyPr>
            <a:lstStyle/>
            <a:p>
              <a:pPr algn="dist"/>
              <a:r>
                <a:rPr lang="en-US" altLang="zh-CN" sz="5400" b="1" dirty="0">
                  <a:solidFill>
                    <a:schemeClr val="bg1">
                      <a:alpha val="10000"/>
                    </a:schemeClr>
                  </a:solidFill>
                </a:rPr>
                <a:t>PART 01</a:t>
              </a:r>
              <a:endParaRPr lang="zh-CN" altLang="en-US" sz="5400" b="1" dirty="0">
                <a:solidFill>
                  <a:schemeClr val="bg1">
                    <a:alpha val="10000"/>
                  </a:schemeClr>
                </a:solidFill>
              </a:endParaRPr>
            </a:p>
          </p:txBody>
        </p:sp>
      </p:grpSp>
      <p:sp>
        <p:nvSpPr>
          <p:cNvPr id="12" name="文本框 11"/>
          <p:cNvSpPr txBox="1"/>
          <p:nvPr/>
        </p:nvSpPr>
        <p:spPr>
          <a:xfrm>
            <a:off x="2621429" y="205041"/>
            <a:ext cx="6949143" cy="6447919"/>
          </a:xfrm>
          <a:prstGeom prst="rect">
            <a:avLst/>
          </a:prstGeom>
          <a:noFill/>
        </p:spPr>
        <p:txBody>
          <a:bodyPr wrap="square" rtlCol="0">
            <a:spAutoFit/>
          </a:bodyPr>
          <a:lstStyle/>
          <a:p>
            <a:pPr algn="ctr"/>
            <a:r>
              <a:rPr lang="en-US" altLang="zh-CN" sz="41300" b="1" spc="600" dirty="0">
                <a:solidFill>
                  <a:schemeClr val="accent1">
                    <a:alpha val="5000"/>
                  </a:schemeClr>
                </a:solidFill>
                <a:latin typeface="Impact" panose="020B0806030902050204" pitchFamily="34" charset="0"/>
              </a:rPr>
              <a:t>01</a:t>
            </a:r>
            <a:endParaRPr lang="zh-CN" altLang="en-US" sz="41300" b="1" spc="600" dirty="0">
              <a:solidFill>
                <a:schemeClr val="accent1">
                  <a:alpha val="5000"/>
                </a:schemeClr>
              </a:solidFill>
              <a:latin typeface="Impact" panose="020B0806030902050204" pitchFamily="34" charset="0"/>
            </a:endParaRPr>
          </a:p>
        </p:txBody>
      </p:sp>
      <p:sp>
        <p:nvSpPr>
          <p:cNvPr id="16" name="文本框 15"/>
          <p:cNvSpPr txBox="1"/>
          <p:nvPr/>
        </p:nvSpPr>
        <p:spPr>
          <a:xfrm>
            <a:off x="3294743" y="1728953"/>
            <a:ext cx="5602513" cy="830997"/>
          </a:xfrm>
          <a:prstGeom prst="rect">
            <a:avLst/>
          </a:prstGeom>
          <a:noFill/>
        </p:spPr>
        <p:txBody>
          <a:bodyPr wrap="square" rtlCol="0">
            <a:spAutoFit/>
          </a:bodyPr>
          <a:lstStyle/>
          <a:p>
            <a:pPr algn="ctr"/>
            <a:r>
              <a:rPr lang="zh-CN" altLang="en-US" sz="4800" b="1" spc="300" dirty="0">
                <a:solidFill>
                  <a:schemeClr val="accent1"/>
                </a:solidFill>
              </a:rPr>
              <a:t>课题背景及内容</a:t>
            </a:r>
          </a:p>
        </p:txBody>
      </p:sp>
      <p:sp>
        <p:nvSpPr>
          <p:cNvPr id="17" name="矩形 16"/>
          <p:cNvSpPr/>
          <p:nvPr/>
        </p:nvSpPr>
        <p:spPr>
          <a:xfrm>
            <a:off x="3797300" y="2550202"/>
            <a:ext cx="4597400" cy="338554"/>
          </a:xfrm>
          <a:prstGeom prst="rect">
            <a:avLst/>
          </a:prstGeom>
        </p:spPr>
        <p:txBody>
          <a:bodyPr wrap="square">
            <a:spAutoFit/>
          </a:bodyPr>
          <a:lstStyle/>
          <a:p>
            <a:pPr algn="ctr"/>
            <a:r>
              <a:rPr lang="en-US" altLang="zh-CN" sz="1600" dirty="0">
                <a:solidFill>
                  <a:schemeClr val="tx1">
                    <a:lumMod val="65000"/>
                    <a:lumOff val="35000"/>
                  </a:schemeClr>
                </a:solidFill>
              </a:rPr>
              <a:t>BACKGROUND AND ISSUES</a:t>
            </a:r>
          </a:p>
        </p:txBody>
      </p:sp>
      <p:grpSp>
        <p:nvGrpSpPr>
          <p:cNvPr id="32" name="组合 31"/>
          <p:cNvGrpSpPr/>
          <p:nvPr/>
        </p:nvGrpSpPr>
        <p:grpSpPr>
          <a:xfrm>
            <a:off x="5162550" y="3048701"/>
            <a:ext cx="1866900" cy="401228"/>
            <a:chOff x="5162550" y="3954317"/>
            <a:chExt cx="1866900" cy="401228"/>
          </a:xfrm>
        </p:grpSpPr>
        <p:sp>
          <p:nvSpPr>
            <p:cNvPr id="21" name="文本框 20"/>
            <p:cNvSpPr txBox="1"/>
            <p:nvPr/>
          </p:nvSpPr>
          <p:spPr>
            <a:xfrm>
              <a:off x="5276071" y="398565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选题背景</a:t>
              </a:r>
            </a:p>
          </p:txBody>
        </p:sp>
        <p:sp>
          <p:nvSpPr>
            <p:cNvPr id="27" name="圆角矩形 26"/>
            <p:cNvSpPr/>
            <p:nvPr/>
          </p:nvSpPr>
          <p:spPr>
            <a:xfrm>
              <a:off x="5162550" y="395431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162550" y="3568948"/>
            <a:ext cx="1866900" cy="401228"/>
            <a:chOff x="5162550" y="4445997"/>
            <a:chExt cx="1866900" cy="401228"/>
          </a:xfrm>
        </p:grpSpPr>
        <p:sp>
          <p:nvSpPr>
            <p:cNvPr id="22" name="文本框 21"/>
            <p:cNvSpPr txBox="1"/>
            <p:nvPr/>
          </p:nvSpPr>
          <p:spPr>
            <a:xfrm>
              <a:off x="5276071" y="447733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研究意义</a:t>
              </a:r>
            </a:p>
          </p:txBody>
        </p:sp>
        <p:sp>
          <p:nvSpPr>
            <p:cNvPr id="28" name="圆角矩形 27"/>
            <p:cNvSpPr/>
            <p:nvPr/>
          </p:nvSpPr>
          <p:spPr>
            <a:xfrm>
              <a:off x="5162550" y="444599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08199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086593"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选题背景</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3520259" cy="523220"/>
          </a:xfrm>
          <a:prstGeom prst="rect">
            <a:avLst/>
          </a:prstGeom>
        </p:spPr>
        <p:txBody>
          <a:bodyPr wrap="none">
            <a:spAutoFit/>
          </a:bodyPr>
          <a:lstStyle/>
          <a:p>
            <a:r>
              <a:rPr lang="en-US" altLang="zh-CN" sz="2800" dirty="0">
                <a:solidFill>
                  <a:schemeClr val="tx1">
                    <a:lumMod val="75000"/>
                    <a:lumOff val="25000"/>
                  </a:schemeClr>
                </a:solidFill>
              </a:rPr>
              <a:t>THE </a:t>
            </a:r>
            <a:r>
              <a:rPr lang="zh-CN" altLang="en-US" sz="2800" dirty="0">
                <a:solidFill>
                  <a:schemeClr val="tx1">
                    <a:lumMod val="75000"/>
                    <a:lumOff val="25000"/>
                  </a:schemeClr>
                </a:solidFill>
              </a:rPr>
              <a:t>BACKGROUND</a:t>
            </a: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80768" y="3074796"/>
            <a:ext cx="5194168" cy="1137106"/>
          </a:xfrm>
          <a:prstGeom prst="rect">
            <a:avLst/>
          </a:prstGeom>
        </p:spPr>
        <p:txBody>
          <a:bodyPr wrap="square">
            <a:spAutoFit/>
          </a:bodyPr>
          <a:lstStyle/>
          <a:p>
            <a:pPr indent="457200">
              <a:lnSpc>
                <a:spcPct val="130000"/>
              </a:lnSpc>
            </a:pPr>
            <a:r>
              <a:rPr lang="zh-CN" altLang="en-US" dirty="0">
                <a:solidFill>
                  <a:schemeClr val="tx1">
                    <a:lumMod val="75000"/>
                    <a:lumOff val="25000"/>
                  </a:schemeClr>
                </a:solidFill>
                <a:latin typeface="arial" panose="020B0604020202020204" pitchFamily="34" charset="0"/>
              </a:rPr>
              <a:t>作为“工业粮食”，</a:t>
            </a:r>
            <a:r>
              <a:rPr lang="en-US" altLang="zh-CN" dirty="0">
                <a:solidFill>
                  <a:schemeClr val="tx1">
                    <a:lumMod val="75000"/>
                    <a:lumOff val="25000"/>
                  </a:schemeClr>
                </a:solidFill>
                <a:latin typeface="arial" panose="020B0604020202020204" pitchFamily="34" charset="0"/>
              </a:rPr>
              <a:t>IC</a:t>
            </a:r>
            <a:r>
              <a:rPr lang="zh-CN" altLang="en-US" dirty="0">
                <a:solidFill>
                  <a:schemeClr val="tx1">
                    <a:lumMod val="75000"/>
                    <a:lumOff val="25000"/>
                  </a:schemeClr>
                </a:solidFill>
                <a:latin typeface="arial" panose="020B0604020202020204" pitchFamily="34" charset="0"/>
              </a:rPr>
              <a:t>产业深刻影响了各个领域的进步和发展，是国家高端制造能力的综合体现，也是全球高科技国力竞争的战略制高点。</a:t>
            </a:r>
            <a:endParaRPr lang="en-US" altLang="zh-CN" dirty="0">
              <a:solidFill>
                <a:schemeClr val="tx1">
                  <a:lumMod val="75000"/>
                  <a:lumOff val="25000"/>
                </a:schemeClr>
              </a:solidFill>
              <a:latin typeface="arial" panose="020B0604020202020204" pitchFamily="34" charset="0"/>
            </a:endParaRPr>
          </a:p>
        </p:txBody>
      </p:sp>
      <p:sp>
        <p:nvSpPr>
          <p:cNvPr id="34" name="矩形 33"/>
          <p:cNvSpPr/>
          <p:nvPr/>
        </p:nvSpPr>
        <p:spPr>
          <a:xfrm>
            <a:off x="781922" y="2449348"/>
            <a:ext cx="4033475"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集成电路（</a:t>
            </a:r>
            <a:r>
              <a:rPr lang="en-US" altLang="zh-CN" sz="2400" b="1" spc="300" dirty="0">
                <a:solidFill>
                  <a:schemeClr val="tx1">
                    <a:lumMod val="75000"/>
                    <a:lumOff val="25000"/>
                  </a:schemeClr>
                </a:solidFill>
              </a:rPr>
              <a:t>IC</a:t>
            </a:r>
            <a:r>
              <a:rPr lang="zh-CN" altLang="en-US" sz="2400" b="1" spc="300" dirty="0">
                <a:solidFill>
                  <a:schemeClr val="tx1">
                    <a:lumMod val="75000"/>
                    <a:lumOff val="25000"/>
                  </a:schemeClr>
                </a:solidFill>
              </a:rPr>
              <a:t>）产业发展</a:t>
            </a:r>
          </a:p>
        </p:txBody>
      </p:sp>
      <p:sp>
        <p:nvSpPr>
          <p:cNvPr id="12" name="矩形 11">
            <a:extLst>
              <a:ext uri="{FF2B5EF4-FFF2-40B4-BE49-F238E27FC236}">
                <a16:creationId xmlns:a16="http://schemas.microsoft.com/office/drawing/2014/main" id="{255CAEB0-8813-4B61-8047-960370F9AF60}"/>
              </a:ext>
            </a:extLst>
          </p:cNvPr>
          <p:cNvSpPr/>
          <p:nvPr/>
        </p:nvSpPr>
        <p:spPr>
          <a:xfrm>
            <a:off x="5970226" y="3169292"/>
            <a:ext cx="877163"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芯片</a:t>
            </a:r>
          </a:p>
        </p:txBody>
      </p:sp>
      <p:sp>
        <p:nvSpPr>
          <p:cNvPr id="3" name="左大括号 2">
            <a:extLst>
              <a:ext uri="{FF2B5EF4-FFF2-40B4-BE49-F238E27FC236}">
                <a16:creationId xmlns:a16="http://schemas.microsoft.com/office/drawing/2014/main" id="{339937CC-13BD-46DD-8CE4-44C6B97FC31E}"/>
              </a:ext>
            </a:extLst>
          </p:cNvPr>
          <p:cNvSpPr/>
          <p:nvPr/>
        </p:nvSpPr>
        <p:spPr>
          <a:xfrm>
            <a:off x="6909848" y="1987683"/>
            <a:ext cx="433633" cy="276332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18" name="矩形 17">
            <a:extLst>
              <a:ext uri="{FF2B5EF4-FFF2-40B4-BE49-F238E27FC236}">
                <a16:creationId xmlns:a16="http://schemas.microsoft.com/office/drawing/2014/main" id="{9954E469-F9BE-4139-8CC0-BC0632649ADF}"/>
              </a:ext>
            </a:extLst>
          </p:cNvPr>
          <p:cNvSpPr/>
          <p:nvPr/>
        </p:nvSpPr>
        <p:spPr>
          <a:xfrm>
            <a:off x="7495954" y="1987683"/>
            <a:ext cx="877163"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通信</a:t>
            </a:r>
          </a:p>
        </p:txBody>
      </p:sp>
      <p:sp>
        <p:nvSpPr>
          <p:cNvPr id="19" name="矩形 18">
            <a:extLst>
              <a:ext uri="{FF2B5EF4-FFF2-40B4-BE49-F238E27FC236}">
                <a16:creationId xmlns:a16="http://schemas.microsoft.com/office/drawing/2014/main" id="{769C4955-8F56-431D-8198-578D97E26E64}"/>
              </a:ext>
            </a:extLst>
          </p:cNvPr>
          <p:cNvSpPr/>
          <p:nvPr/>
        </p:nvSpPr>
        <p:spPr>
          <a:xfrm>
            <a:off x="7495953" y="2737571"/>
            <a:ext cx="877163"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航天</a:t>
            </a:r>
          </a:p>
        </p:txBody>
      </p:sp>
      <p:sp>
        <p:nvSpPr>
          <p:cNvPr id="20" name="矩形 19">
            <a:extLst>
              <a:ext uri="{FF2B5EF4-FFF2-40B4-BE49-F238E27FC236}">
                <a16:creationId xmlns:a16="http://schemas.microsoft.com/office/drawing/2014/main" id="{D6A4C1D1-090E-4343-B8C0-5FB009B832B9}"/>
              </a:ext>
            </a:extLst>
          </p:cNvPr>
          <p:cNvSpPr/>
          <p:nvPr/>
        </p:nvSpPr>
        <p:spPr>
          <a:xfrm>
            <a:off x="7495953" y="3497333"/>
            <a:ext cx="877163"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金融</a:t>
            </a:r>
          </a:p>
        </p:txBody>
      </p:sp>
      <p:sp>
        <p:nvSpPr>
          <p:cNvPr id="21" name="矩形 20">
            <a:extLst>
              <a:ext uri="{FF2B5EF4-FFF2-40B4-BE49-F238E27FC236}">
                <a16:creationId xmlns:a16="http://schemas.microsoft.com/office/drawing/2014/main" id="{D5C1F263-3E4E-437D-A4EC-056F2C24A30A}"/>
              </a:ext>
            </a:extLst>
          </p:cNvPr>
          <p:cNvSpPr/>
          <p:nvPr/>
        </p:nvSpPr>
        <p:spPr>
          <a:xfrm>
            <a:off x="7495953" y="4239795"/>
            <a:ext cx="877163" cy="461665"/>
          </a:xfrm>
          <a:prstGeom prst="rect">
            <a:avLst/>
          </a:prstGeom>
        </p:spPr>
        <p:txBody>
          <a:bodyPr wrap="square">
            <a:spAutoFit/>
          </a:bodyPr>
          <a:lstStyle/>
          <a:p>
            <a:pPr algn="ctr">
              <a:defRPr/>
            </a:pPr>
            <a:r>
              <a:rPr lang="zh-CN" altLang="en-US" sz="2400" b="1" spc="300" dirty="0">
                <a:solidFill>
                  <a:schemeClr val="tx1">
                    <a:lumMod val="75000"/>
                    <a:lumOff val="25000"/>
                  </a:schemeClr>
                </a:solidFill>
              </a:rPr>
              <a:t>国防</a:t>
            </a:r>
          </a:p>
        </p:txBody>
      </p:sp>
      <p:sp>
        <p:nvSpPr>
          <p:cNvPr id="22" name="矩形 21">
            <a:extLst>
              <a:ext uri="{FF2B5EF4-FFF2-40B4-BE49-F238E27FC236}">
                <a16:creationId xmlns:a16="http://schemas.microsoft.com/office/drawing/2014/main" id="{6CB5280B-AB21-4288-A771-F4D41348C6CD}"/>
              </a:ext>
            </a:extLst>
          </p:cNvPr>
          <p:cNvSpPr/>
          <p:nvPr/>
        </p:nvSpPr>
        <p:spPr>
          <a:xfrm>
            <a:off x="9998330" y="1868471"/>
            <a:ext cx="877163"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手机</a:t>
            </a:r>
          </a:p>
        </p:txBody>
      </p:sp>
      <p:sp>
        <p:nvSpPr>
          <p:cNvPr id="23" name="矩形 22">
            <a:extLst>
              <a:ext uri="{FF2B5EF4-FFF2-40B4-BE49-F238E27FC236}">
                <a16:creationId xmlns:a16="http://schemas.microsoft.com/office/drawing/2014/main" id="{AD239EDA-70AE-496B-B7C8-68E241B56B5A}"/>
              </a:ext>
            </a:extLst>
          </p:cNvPr>
          <p:cNvSpPr/>
          <p:nvPr/>
        </p:nvSpPr>
        <p:spPr>
          <a:xfrm>
            <a:off x="9947033" y="3497333"/>
            <a:ext cx="1569660"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交易系统</a:t>
            </a:r>
          </a:p>
        </p:txBody>
      </p:sp>
      <p:sp>
        <p:nvSpPr>
          <p:cNvPr id="4" name="椭圆 3">
            <a:extLst>
              <a:ext uri="{FF2B5EF4-FFF2-40B4-BE49-F238E27FC236}">
                <a16:creationId xmlns:a16="http://schemas.microsoft.com/office/drawing/2014/main" id="{8174D5CC-0D5E-4685-95E3-6B48E7CF7E18}"/>
              </a:ext>
            </a:extLst>
          </p:cNvPr>
          <p:cNvSpPr/>
          <p:nvPr/>
        </p:nvSpPr>
        <p:spPr>
          <a:xfrm>
            <a:off x="9285402" y="2186029"/>
            <a:ext cx="653152" cy="653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个人</a:t>
            </a:r>
          </a:p>
        </p:txBody>
      </p:sp>
      <p:sp>
        <p:nvSpPr>
          <p:cNvPr id="24" name="椭圆 23">
            <a:extLst>
              <a:ext uri="{FF2B5EF4-FFF2-40B4-BE49-F238E27FC236}">
                <a16:creationId xmlns:a16="http://schemas.microsoft.com/office/drawing/2014/main" id="{D3BA0BFA-C472-438A-ADDD-93662E35AF1E}"/>
              </a:ext>
            </a:extLst>
          </p:cNvPr>
          <p:cNvSpPr/>
          <p:nvPr/>
        </p:nvSpPr>
        <p:spPr>
          <a:xfrm>
            <a:off x="9285402" y="3768665"/>
            <a:ext cx="653152" cy="653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国家</a:t>
            </a:r>
          </a:p>
        </p:txBody>
      </p:sp>
      <p:sp>
        <p:nvSpPr>
          <p:cNvPr id="25" name="矩形 24">
            <a:extLst>
              <a:ext uri="{FF2B5EF4-FFF2-40B4-BE49-F238E27FC236}">
                <a16:creationId xmlns:a16="http://schemas.microsoft.com/office/drawing/2014/main" id="{EA3B9F45-7703-445E-BD42-5ADDBCC226B0}"/>
              </a:ext>
            </a:extLst>
          </p:cNvPr>
          <p:cNvSpPr/>
          <p:nvPr/>
        </p:nvSpPr>
        <p:spPr>
          <a:xfrm>
            <a:off x="9998330" y="2711819"/>
            <a:ext cx="877163"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电脑</a:t>
            </a:r>
          </a:p>
        </p:txBody>
      </p:sp>
      <p:sp>
        <p:nvSpPr>
          <p:cNvPr id="26" name="矩形 25">
            <a:extLst>
              <a:ext uri="{FF2B5EF4-FFF2-40B4-BE49-F238E27FC236}">
                <a16:creationId xmlns:a16="http://schemas.microsoft.com/office/drawing/2014/main" id="{4CADF62D-0F02-48A9-97D4-4854FEF6FBB7}"/>
              </a:ext>
            </a:extLst>
          </p:cNvPr>
          <p:cNvSpPr/>
          <p:nvPr/>
        </p:nvSpPr>
        <p:spPr>
          <a:xfrm>
            <a:off x="9947033" y="4239421"/>
            <a:ext cx="1569660"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军事设备</a:t>
            </a:r>
          </a:p>
        </p:txBody>
      </p:sp>
      <p:cxnSp>
        <p:nvCxnSpPr>
          <p:cNvPr id="6" name="直接连接符 5">
            <a:extLst>
              <a:ext uri="{FF2B5EF4-FFF2-40B4-BE49-F238E27FC236}">
                <a16:creationId xmlns:a16="http://schemas.microsoft.com/office/drawing/2014/main" id="{396BFCFF-F831-4220-90EC-6FB9E056A9E6}"/>
              </a:ext>
            </a:extLst>
          </p:cNvPr>
          <p:cNvCxnSpPr>
            <a:cxnSpLocks/>
            <a:stCxn id="4" idx="7"/>
            <a:endCxn id="22" idx="1"/>
          </p:cNvCxnSpPr>
          <p:nvPr/>
        </p:nvCxnSpPr>
        <p:spPr>
          <a:xfrm flipV="1">
            <a:off x="9842902" y="2099304"/>
            <a:ext cx="155428" cy="1823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391C09D1-EBC8-4186-AC69-C3052C5F39E6}"/>
              </a:ext>
            </a:extLst>
          </p:cNvPr>
          <p:cNvCxnSpPr>
            <a:cxnSpLocks/>
            <a:stCxn id="4" idx="5"/>
            <a:endCxn id="25" idx="1"/>
          </p:cNvCxnSpPr>
          <p:nvPr/>
        </p:nvCxnSpPr>
        <p:spPr>
          <a:xfrm>
            <a:off x="9842902" y="2743529"/>
            <a:ext cx="155428" cy="1991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D8094F97-124D-4044-B383-CAA0D952C420}"/>
              </a:ext>
            </a:extLst>
          </p:cNvPr>
          <p:cNvCxnSpPr>
            <a:cxnSpLocks/>
            <a:stCxn id="24" idx="7"/>
            <a:endCxn id="23" idx="1"/>
          </p:cNvCxnSpPr>
          <p:nvPr/>
        </p:nvCxnSpPr>
        <p:spPr>
          <a:xfrm flipV="1">
            <a:off x="9842902" y="3728166"/>
            <a:ext cx="104131" cy="13615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23DF7909-4857-4827-9C4F-8681A7655E17}"/>
              </a:ext>
            </a:extLst>
          </p:cNvPr>
          <p:cNvCxnSpPr>
            <a:cxnSpLocks/>
            <a:stCxn id="24" idx="5"/>
            <a:endCxn id="26" idx="1"/>
          </p:cNvCxnSpPr>
          <p:nvPr/>
        </p:nvCxnSpPr>
        <p:spPr>
          <a:xfrm>
            <a:off x="9842902" y="4326165"/>
            <a:ext cx="104131" cy="144089"/>
          </a:xfrm>
          <a:prstGeom prst="line">
            <a:avLst/>
          </a:prstGeom>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28AEC03E-D1C3-4DD3-A213-8DB91F09DC2D}"/>
              </a:ext>
            </a:extLst>
          </p:cNvPr>
          <p:cNvSpPr/>
          <p:nvPr/>
        </p:nvSpPr>
        <p:spPr>
          <a:xfrm>
            <a:off x="7888866" y="5549641"/>
            <a:ext cx="1915910"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芯片安全性</a:t>
            </a:r>
          </a:p>
        </p:txBody>
      </p:sp>
    </p:spTree>
    <p:extLst>
      <p:ext uri="{BB962C8B-B14F-4D97-AF65-F5344CB8AC3E}">
        <p14:creationId xmlns:p14="http://schemas.microsoft.com/office/powerpoint/2010/main" val="2892288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5141313"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研究意义</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2682145" cy="523220"/>
          </a:xfrm>
          <a:prstGeom prst="rect">
            <a:avLst/>
          </a:prstGeom>
        </p:spPr>
        <p:txBody>
          <a:bodyPr wrap="none">
            <a:spAutoFit/>
          </a:bodyPr>
          <a:lstStyle/>
          <a:p>
            <a:r>
              <a:rPr lang="en-US" altLang="zh-CN" sz="2800" dirty="0">
                <a:solidFill>
                  <a:schemeClr val="tx1">
                    <a:lumMod val="75000"/>
                    <a:lumOff val="25000"/>
                  </a:schemeClr>
                </a:solidFill>
              </a:rPr>
              <a:t>SIGNIFICANCE</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98477" y="2709265"/>
            <a:ext cx="3993402"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芯片设计制造流程全球化</a:t>
            </a:r>
          </a:p>
        </p:txBody>
      </p:sp>
      <p:sp>
        <p:nvSpPr>
          <p:cNvPr id="4" name="椭圆 3">
            <a:extLst>
              <a:ext uri="{FF2B5EF4-FFF2-40B4-BE49-F238E27FC236}">
                <a16:creationId xmlns:a16="http://schemas.microsoft.com/office/drawing/2014/main" id="{8174D5CC-0D5E-4685-95E3-6B48E7CF7E18}"/>
              </a:ext>
            </a:extLst>
          </p:cNvPr>
          <p:cNvSpPr/>
          <p:nvPr/>
        </p:nvSpPr>
        <p:spPr>
          <a:xfrm>
            <a:off x="944848" y="1769150"/>
            <a:ext cx="665756" cy="6657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设计</a:t>
            </a:r>
          </a:p>
        </p:txBody>
      </p:sp>
      <p:sp>
        <p:nvSpPr>
          <p:cNvPr id="24" name="椭圆 23">
            <a:extLst>
              <a:ext uri="{FF2B5EF4-FFF2-40B4-BE49-F238E27FC236}">
                <a16:creationId xmlns:a16="http://schemas.microsoft.com/office/drawing/2014/main" id="{D3BA0BFA-C472-438A-ADDD-93662E35AF1E}"/>
              </a:ext>
            </a:extLst>
          </p:cNvPr>
          <p:cNvSpPr/>
          <p:nvPr/>
        </p:nvSpPr>
        <p:spPr>
          <a:xfrm>
            <a:off x="1921143" y="1756211"/>
            <a:ext cx="665756" cy="6657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制造</a:t>
            </a:r>
          </a:p>
        </p:txBody>
      </p:sp>
      <p:sp>
        <p:nvSpPr>
          <p:cNvPr id="31" name="椭圆 30">
            <a:extLst>
              <a:ext uri="{FF2B5EF4-FFF2-40B4-BE49-F238E27FC236}">
                <a16:creationId xmlns:a16="http://schemas.microsoft.com/office/drawing/2014/main" id="{BD28DD99-F57C-4390-B6D1-5246ECD058C3}"/>
              </a:ext>
            </a:extLst>
          </p:cNvPr>
          <p:cNvSpPr/>
          <p:nvPr/>
        </p:nvSpPr>
        <p:spPr>
          <a:xfrm>
            <a:off x="2897438" y="1769150"/>
            <a:ext cx="665756" cy="6657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t>封装</a:t>
            </a:r>
          </a:p>
        </p:txBody>
      </p:sp>
      <p:sp>
        <p:nvSpPr>
          <p:cNvPr id="44" name="箭头: 右 43">
            <a:extLst>
              <a:ext uri="{FF2B5EF4-FFF2-40B4-BE49-F238E27FC236}">
                <a16:creationId xmlns:a16="http://schemas.microsoft.com/office/drawing/2014/main" id="{E4AE47FB-B83F-4D77-A80C-A743F90D1EFB}"/>
              </a:ext>
            </a:extLst>
          </p:cNvPr>
          <p:cNvSpPr/>
          <p:nvPr/>
        </p:nvSpPr>
        <p:spPr>
          <a:xfrm>
            <a:off x="4634327" y="2089089"/>
            <a:ext cx="914400" cy="4726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45" name="矩形 44">
            <a:extLst>
              <a:ext uri="{FF2B5EF4-FFF2-40B4-BE49-F238E27FC236}">
                <a16:creationId xmlns:a16="http://schemas.microsoft.com/office/drawing/2014/main" id="{7C39C8ED-C9B3-41F4-96B9-3942E7545D48}"/>
              </a:ext>
            </a:extLst>
          </p:cNvPr>
          <p:cNvSpPr/>
          <p:nvPr/>
        </p:nvSpPr>
        <p:spPr>
          <a:xfrm>
            <a:off x="8724593" y="1954203"/>
            <a:ext cx="2945653" cy="1200329"/>
          </a:xfrm>
          <a:prstGeom prst="rect">
            <a:avLst/>
          </a:prstGeom>
        </p:spPr>
        <p:txBody>
          <a:bodyPr wrap="square">
            <a:spAutoFit/>
          </a:bodyPr>
          <a:lstStyle/>
          <a:p>
            <a:pPr algn="ctr">
              <a:defRPr/>
            </a:pPr>
            <a:r>
              <a:rPr lang="zh-CN" altLang="en-US" sz="2400" b="1" spc="300" dirty="0">
                <a:solidFill>
                  <a:schemeClr val="tx1">
                    <a:lumMod val="75000"/>
                    <a:lumOff val="25000"/>
                  </a:schemeClr>
                </a:solidFill>
              </a:rPr>
              <a:t>芯片的安全性无法得到保障，危害各个行业的安全</a:t>
            </a:r>
          </a:p>
        </p:txBody>
      </p:sp>
      <p:sp>
        <p:nvSpPr>
          <p:cNvPr id="46" name="箭头: 右 45">
            <a:extLst>
              <a:ext uri="{FF2B5EF4-FFF2-40B4-BE49-F238E27FC236}">
                <a16:creationId xmlns:a16="http://schemas.microsoft.com/office/drawing/2014/main" id="{34B210B0-F600-4830-9CC3-24C5C489459D}"/>
              </a:ext>
            </a:extLst>
          </p:cNvPr>
          <p:cNvSpPr/>
          <p:nvPr/>
        </p:nvSpPr>
        <p:spPr>
          <a:xfrm>
            <a:off x="7644096" y="2089089"/>
            <a:ext cx="914400" cy="4726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7" name="矩形 46">
            <a:extLst>
              <a:ext uri="{FF2B5EF4-FFF2-40B4-BE49-F238E27FC236}">
                <a16:creationId xmlns:a16="http://schemas.microsoft.com/office/drawing/2014/main" id="{9FBC2EE9-08EB-4F1E-AE41-6EF70863187C}"/>
              </a:ext>
            </a:extLst>
          </p:cNvPr>
          <p:cNvSpPr/>
          <p:nvPr/>
        </p:nvSpPr>
        <p:spPr>
          <a:xfrm>
            <a:off x="5714824" y="1976343"/>
            <a:ext cx="2118712" cy="1200329"/>
          </a:xfrm>
          <a:prstGeom prst="rect">
            <a:avLst/>
          </a:prstGeom>
        </p:spPr>
        <p:txBody>
          <a:bodyPr wrap="square">
            <a:spAutoFit/>
          </a:bodyPr>
          <a:lstStyle/>
          <a:p>
            <a:pPr algn="ctr">
              <a:defRPr/>
            </a:pPr>
            <a:r>
              <a:rPr lang="zh-CN" altLang="en-US" sz="2400" b="1" spc="300" dirty="0">
                <a:solidFill>
                  <a:schemeClr val="tx1">
                    <a:lumMod val="75000"/>
                    <a:lumOff val="25000"/>
                  </a:schemeClr>
                </a:solidFill>
              </a:rPr>
              <a:t>恶意地植入后门</a:t>
            </a:r>
            <a:endParaRPr lang="en-US" altLang="zh-CN" sz="2400" b="1" spc="300" dirty="0">
              <a:solidFill>
                <a:schemeClr val="tx1">
                  <a:lumMod val="75000"/>
                  <a:lumOff val="25000"/>
                </a:schemeClr>
              </a:solidFill>
            </a:endParaRPr>
          </a:p>
          <a:p>
            <a:pPr algn="ctr">
              <a:defRPr/>
            </a:pPr>
            <a:r>
              <a:rPr lang="zh-CN" altLang="en-US" sz="2400" b="1" spc="300" dirty="0">
                <a:solidFill>
                  <a:schemeClr val="tx1">
                    <a:lumMod val="75000"/>
                    <a:lumOff val="25000"/>
                  </a:schemeClr>
                </a:solidFill>
              </a:rPr>
              <a:t>（硬件木马）</a:t>
            </a:r>
          </a:p>
        </p:txBody>
      </p:sp>
      <p:sp>
        <p:nvSpPr>
          <p:cNvPr id="19" name="矩形 18">
            <a:extLst>
              <a:ext uri="{FF2B5EF4-FFF2-40B4-BE49-F238E27FC236}">
                <a16:creationId xmlns:a16="http://schemas.microsoft.com/office/drawing/2014/main" id="{28D1B336-B87F-4907-8B7C-5A6CB405FCCC}"/>
              </a:ext>
            </a:extLst>
          </p:cNvPr>
          <p:cNvSpPr/>
          <p:nvPr/>
        </p:nvSpPr>
        <p:spPr>
          <a:xfrm>
            <a:off x="8065501" y="4472527"/>
            <a:ext cx="3604745" cy="830997"/>
          </a:xfrm>
          <a:prstGeom prst="rect">
            <a:avLst/>
          </a:prstGeom>
        </p:spPr>
        <p:txBody>
          <a:bodyPr wrap="square">
            <a:spAutoFit/>
          </a:bodyPr>
          <a:lstStyle/>
          <a:p>
            <a:pPr algn="ctr">
              <a:defRPr/>
            </a:pPr>
            <a:r>
              <a:rPr lang="zh-CN" altLang="en-US" sz="2400" b="1" spc="300" dirty="0">
                <a:solidFill>
                  <a:schemeClr val="tx1">
                    <a:lumMod val="75000"/>
                    <a:lumOff val="25000"/>
                  </a:schemeClr>
                </a:solidFill>
              </a:rPr>
              <a:t>针对第三方</a:t>
            </a:r>
            <a:r>
              <a:rPr lang="en-US" altLang="zh-CN" sz="2400" b="1" spc="300" dirty="0">
                <a:solidFill>
                  <a:schemeClr val="tx1">
                    <a:lumMod val="75000"/>
                    <a:lumOff val="25000"/>
                  </a:schemeClr>
                </a:solidFill>
              </a:rPr>
              <a:t>IP</a:t>
            </a:r>
            <a:r>
              <a:rPr lang="zh-CN" altLang="en-US" sz="2400" b="1" spc="300" dirty="0">
                <a:solidFill>
                  <a:schemeClr val="tx1">
                    <a:lumMod val="75000"/>
                    <a:lumOff val="25000"/>
                  </a:schemeClr>
                </a:solidFill>
              </a:rPr>
              <a:t>核进行硬件木马的检测防护</a:t>
            </a:r>
          </a:p>
        </p:txBody>
      </p:sp>
      <p:sp>
        <p:nvSpPr>
          <p:cNvPr id="20" name="矩形 19">
            <a:extLst>
              <a:ext uri="{FF2B5EF4-FFF2-40B4-BE49-F238E27FC236}">
                <a16:creationId xmlns:a16="http://schemas.microsoft.com/office/drawing/2014/main" id="{00BEC2AC-E4FC-4CBD-A2E0-F8EDEAA0DCDC}"/>
              </a:ext>
            </a:extLst>
          </p:cNvPr>
          <p:cNvSpPr/>
          <p:nvPr/>
        </p:nvSpPr>
        <p:spPr>
          <a:xfrm>
            <a:off x="4386918" y="4493058"/>
            <a:ext cx="3130447" cy="830997"/>
          </a:xfrm>
          <a:prstGeom prst="rect">
            <a:avLst/>
          </a:prstGeom>
        </p:spPr>
        <p:txBody>
          <a:bodyPr wrap="square">
            <a:spAutoFit/>
          </a:bodyPr>
          <a:lstStyle/>
          <a:p>
            <a:pPr algn="ctr">
              <a:defRPr/>
            </a:pPr>
            <a:r>
              <a:rPr lang="zh-CN" altLang="en-US" sz="2400" b="1" spc="300" dirty="0">
                <a:solidFill>
                  <a:schemeClr val="tx1">
                    <a:lumMod val="75000"/>
                    <a:lumOff val="25000"/>
                  </a:schemeClr>
                </a:solidFill>
              </a:rPr>
              <a:t>在芯片的设计环节中运用广泛</a:t>
            </a:r>
          </a:p>
        </p:txBody>
      </p:sp>
      <p:sp>
        <p:nvSpPr>
          <p:cNvPr id="21" name="椭圆 20">
            <a:extLst>
              <a:ext uri="{FF2B5EF4-FFF2-40B4-BE49-F238E27FC236}">
                <a16:creationId xmlns:a16="http://schemas.microsoft.com/office/drawing/2014/main" id="{34C50286-C160-4FD1-8B1C-D9989BE9EBA7}"/>
              </a:ext>
            </a:extLst>
          </p:cNvPr>
          <p:cNvSpPr/>
          <p:nvPr/>
        </p:nvSpPr>
        <p:spPr>
          <a:xfrm>
            <a:off x="951892" y="4382146"/>
            <a:ext cx="1081777" cy="10817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3PIP</a:t>
            </a:r>
            <a:endParaRPr lang="zh-CN" altLang="en-US" sz="2000" dirty="0"/>
          </a:p>
        </p:txBody>
      </p:sp>
      <p:sp>
        <p:nvSpPr>
          <p:cNvPr id="22" name="矩形 21">
            <a:extLst>
              <a:ext uri="{FF2B5EF4-FFF2-40B4-BE49-F238E27FC236}">
                <a16:creationId xmlns:a16="http://schemas.microsoft.com/office/drawing/2014/main" id="{115FBF12-6732-4EBF-ADBE-024ADAE343C2}"/>
              </a:ext>
            </a:extLst>
          </p:cNvPr>
          <p:cNvSpPr/>
          <p:nvPr/>
        </p:nvSpPr>
        <p:spPr>
          <a:xfrm>
            <a:off x="2209378" y="4061687"/>
            <a:ext cx="1326420" cy="461665"/>
          </a:xfrm>
          <a:prstGeom prst="rect">
            <a:avLst/>
          </a:prstGeom>
        </p:spPr>
        <p:txBody>
          <a:bodyPr wrap="square">
            <a:spAutoFit/>
          </a:bodyPr>
          <a:lstStyle/>
          <a:p>
            <a:pPr algn="ctr">
              <a:defRPr/>
            </a:pPr>
            <a:r>
              <a:rPr lang="zh-CN" altLang="en-US" sz="2400" b="1" spc="300" dirty="0">
                <a:solidFill>
                  <a:schemeClr val="tx1">
                    <a:lumMod val="75000"/>
                    <a:lumOff val="25000"/>
                  </a:schemeClr>
                </a:solidFill>
              </a:rPr>
              <a:t>规模大</a:t>
            </a:r>
          </a:p>
        </p:txBody>
      </p:sp>
      <p:sp>
        <p:nvSpPr>
          <p:cNvPr id="23" name="矩形 22">
            <a:extLst>
              <a:ext uri="{FF2B5EF4-FFF2-40B4-BE49-F238E27FC236}">
                <a16:creationId xmlns:a16="http://schemas.microsoft.com/office/drawing/2014/main" id="{ABDC2062-AFD0-48BF-A07D-27B38F7C9BD3}"/>
              </a:ext>
            </a:extLst>
          </p:cNvPr>
          <p:cNvSpPr/>
          <p:nvPr/>
        </p:nvSpPr>
        <p:spPr>
          <a:xfrm>
            <a:off x="2209378" y="4692871"/>
            <a:ext cx="1326420" cy="461665"/>
          </a:xfrm>
          <a:prstGeom prst="rect">
            <a:avLst/>
          </a:prstGeom>
        </p:spPr>
        <p:txBody>
          <a:bodyPr wrap="square">
            <a:spAutoFit/>
          </a:bodyPr>
          <a:lstStyle/>
          <a:p>
            <a:pPr algn="ctr">
              <a:defRPr/>
            </a:pPr>
            <a:r>
              <a:rPr lang="zh-CN" altLang="en-US" sz="2400" b="1" spc="300" dirty="0">
                <a:solidFill>
                  <a:schemeClr val="tx1">
                    <a:lumMod val="75000"/>
                    <a:lumOff val="25000"/>
                  </a:schemeClr>
                </a:solidFill>
              </a:rPr>
              <a:t>种类多</a:t>
            </a:r>
          </a:p>
        </p:txBody>
      </p:sp>
      <p:sp>
        <p:nvSpPr>
          <p:cNvPr id="25" name="矩形 24">
            <a:extLst>
              <a:ext uri="{FF2B5EF4-FFF2-40B4-BE49-F238E27FC236}">
                <a16:creationId xmlns:a16="http://schemas.microsoft.com/office/drawing/2014/main" id="{EB8FFBB0-CD45-419E-8697-8C697DFEBD45}"/>
              </a:ext>
            </a:extLst>
          </p:cNvPr>
          <p:cNvSpPr/>
          <p:nvPr/>
        </p:nvSpPr>
        <p:spPr>
          <a:xfrm>
            <a:off x="2236394" y="5324055"/>
            <a:ext cx="1326420" cy="461665"/>
          </a:xfrm>
          <a:prstGeom prst="rect">
            <a:avLst/>
          </a:prstGeom>
        </p:spPr>
        <p:txBody>
          <a:bodyPr wrap="square">
            <a:spAutoFit/>
          </a:bodyPr>
          <a:lstStyle/>
          <a:p>
            <a:pPr algn="ctr">
              <a:defRPr/>
            </a:pPr>
            <a:r>
              <a:rPr lang="zh-CN" altLang="en-US" sz="2400" b="1" spc="300" dirty="0">
                <a:solidFill>
                  <a:schemeClr val="tx1">
                    <a:lumMod val="75000"/>
                    <a:lumOff val="25000"/>
                  </a:schemeClr>
                </a:solidFill>
              </a:rPr>
              <a:t>应用广</a:t>
            </a:r>
          </a:p>
        </p:txBody>
      </p:sp>
    </p:spTree>
    <p:extLst>
      <p:ext uri="{BB962C8B-B14F-4D97-AF65-F5344CB8AC3E}">
        <p14:creationId xmlns:p14="http://schemas.microsoft.com/office/powerpoint/2010/main" val="401053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 y="0"/>
            <a:ext cx="1248940" cy="6858000"/>
            <a:chOff x="-397" y="0"/>
            <a:chExt cx="1248940" cy="6858000"/>
          </a:xfrm>
        </p:grpSpPr>
        <p:sp>
          <p:nvSpPr>
            <p:cNvPr id="6" name="任意多边形 5"/>
            <p:cNvSpPr/>
            <p:nvPr/>
          </p:nvSpPr>
          <p:spPr>
            <a:xfrm>
              <a:off x="0"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 name="文本框 6"/>
            <p:cNvSpPr txBox="1"/>
            <p:nvPr/>
          </p:nvSpPr>
          <p:spPr>
            <a:xfrm>
              <a:off x="-397" y="1637071"/>
              <a:ext cx="1015663" cy="3583858"/>
            </a:xfrm>
            <a:prstGeom prst="rect">
              <a:avLst/>
            </a:prstGeom>
            <a:noFill/>
          </p:spPr>
          <p:txBody>
            <a:bodyPr vert="eaVert" wrap="square" rtlCol="0">
              <a:spAutoFit/>
            </a:bodyPr>
            <a:lstStyle/>
            <a:p>
              <a:pPr algn="dist"/>
              <a:r>
                <a:rPr lang="en-US" altLang="zh-CN" sz="5400" b="1" dirty="0">
                  <a:solidFill>
                    <a:schemeClr val="bg1">
                      <a:alpha val="10000"/>
                    </a:schemeClr>
                  </a:solidFill>
                </a:rPr>
                <a:t>PART 02</a:t>
              </a:r>
              <a:endParaRPr lang="zh-CN" altLang="en-US" sz="5400" b="1" dirty="0">
                <a:solidFill>
                  <a:schemeClr val="bg1">
                    <a:alpha val="10000"/>
                  </a:schemeClr>
                </a:solidFill>
              </a:endParaRPr>
            </a:p>
          </p:txBody>
        </p:sp>
      </p:grpSp>
      <p:grpSp>
        <p:nvGrpSpPr>
          <p:cNvPr id="3" name="组合 2"/>
          <p:cNvGrpSpPr/>
          <p:nvPr/>
        </p:nvGrpSpPr>
        <p:grpSpPr>
          <a:xfrm>
            <a:off x="10943457" y="0"/>
            <a:ext cx="1248543" cy="6858000"/>
            <a:chOff x="10943457" y="0"/>
            <a:chExt cx="1248543" cy="6858000"/>
          </a:xfrm>
        </p:grpSpPr>
        <p:sp>
          <p:nvSpPr>
            <p:cNvPr id="8" name="任意多边形 7"/>
            <p:cNvSpPr/>
            <p:nvPr/>
          </p:nvSpPr>
          <p:spPr>
            <a:xfrm flipH="1">
              <a:off x="10943457"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9" name="文本框 8"/>
            <p:cNvSpPr txBox="1"/>
            <p:nvPr/>
          </p:nvSpPr>
          <p:spPr>
            <a:xfrm flipH="1">
              <a:off x="11160600" y="1637071"/>
              <a:ext cx="1015663" cy="3583858"/>
            </a:xfrm>
            <a:prstGeom prst="rect">
              <a:avLst/>
            </a:prstGeom>
            <a:noFill/>
          </p:spPr>
          <p:txBody>
            <a:bodyPr vert="eaVert" wrap="square" rtlCol="0">
              <a:spAutoFit/>
            </a:bodyPr>
            <a:lstStyle/>
            <a:p>
              <a:pPr algn="dist"/>
              <a:r>
                <a:rPr lang="en-US" altLang="zh-CN" sz="5400" b="1" dirty="0">
                  <a:solidFill>
                    <a:schemeClr val="bg1">
                      <a:alpha val="10000"/>
                    </a:schemeClr>
                  </a:solidFill>
                </a:rPr>
                <a:t>PART 02</a:t>
              </a:r>
              <a:endParaRPr lang="zh-CN" altLang="en-US" sz="5400" b="1" dirty="0">
                <a:solidFill>
                  <a:schemeClr val="bg1">
                    <a:alpha val="10000"/>
                  </a:schemeClr>
                </a:solidFill>
              </a:endParaRPr>
            </a:p>
          </p:txBody>
        </p:sp>
      </p:grpSp>
      <p:sp>
        <p:nvSpPr>
          <p:cNvPr id="12" name="文本框 11"/>
          <p:cNvSpPr txBox="1"/>
          <p:nvPr/>
        </p:nvSpPr>
        <p:spPr>
          <a:xfrm>
            <a:off x="2621429" y="205041"/>
            <a:ext cx="6949143" cy="6447919"/>
          </a:xfrm>
          <a:prstGeom prst="rect">
            <a:avLst/>
          </a:prstGeom>
          <a:noFill/>
        </p:spPr>
        <p:txBody>
          <a:bodyPr wrap="square" rtlCol="0">
            <a:spAutoFit/>
          </a:bodyPr>
          <a:lstStyle/>
          <a:p>
            <a:pPr algn="ctr"/>
            <a:r>
              <a:rPr lang="en-US" altLang="zh-CN" sz="41300" b="1" spc="600" dirty="0">
                <a:solidFill>
                  <a:schemeClr val="accent1">
                    <a:alpha val="5000"/>
                  </a:schemeClr>
                </a:solidFill>
                <a:latin typeface="Impact" panose="020B0806030902050204" pitchFamily="34" charset="0"/>
              </a:rPr>
              <a:t>02</a:t>
            </a:r>
            <a:endParaRPr lang="zh-CN" altLang="en-US" sz="41300" b="1" spc="600" dirty="0">
              <a:solidFill>
                <a:schemeClr val="accent1">
                  <a:alpha val="5000"/>
                </a:schemeClr>
              </a:solidFill>
              <a:latin typeface="Impact" panose="020B0806030902050204" pitchFamily="34" charset="0"/>
            </a:endParaRPr>
          </a:p>
        </p:txBody>
      </p:sp>
      <p:sp>
        <p:nvSpPr>
          <p:cNvPr id="16" name="文本框 15"/>
          <p:cNvSpPr txBox="1"/>
          <p:nvPr/>
        </p:nvSpPr>
        <p:spPr>
          <a:xfrm>
            <a:off x="3294743" y="1728953"/>
            <a:ext cx="5602513" cy="830997"/>
          </a:xfrm>
          <a:prstGeom prst="rect">
            <a:avLst/>
          </a:prstGeom>
          <a:noFill/>
        </p:spPr>
        <p:txBody>
          <a:bodyPr wrap="square" rtlCol="0">
            <a:spAutoFit/>
          </a:bodyPr>
          <a:lstStyle/>
          <a:p>
            <a:pPr algn="ctr"/>
            <a:r>
              <a:rPr lang="zh-CN" altLang="en-US" sz="4800" b="1" spc="300" dirty="0">
                <a:solidFill>
                  <a:schemeClr val="accent1"/>
                </a:solidFill>
              </a:rPr>
              <a:t>课题现状及发展</a:t>
            </a:r>
          </a:p>
        </p:txBody>
      </p:sp>
      <p:sp>
        <p:nvSpPr>
          <p:cNvPr id="17" name="矩形 16"/>
          <p:cNvSpPr/>
          <p:nvPr/>
        </p:nvSpPr>
        <p:spPr>
          <a:xfrm>
            <a:off x="3797300" y="2550202"/>
            <a:ext cx="4597400" cy="338554"/>
          </a:xfrm>
          <a:prstGeom prst="rect">
            <a:avLst/>
          </a:prstGeom>
        </p:spPr>
        <p:txBody>
          <a:bodyPr wrap="square">
            <a:spAutoFit/>
          </a:bodyPr>
          <a:lstStyle/>
          <a:p>
            <a:pPr algn="ctr"/>
            <a:r>
              <a:rPr lang="en-US" altLang="zh-CN" sz="1600" dirty="0">
                <a:solidFill>
                  <a:schemeClr val="tx1">
                    <a:lumMod val="65000"/>
                    <a:lumOff val="35000"/>
                  </a:schemeClr>
                </a:solidFill>
              </a:rPr>
              <a:t>SITUATION AND DEVELOPMENT ISSUES</a:t>
            </a:r>
            <a:endParaRPr lang="zh-CN" altLang="en-US" sz="1600" dirty="0">
              <a:solidFill>
                <a:schemeClr val="tx1">
                  <a:lumMod val="65000"/>
                  <a:lumOff val="35000"/>
                </a:schemeClr>
              </a:solidFill>
            </a:endParaRPr>
          </a:p>
        </p:txBody>
      </p:sp>
      <p:grpSp>
        <p:nvGrpSpPr>
          <p:cNvPr id="32" name="组合 31"/>
          <p:cNvGrpSpPr/>
          <p:nvPr/>
        </p:nvGrpSpPr>
        <p:grpSpPr>
          <a:xfrm>
            <a:off x="5162550" y="3048701"/>
            <a:ext cx="1866900" cy="401228"/>
            <a:chOff x="5162550" y="3954317"/>
            <a:chExt cx="1866900" cy="401228"/>
          </a:xfrm>
        </p:grpSpPr>
        <p:sp>
          <p:nvSpPr>
            <p:cNvPr id="21" name="文本框 20"/>
            <p:cNvSpPr txBox="1"/>
            <p:nvPr/>
          </p:nvSpPr>
          <p:spPr>
            <a:xfrm>
              <a:off x="5276071" y="398565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课题现状</a:t>
              </a:r>
            </a:p>
          </p:txBody>
        </p:sp>
        <p:sp>
          <p:nvSpPr>
            <p:cNvPr id="27" name="圆角矩形 26"/>
            <p:cNvSpPr/>
            <p:nvPr/>
          </p:nvSpPr>
          <p:spPr>
            <a:xfrm>
              <a:off x="5162550" y="395431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9115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200706"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课题现状</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3675686" cy="523220"/>
          </a:xfrm>
          <a:prstGeom prst="rect">
            <a:avLst/>
          </a:prstGeom>
        </p:spPr>
        <p:txBody>
          <a:bodyPr wrap="none">
            <a:spAutoFit/>
          </a:bodyPr>
          <a:lstStyle/>
          <a:p>
            <a:r>
              <a:rPr lang="en-US" altLang="zh-CN" sz="2800" dirty="0">
                <a:solidFill>
                  <a:schemeClr val="tx1">
                    <a:lumMod val="75000"/>
                    <a:lumOff val="25000"/>
                  </a:schemeClr>
                </a:solidFill>
              </a:rPr>
              <a:t>SUBJECT SITUATION</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2404788"/>
            <a:ext cx="12191999" cy="1921973"/>
            <a:chOff x="2330704" y="2188564"/>
            <a:chExt cx="8119827" cy="1280027"/>
          </a:xfrm>
        </p:grpSpPr>
        <p:sp>
          <p:nvSpPr>
            <p:cNvPr id="18" name="MH_Other_1"/>
            <p:cNvSpPr/>
            <p:nvPr>
              <p:custDataLst>
                <p:tags r:id="rId2"/>
              </p:custDataLst>
            </p:nvPr>
          </p:nvSpPr>
          <p:spPr>
            <a:xfrm flipH="1" flipV="1">
              <a:off x="9137575" y="3004712"/>
              <a:ext cx="163927" cy="3173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9" name="MH_Other_2"/>
            <p:cNvSpPr/>
            <p:nvPr>
              <p:custDataLst>
                <p:tags r:id="rId3"/>
              </p:custDataLst>
            </p:nvPr>
          </p:nvSpPr>
          <p:spPr>
            <a:xfrm>
              <a:off x="8051120" y="2333308"/>
              <a:ext cx="162184" cy="31913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0" name="MH_Other_3"/>
            <p:cNvSpPr/>
            <p:nvPr>
              <p:custDataLst>
                <p:tags r:id="rId4"/>
              </p:custDataLst>
            </p:nvPr>
          </p:nvSpPr>
          <p:spPr>
            <a:xfrm flipH="1" flipV="1">
              <a:off x="7888938" y="3004712"/>
              <a:ext cx="162183" cy="3173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1" name="MH_Other_4"/>
            <p:cNvSpPr/>
            <p:nvPr>
              <p:custDataLst>
                <p:tags r:id="rId5"/>
              </p:custDataLst>
            </p:nvPr>
          </p:nvSpPr>
          <p:spPr>
            <a:xfrm>
              <a:off x="6800740" y="2333308"/>
              <a:ext cx="163927" cy="31913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2" name="MH_Other_5"/>
            <p:cNvSpPr/>
            <p:nvPr>
              <p:custDataLst>
                <p:tags r:id="rId6"/>
              </p:custDataLst>
            </p:nvPr>
          </p:nvSpPr>
          <p:spPr>
            <a:xfrm flipH="1" flipV="1">
              <a:off x="6638556" y="3004712"/>
              <a:ext cx="163927" cy="3173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3" name="MH_Other_6"/>
            <p:cNvSpPr/>
            <p:nvPr>
              <p:custDataLst>
                <p:tags r:id="rId7"/>
              </p:custDataLst>
            </p:nvPr>
          </p:nvSpPr>
          <p:spPr>
            <a:xfrm>
              <a:off x="5552103" y="2333308"/>
              <a:ext cx="162183" cy="31913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4" name="MH_Other_7"/>
            <p:cNvSpPr/>
            <p:nvPr>
              <p:custDataLst>
                <p:tags r:id="rId8"/>
              </p:custDataLst>
            </p:nvPr>
          </p:nvSpPr>
          <p:spPr>
            <a:xfrm flipH="1" flipV="1">
              <a:off x="5389918" y="3004712"/>
              <a:ext cx="162184" cy="3173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5" name="MH_Other_8"/>
            <p:cNvSpPr/>
            <p:nvPr>
              <p:custDataLst>
                <p:tags r:id="rId9"/>
              </p:custDataLst>
            </p:nvPr>
          </p:nvSpPr>
          <p:spPr>
            <a:xfrm>
              <a:off x="4301721" y="2333308"/>
              <a:ext cx="163927" cy="31913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6" name="MH_Other_9"/>
            <p:cNvSpPr/>
            <p:nvPr>
              <p:custDataLst>
                <p:tags r:id="rId10"/>
              </p:custDataLst>
            </p:nvPr>
          </p:nvSpPr>
          <p:spPr>
            <a:xfrm flipH="1" flipV="1">
              <a:off x="4139539" y="3004712"/>
              <a:ext cx="163927" cy="3173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7" name="MH_Other_10"/>
            <p:cNvSpPr/>
            <p:nvPr>
              <p:custDataLst>
                <p:tags r:id="rId11"/>
              </p:custDataLst>
            </p:nvPr>
          </p:nvSpPr>
          <p:spPr>
            <a:xfrm>
              <a:off x="3053083" y="2333308"/>
              <a:ext cx="162184" cy="319135"/>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8" name="MH_Other_11"/>
            <p:cNvSpPr/>
            <p:nvPr>
              <p:custDataLst>
                <p:tags r:id="rId12"/>
              </p:custDataLst>
            </p:nvPr>
          </p:nvSpPr>
          <p:spPr>
            <a:xfrm>
              <a:off x="2330704" y="2338540"/>
              <a:ext cx="8119827" cy="980076"/>
            </a:xfrm>
            <a:prstGeom prst="rightArrow">
              <a:avLst>
                <a:gd name="adj1" fmla="val 50000"/>
                <a:gd name="adj2" fmla="val 6791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9" name="MH_SubTitle_1"/>
            <p:cNvSpPr/>
            <p:nvPr>
              <p:custDataLst>
                <p:tags r:id="rId13"/>
              </p:custDataLst>
            </p:nvPr>
          </p:nvSpPr>
          <p:spPr>
            <a:xfrm rot="20699408">
              <a:off x="3201317" y="2188564"/>
              <a:ext cx="952173" cy="1280027"/>
            </a:xfrm>
            <a:custGeom>
              <a:avLst/>
              <a:gdLst>
                <a:gd name="connsiteX0" fmla="*/ 858320 w 866141"/>
                <a:gd name="connsiteY0" fmla="*/ 230144 h 1164151"/>
                <a:gd name="connsiteX1" fmla="*/ 866141 w 866141"/>
                <a:gd name="connsiteY1" fmla="*/ 1164151 h 1164151"/>
                <a:gd name="connsiteX2" fmla="*/ 7822 w 866141"/>
                <a:gd name="connsiteY2" fmla="*/ 934007 h 1164151"/>
                <a:gd name="connsiteX3" fmla="*/ 0 w 866141"/>
                <a:gd name="connsiteY3" fmla="*/ 0 h 1164151"/>
              </a:gdLst>
              <a:ahLst/>
              <a:cxnLst>
                <a:cxn ang="0">
                  <a:pos x="connsiteX0" y="connsiteY0"/>
                </a:cxn>
                <a:cxn ang="0">
                  <a:pos x="connsiteX1" y="connsiteY1"/>
                </a:cxn>
                <a:cxn ang="0">
                  <a:pos x="connsiteX2" y="connsiteY2"/>
                </a:cxn>
                <a:cxn ang="0">
                  <a:pos x="connsiteX3" y="connsiteY3"/>
                </a:cxn>
              </a:cxnLst>
              <a:rect l="l" t="t" r="r" b="b"/>
              <a:pathLst>
                <a:path w="866141" h="1164151">
                  <a:moveTo>
                    <a:pt x="858320" y="230144"/>
                  </a:moveTo>
                  <a:lnTo>
                    <a:pt x="866141" y="1164151"/>
                  </a:lnTo>
                  <a:lnTo>
                    <a:pt x="7822" y="93400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rgbClr val="FFFFFF"/>
                  </a:solidFill>
                </a:rPr>
                <a:t>侧信道</a:t>
              </a:r>
              <a:endParaRPr lang="en-US" altLang="zh-CN" sz="2000" dirty="0">
                <a:solidFill>
                  <a:srgbClr val="FFFFFF"/>
                </a:solidFill>
              </a:endParaRPr>
            </a:p>
          </p:txBody>
        </p:sp>
        <p:sp>
          <p:nvSpPr>
            <p:cNvPr id="30" name="MH_SubTitle_2"/>
            <p:cNvSpPr/>
            <p:nvPr>
              <p:custDataLst>
                <p:tags r:id="rId14"/>
              </p:custDataLst>
            </p:nvPr>
          </p:nvSpPr>
          <p:spPr>
            <a:xfrm rot="20699408">
              <a:off x="4451696" y="2188564"/>
              <a:ext cx="950430" cy="1280027"/>
            </a:xfrm>
            <a:custGeom>
              <a:avLst/>
              <a:gdLst>
                <a:gd name="connsiteX0" fmla="*/ 0 w 866141"/>
                <a:gd name="connsiteY0" fmla="*/ 0 h 1164151"/>
                <a:gd name="connsiteX1" fmla="*/ 858320 w 866141"/>
                <a:gd name="connsiteY1" fmla="*/ 230145 h 1164151"/>
                <a:gd name="connsiteX2" fmla="*/ 866141 w 866141"/>
                <a:gd name="connsiteY2" fmla="*/ 1164151 h 1164151"/>
                <a:gd name="connsiteX3" fmla="*/ 7822 w 866141"/>
                <a:gd name="connsiteY3" fmla="*/ 934007 h 1164151"/>
              </a:gdLst>
              <a:ahLst/>
              <a:cxnLst>
                <a:cxn ang="0">
                  <a:pos x="connsiteX0" y="connsiteY0"/>
                </a:cxn>
                <a:cxn ang="0">
                  <a:pos x="connsiteX1" y="connsiteY1"/>
                </a:cxn>
                <a:cxn ang="0">
                  <a:pos x="connsiteX2" y="connsiteY2"/>
                </a:cxn>
                <a:cxn ang="0">
                  <a:pos x="connsiteX3" y="connsiteY3"/>
                </a:cxn>
              </a:cxnLst>
              <a:rect l="l" t="t" r="r" b="b"/>
              <a:pathLst>
                <a:path w="866141" h="1164151">
                  <a:moveTo>
                    <a:pt x="0" y="0"/>
                  </a:moveTo>
                  <a:lnTo>
                    <a:pt x="858320" y="230145"/>
                  </a:lnTo>
                  <a:lnTo>
                    <a:pt x="866141" y="1164151"/>
                  </a:lnTo>
                  <a:lnTo>
                    <a:pt x="7822" y="9340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rgbClr val="FFFFFF"/>
                  </a:solidFill>
                </a:rPr>
                <a:t>门级网表</a:t>
              </a:r>
              <a:endParaRPr lang="en-US" altLang="zh-CN" sz="2000" dirty="0">
                <a:solidFill>
                  <a:srgbClr val="FFFFFF"/>
                </a:solidFill>
              </a:endParaRPr>
            </a:p>
          </p:txBody>
        </p:sp>
        <p:sp>
          <p:nvSpPr>
            <p:cNvPr id="31" name="MH_SubTitle_3"/>
            <p:cNvSpPr/>
            <p:nvPr>
              <p:custDataLst>
                <p:tags r:id="rId15"/>
              </p:custDataLst>
            </p:nvPr>
          </p:nvSpPr>
          <p:spPr>
            <a:xfrm rot="20699408">
              <a:off x="5700335" y="2188564"/>
              <a:ext cx="952173" cy="1280027"/>
            </a:xfrm>
            <a:custGeom>
              <a:avLst/>
              <a:gdLst>
                <a:gd name="connsiteX0" fmla="*/ 858319 w 866141"/>
                <a:gd name="connsiteY0" fmla="*/ 230144 h 1164151"/>
                <a:gd name="connsiteX1" fmla="*/ 866141 w 866141"/>
                <a:gd name="connsiteY1" fmla="*/ 1164151 h 1164151"/>
                <a:gd name="connsiteX2" fmla="*/ 7821 w 866141"/>
                <a:gd name="connsiteY2" fmla="*/ 934006 h 1164151"/>
                <a:gd name="connsiteX3" fmla="*/ 0 w 866141"/>
                <a:gd name="connsiteY3" fmla="*/ 0 h 1164151"/>
              </a:gdLst>
              <a:ahLst/>
              <a:cxnLst>
                <a:cxn ang="0">
                  <a:pos x="connsiteX0" y="connsiteY0"/>
                </a:cxn>
                <a:cxn ang="0">
                  <a:pos x="connsiteX1" y="connsiteY1"/>
                </a:cxn>
                <a:cxn ang="0">
                  <a:pos x="connsiteX2" y="connsiteY2"/>
                </a:cxn>
                <a:cxn ang="0">
                  <a:pos x="connsiteX3" y="connsiteY3"/>
                </a:cxn>
              </a:cxnLst>
              <a:rect l="l" t="t" r="r" b="b"/>
              <a:pathLst>
                <a:path w="866141" h="1164151">
                  <a:moveTo>
                    <a:pt x="858319" y="230144"/>
                  </a:moveTo>
                  <a:lnTo>
                    <a:pt x="866141" y="1164151"/>
                  </a:lnTo>
                  <a:lnTo>
                    <a:pt x="7821" y="93400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rgbClr val="FFFFFF"/>
                  </a:solidFill>
                </a:rPr>
                <a:t>逻辑测试</a:t>
              </a:r>
              <a:endParaRPr lang="en-US" altLang="zh-CN" sz="2000" dirty="0">
                <a:solidFill>
                  <a:srgbClr val="FFFFFF"/>
                </a:solidFill>
              </a:endParaRPr>
            </a:p>
          </p:txBody>
        </p:sp>
        <p:sp>
          <p:nvSpPr>
            <p:cNvPr id="32" name="MH_SubTitle_4"/>
            <p:cNvSpPr/>
            <p:nvPr>
              <p:custDataLst>
                <p:tags r:id="rId16"/>
              </p:custDataLst>
            </p:nvPr>
          </p:nvSpPr>
          <p:spPr>
            <a:xfrm rot="20699408">
              <a:off x="6952838" y="2188564"/>
              <a:ext cx="950429" cy="1280027"/>
            </a:xfrm>
            <a:custGeom>
              <a:avLst/>
              <a:gdLst>
                <a:gd name="connsiteX0" fmla="*/ 858319 w 866141"/>
                <a:gd name="connsiteY0" fmla="*/ 230144 h 1164151"/>
                <a:gd name="connsiteX1" fmla="*/ 866141 w 866141"/>
                <a:gd name="connsiteY1" fmla="*/ 1164151 h 1164151"/>
                <a:gd name="connsiteX2" fmla="*/ 7821 w 866141"/>
                <a:gd name="connsiteY2" fmla="*/ 934007 h 1164151"/>
                <a:gd name="connsiteX3" fmla="*/ 0 w 866141"/>
                <a:gd name="connsiteY3" fmla="*/ 0 h 1164151"/>
              </a:gdLst>
              <a:ahLst/>
              <a:cxnLst>
                <a:cxn ang="0">
                  <a:pos x="connsiteX0" y="connsiteY0"/>
                </a:cxn>
                <a:cxn ang="0">
                  <a:pos x="connsiteX1" y="connsiteY1"/>
                </a:cxn>
                <a:cxn ang="0">
                  <a:pos x="connsiteX2" y="connsiteY2"/>
                </a:cxn>
                <a:cxn ang="0">
                  <a:pos x="connsiteX3" y="connsiteY3"/>
                </a:cxn>
              </a:cxnLst>
              <a:rect l="l" t="t" r="r" b="b"/>
              <a:pathLst>
                <a:path w="866141" h="1164151">
                  <a:moveTo>
                    <a:pt x="858319" y="230144"/>
                  </a:moveTo>
                  <a:lnTo>
                    <a:pt x="866141" y="1164151"/>
                  </a:lnTo>
                  <a:lnTo>
                    <a:pt x="7821" y="93400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RTL</a:t>
              </a:r>
              <a:r>
                <a:rPr lang="zh-CN" altLang="en-US" sz="2000" dirty="0">
                  <a:solidFill>
                    <a:srgbClr val="FFFFFF"/>
                  </a:solidFill>
                </a:rPr>
                <a:t>级</a:t>
              </a:r>
              <a:endParaRPr lang="en-US" altLang="zh-CN" sz="2000" dirty="0">
                <a:solidFill>
                  <a:srgbClr val="FFFFFF"/>
                </a:solidFill>
              </a:endParaRPr>
            </a:p>
          </p:txBody>
        </p:sp>
        <p:sp>
          <p:nvSpPr>
            <p:cNvPr id="33" name="MH_SubTitle_5"/>
            <p:cNvSpPr/>
            <p:nvPr>
              <p:custDataLst>
                <p:tags r:id="rId17"/>
              </p:custDataLst>
            </p:nvPr>
          </p:nvSpPr>
          <p:spPr>
            <a:xfrm rot="20699408">
              <a:off x="8199353" y="2188564"/>
              <a:ext cx="952173" cy="1280027"/>
            </a:xfrm>
            <a:custGeom>
              <a:avLst/>
              <a:gdLst>
                <a:gd name="connsiteX0" fmla="*/ 0 w 866141"/>
                <a:gd name="connsiteY0" fmla="*/ 0 h 1164152"/>
                <a:gd name="connsiteX1" fmla="*/ 858319 w 866141"/>
                <a:gd name="connsiteY1" fmla="*/ 230145 h 1164152"/>
                <a:gd name="connsiteX2" fmla="*/ 866141 w 866141"/>
                <a:gd name="connsiteY2" fmla="*/ 1164152 h 1164152"/>
                <a:gd name="connsiteX3" fmla="*/ 7821 w 866141"/>
                <a:gd name="connsiteY3" fmla="*/ 934007 h 1164152"/>
              </a:gdLst>
              <a:ahLst/>
              <a:cxnLst>
                <a:cxn ang="0">
                  <a:pos x="connsiteX0" y="connsiteY0"/>
                </a:cxn>
                <a:cxn ang="0">
                  <a:pos x="connsiteX1" y="connsiteY1"/>
                </a:cxn>
                <a:cxn ang="0">
                  <a:pos x="connsiteX2" y="connsiteY2"/>
                </a:cxn>
                <a:cxn ang="0">
                  <a:pos x="connsiteX3" y="connsiteY3"/>
                </a:cxn>
              </a:cxnLst>
              <a:rect l="l" t="t" r="r" b="b"/>
              <a:pathLst>
                <a:path w="866141" h="1164152">
                  <a:moveTo>
                    <a:pt x="0" y="0"/>
                  </a:moveTo>
                  <a:lnTo>
                    <a:pt x="858319" y="230145"/>
                  </a:lnTo>
                  <a:lnTo>
                    <a:pt x="866141" y="1164152"/>
                  </a:lnTo>
                  <a:lnTo>
                    <a:pt x="7821" y="9340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rgbClr val="FFFFFF"/>
                  </a:solidFill>
                </a:rPr>
                <a:t>其他</a:t>
              </a:r>
              <a:endParaRPr lang="en-US" altLang="zh-CN" sz="2000" dirty="0">
                <a:solidFill>
                  <a:srgbClr val="FFFFFF"/>
                </a:solidFill>
              </a:endParaRPr>
            </a:p>
          </p:txBody>
        </p:sp>
      </p:grpSp>
      <p:sp>
        <p:nvSpPr>
          <p:cNvPr id="34" name="矩形 33">
            <a:extLst>
              <a:ext uri="{FF2B5EF4-FFF2-40B4-BE49-F238E27FC236}">
                <a16:creationId xmlns:a16="http://schemas.microsoft.com/office/drawing/2014/main" id="{9D6B5112-5B5A-4877-A569-AC39480054BD}"/>
              </a:ext>
            </a:extLst>
          </p:cNvPr>
          <p:cNvSpPr/>
          <p:nvPr/>
        </p:nvSpPr>
        <p:spPr>
          <a:xfrm>
            <a:off x="531189" y="1667471"/>
            <a:ext cx="2981786" cy="461665"/>
          </a:xfrm>
          <a:prstGeom prst="rect">
            <a:avLst/>
          </a:prstGeom>
        </p:spPr>
        <p:txBody>
          <a:bodyPr wrap="square">
            <a:spAutoFit/>
          </a:bodyPr>
          <a:lstStyle/>
          <a:p>
            <a:pPr algn="ctr">
              <a:defRPr/>
            </a:pPr>
            <a:r>
              <a:rPr lang="zh-CN" altLang="en-US" sz="2400" b="1" spc="300" dirty="0">
                <a:solidFill>
                  <a:schemeClr val="tx1">
                    <a:lumMod val="75000"/>
                    <a:lumOff val="25000"/>
                  </a:schemeClr>
                </a:solidFill>
              </a:rPr>
              <a:t>硬件木马检测方法</a:t>
            </a:r>
          </a:p>
        </p:txBody>
      </p:sp>
      <p:sp>
        <p:nvSpPr>
          <p:cNvPr id="35" name="MH_SubTitle_1">
            <a:extLst>
              <a:ext uri="{FF2B5EF4-FFF2-40B4-BE49-F238E27FC236}">
                <a16:creationId xmlns:a16="http://schemas.microsoft.com/office/drawing/2014/main" id="{AB1FBD83-3CB0-434B-A760-705150412BAF}"/>
              </a:ext>
            </a:extLst>
          </p:cNvPr>
          <p:cNvSpPr/>
          <p:nvPr>
            <p:custDataLst>
              <p:tags r:id="rId1"/>
            </p:custDataLst>
          </p:nvPr>
        </p:nvSpPr>
        <p:spPr>
          <a:xfrm>
            <a:off x="4958721" y="4520898"/>
            <a:ext cx="1883489" cy="1883489"/>
          </a:xfrm>
          <a:custGeom>
            <a:avLst/>
            <a:gdLst>
              <a:gd name="connsiteX0" fmla="*/ 882816 w 1765632"/>
              <a:gd name="connsiteY0" fmla="*/ 0 h 1765632"/>
              <a:gd name="connsiteX1" fmla="*/ 1765632 w 1765632"/>
              <a:gd name="connsiteY1" fmla="*/ 882816 h 1765632"/>
              <a:gd name="connsiteX2" fmla="*/ 882816 w 1765632"/>
              <a:gd name="connsiteY2" fmla="*/ 1765632 h 1765632"/>
              <a:gd name="connsiteX3" fmla="*/ 0 w 1765632"/>
              <a:gd name="connsiteY3" fmla="*/ 882816 h 1765632"/>
            </a:gdLst>
            <a:ahLst/>
            <a:cxnLst>
              <a:cxn ang="0">
                <a:pos x="connsiteX0" y="connsiteY0"/>
              </a:cxn>
              <a:cxn ang="0">
                <a:pos x="connsiteX1" y="connsiteY1"/>
              </a:cxn>
              <a:cxn ang="0">
                <a:pos x="connsiteX2" y="connsiteY2"/>
              </a:cxn>
              <a:cxn ang="0">
                <a:pos x="connsiteX3" y="connsiteY3"/>
              </a:cxn>
            </a:cxnLst>
            <a:rect l="l" t="t" r="r" b="b"/>
            <a:pathLst>
              <a:path w="1765632" h="1765632">
                <a:moveTo>
                  <a:pt x="882816" y="0"/>
                </a:moveTo>
                <a:lnTo>
                  <a:pt x="1765632" y="882816"/>
                </a:lnTo>
                <a:lnTo>
                  <a:pt x="882816" y="1765632"/>
                </a:lnTo>
                <a:lnTo>
                  <a:pt x="0" y="88281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10000"/>
              </a:lnSpc>
              <a:defRPr/>
            </a:pPr>
            <a:r>
              <a:rPr lang="zh-CN" altLang="en-US" sz="2400" b="1" spc="300" dirty="0">
                <a:solidFill>
                  <a:srgbClr val="FFFFFF"/>
                </a:solidFill>
              </a:rPr>
              <a:t>机器学习</a:t>
            </a:r>
          </a:p>
        </p:txBody>
      </p:sp>
    </p:spTree>
    <p:extLst>
      <p:ext uri="{BB962C8B-B14F-4D97-AF65-F5344CB8AC3E}">
        <p14:creationId xmlns:p14="http://schemas.microsoft.com/office/powerpoint/2010/main" val="791159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 y="0"/>
            <a:ext cx="1248940" cy="6858000"/>
            <a:chOff x="-397" y="0"/>
            <a:chExt cx="1248940" cy="6858000"/>
          </a:xfrm>
        </p:grpSpPr>
        <p:sp>
          <p:nvSpPr>
            <p:cNvPr id="6" name="任意多边形 5"/>
            <p:cNvSpPr/>
            <p:nvPr/>
          </p:nvSpPr>
          <p:spPr>
            <a:xfrm>
              <a:off x="0"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 name="文本框 6"/>
            <p:cNvSpPr txBox="1"/>
            <p:nvPr/>
          </p:nvSpPr>
          <p:spPr>
            <a:xfrm>
              <a:off x="-397" y="1902542"/>
              <a:ext cx="1015663" cy="3052916"/>
            </a:xfrm>
            <a:prstGeom prst="rect">
              <a:avLst/>
            </a:prstGeom>
            <a:noFill/>
          </p:spPr>
          <p:txBody>
            <a:bodyPr vert="eaVert" wrap="square" rtlCol="0">
              <a:spAutoFit/>
            </a:bodyPr>
            <a:lstStyle/>
            <a:p>
              <a:pPr algn="dist"/>
              <a:r>
                <a:rPr lang="en-US" altLang="zh-CN" sz="5400" b="1" dirty="0">
                  <a:solidFill>
                    <a:schemeClr val="bg1">
                      <a:alpha val="10000"/>
                    </a:schemeClr>
                  </a:solidFill>
                </a:rPr>
                <a:t>PART 03</a:t>
              </a:r>
              <a:endParaRPr lang="zh-CN" altLang="en-US" sz="5400" b="1" dirty="0">
                <a:solidFill>
                  <a:schemeClr val="bg1">
                    <a:alpha val="10000"/>
                  </a:schemeClr>
                </a:solidFill>
              </a:endParaRPr>
            </a:p>
          </p:txBody>
        </p:sp>
      </p:grpSp>
      <p:grpSp>
        <p:nvGrpSpPr>
          <p:cNvPr id="3" name="组合 2"/>
          <p:cNvGrpSpPr/>
          <p:nvPr/>
        </p:nvGrpSpPr>
        <p:grpSpPr>
          <a:xfrm>
            <a:off x="10943457" y="0"/>
            <a:ext cx="1248543" cy="6858000"/>
            <a:chOff x="10943457" y="0"/>
            <a:chExt cx="1248543" cy="6858000"/>
          </a:xfrm>
        </p:grpSpPr>
        <p:sp>
          <p:nvSpPr>
            <p:cNvPr id="8" name="任意多边形 7"/>
            <p:cNvSpPr/>
            <p:nvPr/>
          </p:nvSpPr>
          <p:spPr>
            <a:xfrm flipH="1">
              <a:off x="10943457"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9" name="文本框 8"/>
            <p:cNvSpPr txBox="1"/>
            <p:nvPr/>
          </p:nvSpPr>
          <p:spPr>
            <a:xfrm flipH="1">
              <a:off x="11160599" y="1902542"/>
              <a:ext cx="1015663" cy="3052916"/>
            </a:xfrm>
            <a:prstGeom prst="rect">
              <a:avLst/>
            </a:prstGeom>
            <a:noFill/>
          </p:spPr>
          <p:txBody>
            <a:bodyPr vert="eaVert" wrap="square" rtlCol="0">
              <a:spAutoFit/>
            </a:bodyPr>
            <a:lstStyle/>
            <a:p>
              <a:pPr algn="dist"/>
              <a:r>
                <a:rPr lang="en-US" altLang="zh-CN" sz="5400" b="1" dirty="0">
                  <a:solidFill>
                    <a:schemeClr val="bg1">
                      <a:alpha val="10000"/>
                    </a:schemeClr>
                  </a:solidFill>
                </a:rPr>
                <a:t>PART 03</a:t>
              </a:r>
              <a:endParaRPr lang="zh-CN" altLang="en-US" sz="5400" b="1" dirty="0">
                <a:solidFill>
                  <a:schemeClr val="bg1">
                    <a:alpha val="10000"/>
                  </a:schemeClr>
                </a:solidFill>
              </a:endParaRPr>
            </a:p>
          </p:txBody>
        </p:sp>
      </p:grpSp>
      <p:sp>
        <p:nvSpPr>
          <p:cNvPr id="12" name="文本框 11"/>
          <p:cNvSpPr txBox="1"/>
          <p:nvPr/>
        </p:nvSpPr>
        <p:spPr>
          <a:xfrm>
            <a:off x="2621429" y="205041"/>
            <a:ext cx="6949143" cy="6447919"/>
          </a:xfrm>
          <a:prstGeom prst="rect">
            <a:avLst/>
          </a:prstGeom>
          <a:noFill/>
        </p:spPr>
        <p:txBody>
          <a:bodyPr wrap="square" rtlCol="0">
            <a:spAutoFit/>
          </a:bodyPr>
          <a:lstStyle/>
          <a:p>
            <a:pPr algn="ctr"/>
            <a:r>
              <a:rPr lang="en-US" altLang="zh-CN" sz="41300" b="1" spc="600" dirty="0">
                <a:solidFill>
                  <a:schemeClr val="accent1">
                    <a:alpha val="5000"/>
                  </a:schemeClr>
                </a:solidFill>
                <a:latin typeface="Impact" panose="020B0806030902050204" pitchFamily="34" charset="0"/>
              </a:rPr>
              <a:t>03</a:t>
            </a:r>
            <a:endParaRPr lang="zh-CN" altLang="en-US" sz="41300" b="1" spc="600" dirty="0">
              <a:solidFill>
                <a:schemeClr val="accent1">
                  <a:alpha val="5000"/>
                </a:schemeClr>
              </a:solidFill>
              <a:latin typeface="Impact" panose="020B0806030902050204" pitchFamily="34" charset="0"/>
            </a:endParaRPr>
          </a:p>
        </p:txBody>
      </p:sp>
      <p:sp>
        <p:nvSpPr>
          <p:cNvPr id="16" name="文本框 15"/>
          <p:cNvSpPr txBox="1"/>
          <p:nvPr/>
        </p:nvSpPr>
        <p:spPr>
          <a:xfrm>
            <a:off x="3294743" y="1728953"/>
            <a:ext cx="5602513" cy="830997"/>
          </a:xfrm>
          <a:prstGeom prst="rect">
            <a:avLst/>
          </a:prstGeom>
          <a:noFill/>
        </p:spPr>
        <p:txBody>
          <a:bodyPr wrap="square" rtlCol="0">
            <a:spAutoFit/>
          </a:bodyPr>
          <a:lstStyle/>
          <a:p>
            <a:pPr algn="ctr"/>
            <a:r>
              <a:rPr lang="zh-CN" altLang="en-US" sz="4800" b="1" spc="300" dirty="0">
                <a:solidFill>
                  <a:schemeClr val="accent1"/>
                </a:solidFill>
              </a:rPr>
              <a:t>研究思路及过程</a:t>
            </a:r>
          </a:p>
        </p:txBody>
      </p:sp>
      <p:sp>
        <p:nvSpPr>
          <p:cNvPr id="17" name="矩形 16"/>
          <p:cNvSpPr/>
          <p:nvPr/>
        </p:nvSpPr>
        <p:spPr>
          <a:xfrm>
            <a:off x="3797300" y="2550202"/>
            <a:ext cx="4597400" cy="338554"/>
          </a:xfrm>
          <a:prstGeom prst="rect">
            <a:avLst/>
          </a:prstGeom>
        </p:spPr>
        <p:txBody>
          <a:bodyPr wrap="square">
            <a:spAutoFit/>
          </a:bodyPr>
          <a:lstStyle/>
          <a:p>
            <a:pPr algn="ctr"/>
            <a:r>
              <a:rPr lang="en-US" altLang="zh-CN" sz="1600" dirty="0">
                <a:solidFill>
                  <a:schemeClr val="tx1">
                    <a:lumMod val="65000"/>
                    <a:lumOff val="35000"/>
                  </a:schemeClr>
                </a:solidFill>
              </a:rPr>
              <a:t>BACKGROUND AND ISSUES</a:t>
            </a:r>
          </a:p>
        </p:txBody>
      </p:sp>
      <p:grpSp>
        <p:nvGrpSpPr>
          <p:cNvPr id="32" name="组合 31"/>
          <p:cNvGrpSpPr/>
          <p:nvPr/>
        </p:nvGrpSpPr>
        <p:grpSpPr>
          <a:xfrm>
            <a:off x="5162550" y="3048701"/>
            <a:ext cx="1866900" cy="401228"/>
            <a:chOff x="5162550" y="3954317"/>
            <a:chExt cx="1866900" cy="401228"/>
          </a:xfrm>
        </p:grpSpPr>
        <p:sp>
          <p:nvSpPr>
            <p:cNvPr id="21" name="文本框 20"/>
            <p:cNvSpPr txBox="1"/>
            <p:nvPr/>
          </p:nvSpPr>
          <p:spPr>
            <a:xfrm>
              <a:off x="5276071" y="398565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基础概念</a:t>
              </a:r>
            </a:p>
          </p:txBody>
        </p:sp>
        <p:sp>
          <p:nvSpPr>
            <p:cNvPr id="27" name="圆角矩形 26"/>
            <p:cNvSpPr/>
            <p:nvPr/>
          </p:nvSpPr>
          <p:spPr>
            <a:xfrm>
              <a:off x="5162550" y="395431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162550" y="3568948"/>
            <a:ext cx="1866900" cy="401228"/>
            <a:chOff x="5162550" y="4445997"/>
            <a:chExt cx="1866900" cy="401228"/>
          </a:xfrm>
        </p:grpSpPr>
        <p:sp>
          <p:nvSpPr>
            <p:cNvPr id="22" name="文本框 21"/>
            <p:cNvSpPr txBox="1"/>
            <p:nvPr/>
          </p:nvSpPr>
          <p:spPr>
            <a:xfrm>
              <a:off x="5276071" y="447733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研究方案</a:t>
              </a:r>
            </a:p>
          </p:txBody>
        </p:sp>
        <p:sp>
          <p:nvSpPr>
            <p:cNvPr id="28" name="圆角矩形 27"/>
            <p:cNvSpPr/>
            <p:nvPr/>
          </p:nvSpPr>
          <p:spPr>
            <a:xfrm>
              <a:off x="5162550" y="444599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8161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2" y="280461"/>
            <a:ext cx="4528570"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基础概念</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2074350" cy="523220"/>
          </a:xfrm>
          <a:prstGeom prst="rect">
            <a:avLst/>
          </a:prstGeom>
        </p:spPr>
        <p:txBody>
          <a:bodyPr wrap="none">
            <a:spAutoFit/>
          </a:bodyPr>
          <a:lstStyle/>
          <a:p>
            <a:r>
              <a:rPr lang="en-US" altLang="zh-CN" sz="2800" dirty="0">
                <a:solidFill>
                  <a:schemeClr val="tx1">
                    <a:lumMod val="75000"/>
                    <a:lumOff val="25000"/>
                  </a:schemeClr>
                </a:solidFill>
              </a:rPr>
              <a:t>CONCEPTS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a16="http://schemas.microsoft.com/office/drawing/2014/main" id="{3C1D4374-3BA8-433D-828B-B672FBD49752}"/>
              </a:ext>
            </a:extLst>
          </p:cNvPr>
          <p:cNvSpPr/>
          <p:nvPr/>
        </p:nvSpPr>
        <p:spPr>
          <a:xfrm>
            <a:off x="903086" y="1453350"/>
            <a:ext cx="2608406"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硬件木马的概念</a:t>
            </a:r>
          </a:p>
        </p:txBody>
      </p:sp>
      <p:sp>
        <p:nvSpPr>
          <p:cNvPr id="12" name="矩形 11">
            <a:extLst>
              <a:ext uri="{FF2B5EF4-FFF2-40B4-BE49-F238E27FC236}">
                <a16:creationId xmlns:a16="http://schemas.microsoft.com/office/drawing/2014/main" id="{987FCB9D-0470-4257-8077-29B7BCB340E6}"/>
              </a:ext>
            </a:extLst>
          </p:cNvPr>
          <p:cNvSpPr/>
          <p:nvPr/>
        </p:nvSpPr>
        <p:spPr>
          <a:xfrm>
            <a:off x="606458" y="1988003"/>
            <a:ext cx="6096000" cy="646331"/>
          </a:xfrm>
          <a:prstGeom prst="rect">
            <a:avLst/>
          </a:prstGeom>
        </p:spPr>
        <p:txBody>
          <a:bodyPr>
            <a:spAutoFit/>
          </a:bodyPr>
          <a:lstStyle/>
          <a:p>
            <a:pPr marL="285750" indent="-285750">
              <a:buFont typeface="Arial" panose="020B0604020202020204" pitchFamily="34" charset="0"/>
              <a:buChar char="•"/>
            </a:pPr>
            <a:r>
              <a:rPr lang="zh-CN" altLang="en-US" dirty="0"/>
              <a:t>主流观点将硬件木马定义为在芯片的设计或者制造阶段，人为植入的具有恶意功能的电路模块。</a:t>
            </a:r>
          </a:p>
        </p:txBody>
      </p:sp>
      <p:sp>
        <p:nvSpPr>
          <p:cNvPr id="64" name="矩形 63">
            <a:extLst>
              <a:ext uri="{FF2B5EF4-FFF2-40B4-BE49-F238E27FC236}">
                <a16:creationId xmlns:a16="http://schemas.microsoft.com/office/drawing/2014/main" id="{A5BDCE7C-C47E-4BD5-83C4-C6C2EF8E1688}"/>
              </a:ext>
            </a:extLst>
          </p:cNvPr>
          <p:cNvSpPr/>
          <p:nvPr/>
        </p:nvSpPr>
        <p:spPr>
          <a:xfrm>
            <a:off x="1036858" y="3472311"/>
            <a:ext cx="2608406"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硬件木马的结构</a:t>
            </a:r>
          </a:p>
        </p:txBody>
      </p:sp>
      <p:sp>
        <p:nvSpPr>
          <p:cNvPr id="65" name="矩形 64">
            <a:extLst>
              <a:ext uri="{FF2B5EF4-FFF2-40B4-BE49-F238E27FC236}">
                <a16:creationId xmlns:a16="http://schemas.microsoft.com/office/drawing/2014/main" id="{DB4A2131-0D74-48C6-ACFC-6674DE383385}"/>
              </a:ext>
            </a:extLst>
          </p:cNvPr>
          <p:cNvSpPr/>
          <p:nvPr/>
        </p:nvSpPr>
        <p:spPr>
          <a:xfrm>
            <a:off x="740230" y="4006964"/>
            <a:ext cx="6096000" cy="1200329"/>
          </a:xfrm>
          <a:prstGeom prst="rect">
            <a:avLst/>
          </a:prstGeom>
        </p:spPr>
        <p:txBody>
          <a:bodyPr>
            <a:spAutoFit/>
          </a:bodyPr>
          <a:lstStyle/>
          <a:p>
            <a:pPr marL="285750" indent="-285750">
              <a:buFont typeface="Arial" panose="020B0604020202020204" pitchFamily="34" charset="0"/>
              <a:buChar char="•"/>
            </a:pPr>
            <a:r>
              <a:rPr lang="zh-CN" altLang="zh-CN" dirty="0"/>
              <a:t>硬件木马的功能、种类以及实现方法多种多样，但归根结底都是由触发电路和有效载荷电路两部分组成</a:t>
            </a:r>
            <a:r>
              <a:rPr lang="zh-CN" altLang="en-US" dirty="0"/>
              <a:t>。</a:t>
            </a:r>
            <a:endParaRPr lang="en-US" altLang="zh-CN" dirty="0"/>
          </a:p>
          <a:p>
            <a:r>
              <a:rPr lang="en-US" altLang="zh-CN" dirty="0"/>
              <a:t>    </a:t>
            </a:r>
            <a:r>
              <a:rPr lang="zh-CN" altLang="en-US" dirty="0"/>
              <a:t>触发电路用来控制硬件木马的开关，有效载荷部分用来</a:t>
            </a:r>
            <a:endParaRPr lang="en-US" altLang="zh-CN" dirty="0"/>
          </a:p>
          <a:p>
            <a:r>
              <a:rPr lang="zh-CN" altLang="en-US" dirty="0"/>
              <a:t>    执行恶意的逻辑功能，如泄露信息，拒绝服务等。</a:t>
            </a:r>
          </a:p>
        </p:txBody>
      </p:sp>
      <p:sp>
        <p:nvSpPr>
          <p:cNvPr id="66" name="矩形 65">
            <a:extLst>
              <a:ext uri="{FF2B5EF4-FFF2-40B4-BE49-F238E27FC236}">
                <a16:creationId xmlns:a16="http://schemas.microsoft.com/office/drawing/2014/main" id="{99C81FD1-5854-4684-92CF-8B89D99889B5}"/>
              </a:ext>
            </a:extLst>
          </p:cNvPr>
          <p:cNvSpPr/>
          <p:nvPr/>
        </p:nvSpPr>
        <p:spPr>
          <a:xfrm>
            <a:off x="7453041" y="1453350"/>
            <a:ext cx="2608407" cy="461665"/>
          </a:xfrm>
          <a:prstGeom prst="rect">
            <a:avLst/>
          </a:prstGeom>
        </p:spPr>
        <p:txBody>
          <a:bodyPr wrap="none">
            <a:spAutoFit/>
          </a:bodyPr>
          <a:lstStyle/>
          <a:p>
            <a:pPr algn="ctr">
              <a:defRPr/>
            </a:pPr>
            <a:r>
              <a:rPr lang="zh-CN" altLang="en-US" sz="2400" b="1" spc="300" dirty="0">
                <a:solidFill>
                  <a:schemeClr val="tx1">
                    <a:lumMod val="75000"/>
                    <a:lumOff val="25000"/>
                  </a:schemeClr>
                </a:solidFill>
              </a:rPr>
              <a:t>硬件木马的特性</a:t>
            </a:r>
          </a:p>
        </p:txBody>
      </p:sp>
      <p:sp>
        <p:nvSpPr>
          <p:cNvPr id="67" name="矩形 66">
            <a:extLst>
              <a:ext uri="{FF2B5EF4-FFF2-40B4-BE49-F238E27FC236}">
                <a16:creationId xmlns:a16="http://schemas.microsoft.com/office/drawing/2014/main" id="{363853E6-91F5-44E4-8589-EEB20F394534}"/>
              </a:ext>
            </a:extLst>
          </p:cNvPr>
          <p:cNvSpPr/>
          <p:nvPr/>
        </p:nvSpPr>
        <p:spPr>
          <a:xfrm>
            <a:off x="7156413" y="1988003"/>
            <a:ext cx="2355232" cy="923330"/>
          </a:xfrm>
          <a:prstGeom prst="rect">
            <a:avLst/>
          </a:prstGeom>
        </p:spPr>
        <p:txBody>
          <a:bodyPr wrap="square">
            <a:spAutoFit/>
          </a:bodyPr>
          <a:lstStyle/>
          <a:p>
            <a:pPr marL="285750" indent="-285750">
              <a:buFont typeface="Arial" panose="020B0604020202020204" pitchFamily="34" charset="0"/>
              <a:buChar char="•"/>
            </a:pPr>
            <a:r>
              <a:rPr lang="zh-CN" altLang="en-US" dirty="0"/>
              <a:t>多样性（功能）</a:t>
            </a:r>
            <a:endParaRPr lang="en-US" altLang="zh-CN" dirty="0"/>
          </a:p>
          <a:p>
            <a:pPr marL="285750" indent="-285750">
              <a:buFont typeface="Arial" panose="020B0604020202020204" pitchFamily="34" charset="0"/>
              <a:buChar char="•"/>
            </a:pPr>
            <a:r>
              <a:rPr lang="zh-CN" altLang="en-US" dirty="0"/>
              <a:t>隐蔽性（触发条件）</a:t>
            </a:r>
            <a:endParaRPr lang="en-US" altLang="zh-CN" dirty="0"/>
          </a:p>
          <a:p>
            <a:pPr marL="285750" indent="-285750">
              <a:buFont typeface="Arial" panose="020B0604020202020204" pitchFamily="34" charset="0"/>
              <a:buChar char="•"/>
            </a:pPr>
            <a:r>
              <a:rPr lang="zh-CN" altLang="en-US" dirty="0"/>
              <a:t>破坏性（影响）</a:t>
            </a:r>
          </a:p>
        </p:txBody>
      </p:sp>
      <p:sp>
        <p:nvSpPr>
          <p:cNvPr id="19" name="Rectangle 2">
            <a:extLst>
              <a:ext uri="{FF2B5EF4-FFF2-40B4-BE49-F238E27FC236}">
                <a16:creationId xmlns:a16="http://schemas.microsoft.com/office/drawing/2014/main" id="{77B13B9E-E584-405F-B96B-D8ECAA7FDB9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20" name="对象 19">
            <a:extLst>
              <a:ext uri="{FF2B5EF4-FFF2-40B4-BE49-F238E27FC236}">
                <a16:creationId xmlns:a16="http://schemas.microsoft.com/office/drawing/2014/main" id="{6BA0F5FE-6DEB-43BD-BF8D-5504561E6AD2}"/>
              </a:ext>
            </a:extLst>
          </p:cNvPr>
          <p:cNvGraphicFramePr>
            <a:graphicFrameLocks noChangeAspect="1"/>
          </p:cNvGraphicFramePr>
          <p:nvPr>
            <p:extLst>
              <p:ext uri="{D42A27DB-BD31-4B8C-83A1-F6EECF244321}">
                <p14:modId xmlns:p14="http://schemas.microsoft.com/office/powerpoint/2010/main" val="1892131087"/>
              </p:ext>
            </p:extLst>
          </p:nvPr>
        </p:nvGraphicFramePr>
        <p:xfrm>
          <a:off x="7291143" y="3200255"/>
          <a:ext cx="3064691" cy="3083713"/>
        </p:xfrm>
        <a:graphic>
          <a:graphicData uri="http://schemas.openxmlformats.org/presentationml/2006/ole">
            <mc:AlternateContent xmlns:mc="http://schemas.openxmlformats.org/markup-compatibility/2006">
              <mc:Choice xmlns:v="urn:schemas-microsoft-com:vml" Requires="v">
                <p:oleObj spid="_x0000_s1103" name="Visio" r:id="rId4" imgW="3094913" imgH="3113100" progId="Visio.Drawing.11">
                  <p:embed/>
                </p:oleObj>
              </mc:Choice>
              <mc:Fallback>
                <p:oleObj name="Visio" r:id="rId4" imgW="3094913" imgH="3113100" progId="Visio.Drawing.11">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1143" y="3200255"/>
                        <a:ext cx="3064691" cy="3083713"/>
                      </a:xfrm>
                      <a:prstGeom prst="rect">
                        <a:avLst/>
                      </a:prstGeom>
                      <a:noFill/>
                    </p:spPr>
                  </p:pic>
                </p:oleObj>
              </mc:Fallback>
            </mc:AlternateContent>
          </a:graphicData>
        </a:graphic>
      </p:graphicFrame>
    </p:spTree>
    <p:extLst>
      <p:ext uri="{BB962C8B-B14F-4D97-AF65-F5344CB8AC3E}">
        <p14:creationId xmlns:p14="http://schemas.microsoft.com/office/powerpoint/2010/main" val="3752194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2">
            <a:extLst>
              <a:ext uri="{FF2B5EF4-FFF2-40B4-BE49-F238E27FC236}">
                <a16:creationId xmlns:a16="http://schemas.microsoft.com/office/drawing/2014/main" id="{77B13B9E-E584-405F-B96B-D8ECAA7FDB9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B91CCD22-EF8E-4DC8-A45A-BD82CEA872AC}"/>
              </a:ext>
            </a:extLst>
          </p:cNvPr>
          <p:cNvSpPr>
            <a:spLocks noChangeArrowheads="1"/>
          </p:cNvSpPr>
          <p:nvPr/>
        </p:nvSpPr>
        <p:spPr bwMode="auto">
          <a:xfrm>
            <a:off x="4299405" y="250753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a:extLst>
              <a:ext uri="{FF2B5EF4-FFF2-40B4-BE49-F238E27FC236}">
                <a16:creationId xmlns:a16="http://schemas.microsoft.com/office/drawing/2014/main" id="{DD2F1EF1-F3A2-4179-91C0-53AB5871209D}"/>
              </a:ext>
            </a:extLst>
          </p:cNvPr>
          <p:cNvGraphicFramePr>
            <a:graphicFrameLocks noChangeAspect="1"/>
          </p:cNvGraphicFramePr>
          <p:nvPr>
            <p:extLst>
              <p:ext uri="{D42A27DB-BD31-4B8C-83A1-F6EECF244321}">
                <p14:modId xmlns:p14="http://schemas.microsoft.com/office/powerpoint/2010/main" val="2389743818"/>
              </p:ext>
            </p:extLst>
          </p:nvPr>
        </p:nvGraphicFramePr>
        <p:xfrm>
          <a:off x="3953591" y="1410557"/>
          <a:ext cx="4750327" cy="4036886"/>
        </p:xfrm>
        <a:graphic>
          <a:graphicData uri="http://schemas.openxmlformats.org/presentationml/2006/ole">
            <mc:AlternateContent xmlns:mc="http://schemas.openxmlformats.org/markup-compatibility/2006">
              <mc:Choice xmlns:v="urn:schemas-microsoft-com:vml" Requires="v">
                <p:oleObj spid="_x0000_s2127" name="Visio" r:id="rId4" imgW="2859897" imgH="2447010" progId="Visio.Drawing.11">
                  <p:embed/>
                </p:oleObj>
              </mc:Choice>
              <mc:Fallback>
                <p:oleObj name="Visio" r:id="rId4" imgW="2859897" imgH="2447010" progId="Visio.Drawing.11">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3591" y="1410557"/>
                        <a:ext cx="4750327" cy="4036886"/>
                      </a:xfrm>
                      <a:prstGeom prst="rect">
                        <a:avLst/>
                      </a:prstGeom>
                      <a:noFill/>
                    </p:spPr>
                  </p:pic>
                </p:oleObj>
              </mc:Fallback>
            </mc:AlternateContent>
          </a:graphicData>
        </a:graphic>
      </p:graphicFrame>
      <p:sp>
        <p:nvSpPr>
          <p:cNvPr id="21" name="矩形 20">
            <a:extLst>
              <a:ext uri="{FF2B5EF4-FFF2-40B4-BE49-F238E27FC236}">
                <a16:creationId xmlns:a16="http://schemas.microsoft.com/office/drawing/2014/main" id="{33475599-D398-49CB-8D48-D6E42602FFFB}"/>
              </a:ext>
            </a:extLst>
          </p:cNvPr>
          <p:cNvSpPr/>
          <p:nvPr/>
        </p:nvSpPr>
        <p:spPr>
          <a:xfrm>
            <a:off x="4863388" y="5578341"/>
            <a:ext cx="2930732" cy="369332"/>
          </a:xfrm>
          <a:prstGeom prst="rect">
            <a:avLst/>
          </a:prstGeom>
        </p:spPr>
        <p:txBody>
          <a:bodyPr wrap="square">
            <a:spAutoFit/>
          </a:bodyPr>
          <a:lstStyle/>
          <a:p>
            <a:r>
              <a:rPr lang="zh-CN" altLang="en-US" dirty="0"/>
              <a:t>计数器触发的硬件木马示例</a:t>
            </a:r>
          </a:p>
        </p:txBody>
      </p:sp>
      <p:sp>
        <p:nvSpPr>
          <p:cNvPr id="18" name="圆角矩形 12">
            <a:extLst>
              <a:ext uri="{FF2B5EF4-FFF2-40B4-BE49-F238E27FC236}">
                <a16:creationId xmlns:a16="http://schemas.microsoft.com/office/drawing/2014/main" id="{15053071-4FBC-4D10-A594-0EF89623BD2A}"/>
              </a:ext>
            </a:extLst>
          </p:cNvPr>
          <p:cNvSpPr/>
          <p:nvPr/>
        </p:nvSpPr>
        <p:spPr>
          <a:xfrm>
            <a:off x="1070952" y="280461"/>
            <a:ext cx="4528570"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0" name="文本框 19">
            <a:extLst>
              <a:ext uri="{FF2B5EF4-FFF2-40B4-BE49-F238E27FC236}">
                <a16:creationId xmlns:a16="http://schemas.microsoft.com/office/drawing/2014/main" id="{33203D5F-2814-46C4-B7CC-1292273E99F7}"/>
              </a:ext>
            </a:extLst>
          </p:cNvPr>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基础概念</a:t>
            </a:r>
          </a:p>
        </p:txBody>
      </p:sp>
      <p:sp>
        <p:nvSpPr>
          <p:cNvPr id="22" name="矩形 21">
            <a:extLst>
              <a:ext uri="{FF2B5EF4-FFF2-40B4-BE49-F238E27FC236}">
                <a16:creationId xmlns:a16="http://schemas.microsoft.com/office/drawing/2014/main" id="{BC2F5832-5EA7-4DF8-999A-6CC5A3EA568C}"/>
              </a:ext>
            </a:extLst>
          </p:cNvPr>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23" name="矩形 22">
            <a:extLst>
              <a:ext uri="{FF2B5EF4-FFF2-40B4-BE49-F238E27FC236}">
                <a16:creationId xmlns:a16="http://schemas.microsoft.com/office/drawing/2014/main" id="{E4F5438F-FADC-459F-B7B7-3498ADDA2B3A}"/>
              </a:ext>
            </a:extLst>
          </p:cNvPr>
          <p:cNvSpPr/>
          <p:nvPr/>
        </p:nvSpPr>
        <p:spPr>
          <a:xfrm>
            <a:off x="3452834" y="374820"/>
            <a:ext cx="2074350" cy="523220"/>
          </a:xfrm>
          <a:prstGeom prst="rect">
            <a:avLst/>
          </a:prstGeom>
        </p:spPr>
        <p:txBody>
          <a:bodyPr wrap="none">
            <a:spAutoFit/>
          </a:bodyPr>
          <a:lstStyle/>
          <a:p>
            <a:r>
              <a:rPr lang="en-US" altLang="zh-CN" sz="2800" dirty="0">
                <a:solidFill>
                  <a:schemeClr val="tx1">
                    <a:lumMod val="75000"/>
                    <a:lumOff val="25000"/>
                  </a:schemeClr>
                </a:solidFill>
              </a:rPr>
              <a:t>CONCEPTS</a:t>
            </a:r>
            <a:endParaRPr lang="zh-CN" altLang="en-US" sz="2800" dirty="0">
              <a:solidFill>
                <a:schemeClr val="tx1">
                  <a:lumMod val="75000"/>
                  <a:lumOff val="25000"/>
                </a:schemeClr>
              </a:solidFill>
            </a:endParaRPr>
          </a:p>
        </p:txBody>
      </p:sp>
    </p:spTree>
    <p:extLst>
      <p:ext uri="{BB962C8B-B14F-4D97-AF65-F5344CB8AC3E}">
        <p14:creationId xmlns:p14="http://schemas.microsoft.com/office/powerpoint/2010/main" val="3631316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CBF0E2F7-E8A5-4884-A312-2FF34CFDBEEF}"/>
              </a:ext>
            </a:extLst>
          </p:cNvPr>
          <p:cNvSpPr/>
          <p:nvPr/>
        </p:nvSpPr>
        <p:spPr>
          <a:xfrm>
            <a:off x="5117966" y="2975653"/>
            <a:ext cx="2175239" cy="452945"/>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RTL</a:t>
            </a:r>
            <a:r>
              <a:rPr lang="zh-CN" altLang="en-US" sz="2000" b="1" dirty="0">
                <a:solidFill>
                  <a:schemeClr val="tx1">
                    <a:lumMod val="75000"/>
                    <a:lumOff val="25000"/>
                  </a:schemeClr>
                </a:solidFill>
                <a:latin typeface="arial" panose="020B0604020202020204" pitchFamily="34" charset="0"/>
              </a:rPr>
              <a:t>级检测方法</a:t>
            </a:r>
            <a:endParaRPr lang="en-US" altLang="zh-CN" sz="2000" b="1" dirty="0">
              <a:solidFill>
                <a:schemeClr val="tx1">
                  <a:lumMod val="75000"/>
                  <a:lumOff val="25000"/>
                </a:schemeClr>
              </a:solidFill>
              <a:latin typeface="arial" panose="020B0604020202020204" pitchFamily="34" charset="0"/>
            </a:endParaRPr>
          </a:p>
        </p:txBody>
      </p:sp>
      <p:sp>
        <p:nvSpPr>
          <p:cNvPr id="11" name="椭圆 10">
            <a:extLst>
              <a:ext uri="{FF2B5EF4-FFF2-40B4-BE49-F238E27FC236}">
                <a16:creationId xmlns:a16="http://schemas.microsoft.com/office/drawing/2014/main" id="{376B236F-E67A-4A37-A375-91F30471F5B4}"/>
              </a:ext>
            </a:extLst>
          </p:cNvPr>
          <p:cNvSpPr/>
          <p:nvPr/>
        </p:nvSpPr>
        <p:spPr>
          <a:xfrm>
            <a:off x="1424764" y="2692945"/>
            <a:ext cx="1024255" cy="10242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3PIP</a:t>
            </a:r>
            <a:endParaRPr lang="zh-CN" altLang="en-US" sz="2000" dirty="0"/>
          </a:p>
        </p:txBody>
      </p:sp>
      <p:sp>
        <p:nvSpPr>
          <p:cNvPr id="18" name="矩形 17">
            <a:extLst>
              <a:ext uri="{FF2B5EF4-FFF2-40B4-BE49-F238E27FC236}">
                <a16:creationId xmlns:a16="http://schemas.microsoft.com/office/drawing/2014/main" id="{05F1365A-9D7E-4612-83B9-882F8C9B4073}"/>
              </a:ext>
            </a:extLst>
          </p:cNvPr>
          <p:cNvSpPr/>
          <p:nvPr/>
        </p:nvSpPr>
        <p:spPr>
          <a:xfrm>
            <a:off x="2883350" y="2592016"/>
            <a:ext cx="1167034" cy="450829"/>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Verilog</a:t>
            </a:r>
          </a:p>
        </p:txBody>
      </p:sp>
      <p:sp>
        <p:nvSpPr>
          <p:cNvPr id="19" name="矩形 18">
            <a:extLst>
              <a:ext uri="{FF2B5EF4-FFF2-40B4-BE49-F238E27FC236}">
                <a16:creationId xmlns:a16="http://schemas.microsoft.com/office/drawing/2014/main" id="{F3E2718F-2B19-4D12-8918-16AD3EA4FA17}"/>
              </a:ext>
            </a:extLst>
          </p:cNvPr>
          <p:cNvSpPr/>
          <p:nvPr/>
        </p:nvSpPr>
        <p:spPr>
          <a:xfrm>
            <a:off x="2883349" y="3301563"/>
            <a:ext cx="1167034" cy="450829"/>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VHDL</a:t>
            </a:r>
          </a:p>
        </p:txBody>
      </p:sp>
      <p:sp>
        <p:nvSpPr>
          <p:cNvPr id="6" name="箭头: 右 5">
            <a:extLst>
              <a:ext uri="{FF2B5EF4-FFF2-40B4-BE49-F238E27FC236}">
                <a16:creationId xmlns:a16="http://schemas.microsoft.com/office/drawing/2014/main" id="{ACD4ECEB-32E2-4D10-83D0-B8D601F400C2}"/>
              </a:ext>
            </a:extLst>
          </p:cNvPr>
          <p:cNvSpPr/>
          <p:nvPr/>
        </p:nvSpPr>
        <p:spPr>
          <a:xfrm>
            <a:off x="4172932" y="3007001"/>
            <a:ext cx="725864" cy="414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左大括号 25">
            <a:extLst>
              <a:ext uri="{FF2B5EF4-FFF2-40B4-BE49-F238E27FC236}">
                <a16:creationId xmlns:a16="http://schemas.microsoft.com/office/drawing/2014/main" id="{B5556674-2A0B-483A-9195-A1B674469C66}"/>
              </a:ext>
            </a:extLst>
          </p:cNvPr>
          <p:cNvSpPr/>
          <p:nvPr/>
        </p:nvSpPr>
        <p:spPr>
          <a:xfrm>
            <a:off x="7202397" y="1832829"/>
            <a:ext cx="433633" cy="276332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27" name="矩形 26">
            <a:extLst>
              <a:ext uri="{FF2B5EF4-FFF2-40B4-BE49-F238E27FC236}">
                <a16:creationId xmlns:a16="http://schemas.microsoft.com/office/drawing/2014/main" id="{825170FB-791B-4D62-A8E1-B3080875AF33}"/>
              </a:ext>
            </a:extLst>
          </p:cNvPr>
          <p:cNvSpPr/>
          <p:nvPr/>
        </p:nvSpPr>
        <p:spPr>
          <a:xfrm>
            <a:off x="7636348" y="1832829"/>
            <a:ext cx="2175239" cy="452945"/>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Verilog</a:t>
            </a:r>
            <a:r>
              <a:rPr lang="zh-CN" altLang="en-US" sz="2000" b="1" dirty="0">
                <a:solidFill>
                  <a:schemeClr val="tx1">
                    <a:lumMod val="75000"/>
                    <a:lumOff val="25000"/>
                  </a:schemeClr>
                </a:solidFill>
                <a:latin typeface="arial" panose="020B0604020202020204" pitchFamily="34" charset="0"/>
              </a:rPr>
              <a:t>源码分析</a:t>
            </a:r>
            <a:endParaRPr lang="en-US" altLang="zh-CN" sz="2000" b="1" dirty="0">
              <a:solidFill>
                <a:schemeClr val="tx1">
                  <a:lumMod val="75000"/>
                  <a:lumOff val="25000"/>
                </a:schemeClr>
              </a:solidFill>
              <a:latin typeface="arial" panose="020B0604020202020204" pitchFamily="34" charset="0"/>
            </a:endParaRPr>
          </a:p>
        </p:txBody>
      </p:sp>
      <p:sp>
        <p:nvSpPr>
          <p:cNvPr id="28" name="矩形 27">
            <a:extLst>
              <a:ext uri="{FF2B5EF4-FFF2-40B4-BE49-F238E27FC236}">
                <a16:creationId xmlns:a16="http://schemas.microsoft.com/office/drawing/2014/main" id="{4CB6A2FF-CC8F-4AF7-A849-911276960C77}"/>
              </a:ext>
            </a:extLst>
          </p:cNvPr>
          <p:cNvSpPr/>
          <p:nvPr/>
        </p:nvSpPr>
        <p:spPr>
          <a:xfrm>
            <a:off x="7636348" y="2589900"/>
            <a:ext cx="2175239"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提取特征</a:t>
            </a:r>
            <a:endParaRPr lang="en-US" altLang="zh-CN" sz="2000" b="1" dirty="0">
              <a:solidFill>
                <a:schemeClr val="tx1">
                  <a:lumMod val="75000"/>
                  <a:lumOff val="25000"/>
                </a:schemeClr>
              </a:solidFill>
              <a:latin typeface="arial" panose="020B0604020202020204" pitchFamily="34" charset="0"/>
            </a:endParaRPr>
          </a:p>
        </p:txBody>
      </p:sp>
      <p:sp>
        <p:nvSpPr>
          <p:cNvPr id="29" name="矩形 28">
            <a:extLst>
              <a:ext uri="{FF2B5EF4-FFF2-40B4-BE49-F238E27FC236}">
                <a16:creationId xmlns:a16="http://schemas.microsoft.com/office/drawing/2014/main" id="{8DB3D0B8-99FF-4E3C-B78A-2E6E6A8A6795}"/>
              </a:ext>
            </a:extLst>
          </p:cNvPr>
          <p:cNvSpPr/>
          <p:nvPr/>
        </p:nvSpPr>
        <p:spPr>
          <a:xfrm>
            <a:off x="7636030" y="3346971"/>
            <a:ext cx="2175239"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特征分析</a:t>
            </a:r>
            <a:endParaRPr lang="en-US" altLang="zh-CN" sz="2000" b="1" dirty="0">
              <a:solidFill>
                <a:schemeClr val="tx1">
                  <a:lumMod val="75000"/>
                  <a:lumOff val="25000"/>
                </a:schemeClr>
              </a:solidFill>
              <a:latin typeface="arial" panose="020B0604020202020204" pitchFamily="34" charset="0"/>
            </a:endParaRPr>
          </a:p>
        </p:txBody>
      </p:sp>
      <p:sp>
        <p:nvSpPr>
          <p:cNvPr id="30" name="矩形 29">
            <a:extLst>
              <a:ext uri="{FF2B5EF4-FFF2-40B4-BE49-F238E27FC236}">
                <a16:creationId xmlns:a16="http://schemas.microsoft.com/office/drawing/2014/main" id="{2E8E078D-5C58-4871-A5F7-E9ABDF27BFFF}"/>
              </a:ext>
            </a:extLst>
          </p:cNvPr>
          <p:cNvSpPr/>
          <p:nvPr/>
        </p:nvSpPr>
        <p:spPr>
          <a:xfrm>
            <a:off x="7636030" y="4104042"/>
            <a:ext cx="2175239"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硬件木马判别</a:t>
            </a:r>
            <a:endParaRPr lang="en-US" altLang="zh-CN" sz="20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467041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a:extLst>
              <a:ext uri="{FF2B5EF4-FFF2-40B4-BE49-F238E27FC236}">
                <a16:creationId xmlns:a16="http://schemas.microsoft.com/office/drawing/2014/main" id="{138B1B5F-F693-47EE-B93C-473E57B30EE1}"/>
              </a:ext>
            </a:extLst>
          </p:cNvPr>
          <p:cNvPicPr>
            <a:picLocks noChangeAspect="1"/>
          </p:cNvPicPr>
          <p:nvPr/>
        </p:nvPicPr>
        <p:blipFill>
          <a:blip r:embed="rId3"/>
          <a:stretch>
            <a:fillRect/>
          </a:stretch>
        </p:blipFill>
        <p:spPr>
          <a:xfrm>
            <a:off x="146105" y="1788307"/>
            <a:ext cx="11899789" cy="2141308"/>
          </a:xfrm>
          <a:prstGeom prst="rect">
            <a:avLst/>
          </a:prstGeom>
        </p:spPr>
      </p:pic>
      <p:sp>
        <p:nvSpPr>
          <p:cNvPr id="21" name="矩形 20">
            <a:extLst>
              <a:ext uri="{FF2B5EF4-FFF2-40B4-BE49-F238E27FC236}">
                <a16:creationId xmlns:a16="http://schemas.microsoft.com/office/drawing/2014/main" id="{B86D07E3-BAAA-4173-B385-4252E8598B06}"/>
              </a:ext>
            </a:extLst>
          </p:cNvPr>
          <p:cNvSpPr/>
          <p:nvPr/>
        </p:nvSpPr>
        <p:spPr>
          <a:xfrm>
            <a:off x="3081010" y="4048464"/>
            <a:ext cx="5629357" cy="369332"/>
          </a:xfrm>
          <a:prstGeom prst="rect">
            <a:avLst/>
          </a:prstGeom>
        </p:spPr>
        <p:txBody>
          <a:bodyPr wrap="square">
            <a:spAutoFit/>
          </a:bodyPr>
          <a:lstStyle/>
          <a:p>
            <a:r>
              <a:rPr lang="zh-CN" altLang="en-US" dirty="0"/>
              <a:t>基于特征提取和机器学习的</a:t>
            </a:r>
            <a:r>
              <a:rPr lang="en-US" altLang="zh-CN" dirty="0"/>
              <a:t>RTL</a:t>
            </a:r>
            <a:r>
              <a:rPr lang="zh-CN" altLang="en-US" dirty="0"/>
              <a:t>级硬件木马检测流程</a:t>
            </a:r>
          </a:p>
        </p:txBody>
      </p:sp>
      <p:sp>
        <p:nvSpPr>
          <p:cNvPr id="12" name="矩形 11">
            <a:extLst>
              <a:ext uri="{FF2B5EF4-FFF2-40B4-BE49-F238E27FC236}">
                <a16:creationId xmlns:a16="http://schemas.microsoft.com/office/drawing/2014/main" id="{A35E48A0-18CD-43B6-AEEB-5592520E2BFA}"/>
              </a:ext>
            </a:extLst>
          </p:cNvPr>
          <p:cNvSpPr/>
          <p:nvPr/>
        </p:nvSpPr>
        <p:spPr>
          <a:xfrm>
            <a:off x="1168924" y="5312536"/>
            <a:ext cx="3799629"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第三方</a:t>
            </a:r>
            <a:r>
              <a:rPr lang="en-US" altLang="zh-CN" sz="2000" b="1" dirty="0">
                <a:solidFill>
                  <a:schemeClr val="tx1">
                    <a:lumMod val="75000"/>
                    <a:lumOff val="25000"/>
                  </a:schemeClr>
                </a:solidFill>
                <a:latin typeface="arial" panose="020B0604020202020204" pitchFamily="34" charset="0"/>
              </a:rPr>
              <a:t>IP</a:t>
            </a:r>
            <a:r>
              <a:rPr lang="zh-CN" altLang="en-US" sz="2000" b="1" dirty="0">
                <a:solidFill>
                  <a:schemeClr val="tx1">
                    <a:lumMod val="75000"/>
                    <a:lumOff val="25000"/>
                  </a:schemeClr>
                </a:solidFill>
                <a:latin typeface="arial" panose="020B0604020202020204" pitchFamily="34" charset="0"/>
              </a:rPr>
              <a:t>核文本形式的设计代码</a:t>
            </a:r>
            <a:endParaRPr lang="en-US" altLang="zh-CN" sz="2000" b="1" dirty="0">
              <a:solidFill>
                <a:schemeClr val="tx1">
                  <a:lumMod val="75000"/>
                  <a:lumOff val="25000"/>
                </a:schemeClr>
              </a:solidFill>
              <a:latin typeface="arial" panose="020B0604020202020204" pitchFamily="34" charset="0"/>
            </a:endParaRPr>
          </a:p>
        </p:txBody>
      </p:sp>
      <p:sp>
        <p:nvSpPr>
          <p:cNvPr id="18" name="矩形 17">
            <a:extLst>
              <a:ext uri="{FF2B5EF4-FFF2-40B4-BE49-F238E27FC236}">
                <a16:creationId xmlns:a16="http://schemas.microsoft.com/office/drawing/2014/main" id="{993C51F8-0203-4BFA-83C6-150183E18165}"/>
              </a:ext>
            </a:extLst>
          </p:cNvPr>
          <p:cNvSpPr/>
          <p:nvPr/>
        </p:nvSpPr>
        <p:spPr>
          <a:xfrm>
            <a:off x="7223449" y="5323376"/>
            <a:ext cx="209086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量化的特征数值</a:t>
            </a:r>
            <a:endParaRPr lang="en-US" altLang="zh-CN" sz="2000" b="1" dirty="0">
              <a:solidFill>
                <a:schemeClr val="tx1">
                  <a:lumMod val="75000"/>
                  <a:lumOff val="25000"/>
                </a:schemeClr>
              </a:solidFill>
              <a:latin typeface="arial" panose="020B0604020202020204" pitchFamily="34" charset="0"/>
            </a:endParaRPr>
          </a:p>
        </p:txBody>
      </p:sp>
      <p:sp>
        <p:nvSpPr>
          <p:cNvPr id="19" name="箭头: 右 18">
            <a:extLst>
              <a:ext uri="{FF2B5EF4-FFF2-40B4-BE49-F238E27FC236}">
                <a16:creationId xmlns:a16="http://schemas.microsoft.com/office/drawing/2014/main" id="{48F9EBFE-C767-4587-BA0C-83517ED9C17A}"/>
              </a:ext>
            </a:extLst>
          </p:cNvPr>
          <p:cNvSpPr/>
          <p:nvPr/>
        </p:nvSpPr>
        <p:spPr>
          <a:xfrm>
            <a:off x="5125039" y="5342357"/>
            <a:ext cx="1926209" cy="414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8CEF2D4A-D10C-4130-AE87-F075F4618369}"/>
              </a:ext>
            </a:extLst>
          </p:cNvPr>
          <p:cNvSpPr/>
          <p:nvPr/>
        </p:nvSpPr>
        <p:spPr>
          <a:xfrm>
            <a:off x="4968553" y="4863372"/>
            <a:ext cx="2148684" cy="380810"/>
          </a:xfrm>
          <a:prstGeom prst="rect">
            <a:avLst/>
          </a:prstGeom>
        </p:spPr>
        <p:txBody>
          <a:bodyPr wrap="square">
            <a:spAutoFit/>
          </a:bodyPr>
          <a:lstStyle/>
          <a:p>
            <a:pPr>
              <a:lnSpc>
                <a:spcPct val="130000"/>
              </a:lnSpc>
            </a:pPr>
            <a:r>
              <a:rPr lang="zh-CN" altLang="en-US" sz="1600" b="1" dirty="0">
                <a:solidFill>
                  <a:schemeClr val="tx1">
                    <a:lumMod val="75000"/>
                    <a:lumOff val="25000"/>
                  </a:schemeClr>
                </a:solidFill>
                <a:latin typeface="arial" panose="020B0604020202020204" pitchFamily="34" charset="0"/>
              </a:rPr>
              <a:t>构建模型、特征提取</a:t>
            </a:r>
            <a:endParaRPr lang="en-US" altLang="zh-CN" sz="16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7504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C627CFD-1B09-4546-9321-7C35C770CFCC}"/>
              </a:ext>
            </a:extLst>
          </p:cNvPr>
          <p:cNvSpPr/>
          <p:nvPr/>
        </p:nvSpPr>
        <p:spPr>
          <a:xfrm>
            <a:off x="615381" y="1490948"/>
            <a:ext cx="2473501"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Verilog</a:t>
            </a:r>
            <a:r>
              <a:rPr lang="zh-CN" altLang="en-US" sz="2000" b="1" dirty="0">
                <a:latin typeface="Arial" panose="020B0604020202020204" pitchFamily="34" charset="0"/>
                <a:cs typeface="Arial" panose="020B0604020202020204" pitchFamily="34" charset="0"/>
              </a:rPr>
              <a:t>模块结构</a:t>
            </a:r>
          </a:p>
        </p:txBody>
      </p:sp>
      <p:sp>
        <p:nvSpPr>
          <p:cNvPr id="5" name="Rectangle 2">
            <a:extLst>
              <a:ext uri="{FF2B5EF4-FFF2-40B4-BE49-F238E27FC236}">
                <a16:creationId xmlns:a16="http://schemas.microsoft.com/office/drawing/2014/main" id="{5198BC69-C4E7-4B04-A166-4F8C591DBE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6" name="对象 5">
            <a:extLst>
              <a:ext uri="{FF2B5EF4-FFF2-40B4-BE49-F238E27FC236}">
                <a16:creationId xmlns:a16="http://schemas.microsoft.com/office/drawing/2014/main" id="{36735BC3-0058-49E1-B527-00D95B1B164A}"/>
              </a:ext>
            </a:extLst>
          </p:cNvPr>
          <p:cNvGraphicFramePr>
            <a:graphicFrameLocks noChangeAspect="1"/>
          </p:cNvGraphicFramePr>
          <p:nvPr>
            <p:extLst>
              <p:ext uri="{D42A27DB-BD31-4B8C-83A1-F6EECF244321}">
                <p14:modId xmlns:p14="http://schemas.microsoft.com/office/powerpoint/2010/main" val="1751009766"/>
              </p:ext>
            </p:extLst>
          </p:nvPr>
        </p:nvGraphicFramePr>
        <p:xfrm>
          <a:off x="6372427" y="1028747"/>
          <a:ext cx="2527206" cy="5482719"/>
        </p:xfrm>
        <a:graphic>
          <a:graphicData uri="http://schemas.openxmlformats.org/presentationml/2006/ole">
            <mc:AlternateContent xmlns:mc="http://schemas.openxmlformats.org/markup-compatibility/2006">
              <mc:Choice xmlns:v="urn:schemas-microsoft-com:vml" Requires="v">
                <p:oleObj spid="_x0000_s3148" name="Visio" r:id="rId4" imgW="3528476" imgH="7643700" progId="Visio.Drawing.11">
                  <p:embed/>
                </p:oleObj>
              </mc:Choice>
              <mc:Fallback>
                <p:oleObj name="Visio" r:id="rId4" imgW="3528476" imgH="7643700" progId="Visio.Drawing.11">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427" y="1028747"/>
                        <a:ext cx="2527206" cy="5482719"/>
                      </a:xfrm>
                      <a:prstGeom prst="rect">
                        <a:avLst/>
                      </a:prstGeom>
                      <a:noFill/>
                    </p:spPr>
                  </p:pic>
                </p:oleObj>
              </mc:Fallback>
            </mc:AlternateContent>
          </a:graphicData>
        </a:graphic>
      </p:graphicFrame>
      <p:sp>
        <p:nvSpPr>
          <p:cNvPr id="22" name="矩形 21">
            <a:extLst>
              <a:ext uri="{FF2B5EF4-FFF2-40B4-BE49-F238E27FC236}">
                <a16:creationId xmlns:a16="http://schemas.microsoft.com/office/drawing/2014/main" id="{9EEAC9B2-3FB4-447D-989F-5AEE3F6AD716}"/>
              </a:ext>
            </a:extLst>
          </p:cNvPr>
          <p:cNvSpPr/>
          <p:nvPr/>
        </p:nvSpPr>
        <p:spPr>
          <a:xfrm>
            <a:off x="1818085" y="3735453"/>
            <a:ext cx="731521"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模块</a:t>
            </a:r>
            <a:endParaRPr lang="en-US" altLang="zh-CN" sz="2000" b="1" dirty="0">
              <a:solidFill>
                <a:schemeClr val="tx1">
                  <a:lumMod val="75000"/>
                  <a:lumOff val="25000"/>
                </a:schemeClr>
              </a:solidFill>
              <a:latin typeface="arial" panose="020B0604020202020204" pitchFamily="34" charset="0"/>
            </a:endParaRPr>
          </a:p>
        </p:txBody>
      </p:sp>
      <p:sp>
        <p:nvSpPr>
          <p:cNvPr id="23" name="左大括号 22">
            <a:extLst>
              <a:ext uri="{FF2B5EF4-FFF2-40B4-BE49-F238E27FC236}">
                <a16:creationId xmlns:a16="http://schemas.microsoft.com/office/drawing/2014/main" id="{BD231526-A081-468B-939E-DAFC28E51F02}"/>
              </a:ext>
            </a:extLst>
          </p:cNvPr>
          <p:cNvSpPr/>
          <p:nvPr/>
        </p:nvSpPr>
        <p:spPr>
          <a:xfrm>
            <a:off x="2729017" y="2603724"/>
            <a:ext cx="254540" cy="276332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24" name="矩形 23">
            <a:extLst>
              <a:ext uri="{FF2B5EF4-FFF2-40B4-BE49-F238E27FC236}">
                <a16:creationId xmlns:a16="http://schemas.microsoft.com/office/drawing/2014/main" id="{7EB28E55-3FCF-49A9-8536-8EFF276B900A}"/>
              </a:ext>
            </a:extLst>
          </p:cNvPr>
          <p:cNvSpPr/>
          <p:nvPr/>
        </p:nvSpPr>
        <p:spPr>
          <a:xfrm>
            <a:off x="3162968" y="2603724"/>
            <a:ext cx="127685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端口声明</a:t>
            </a:r>
            <a:endParaRPr lang="en-US" altLang="zh-CN" sz="2000" b="1" dirty="0">
              <a:solidFill>
                <a:schemeClr val="tx1">
                  <a:lumMod val="75000"/>
                  <a:lumOff val="25000"/>
                </a:schemeClr>
              </a:solidFill>
              <a:latin typeface="arial" panose="020B0604020202020204" pitchFamily="34" charset="0"/>
            </a:endParaRPr>
          </a:p>
        </p:txBody>
      </p:sp>
      <p:sp>
        <p:nvSpPr>
          <p:cNvPr id="25" name="矩形 24">
            <a:extLst>
              <a:ext uri="{FF2B5EF4-FFF2-40B4-BE49-F238E27FC236}">
                <a16:creationId xmlns:a16="http://schemas.microsoft.com/office/drawing/2014/main" id="{A5D77B01-8BF4-4CD5-A6E1-711DEF896F53}"/>
              </a:ext>
            </a:extLst>
          </p:cNvPr>
          <p:cNvSpPr/>
          <p:nvPr/>
        </p:nvSpPr>
        <p:spPr>
          <a:xfrm>
            <a:off x="3162968" y="3360795"/>
            <a:ext cx="127685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信号定义</a:t>
            </a:r>
            <a:endParaRPr lang="en-US" altLang="zh-CN" sz="2000" b="1" dirty="0">
              <a:solidFill>
                <a:schemeClr val="tx1">
                  <a:lumMod val="75000"/>
                  <a:lumOff val="25000"/>
                </a:schemeClr>
              </a:solidFill>
              <a:latin typeface="arial" panose="020B0604020202020204" pitchFamily="34" charset="0"/>
            </a:endParaRPr>
          </a:p>
        </p:txBody>
      </p:sp>
      <p:sp>
        <p:nvSpPr>
          <p:cNvPr id="26" name="矩形 25">
            <a:extLst>
              <a:ext uri="{FF2B5EF4-FFF2-40B4-BE49-F238E27FC236}">
                <a16:creationId xmlns:a16="http://schemas.microsoft.com/office/drawing/2014/main" id="{BC57848F-982D-4160-BF47-04982B71C387}"/>
              </a:ext>
            </a:extLst>
          </p:cNvPr>
          <p:cNvSpPr/>
          <p:nvPr/>
        </p:nvSpPr>
        <p:spPr>
          <a:xfrm>
            <a:off x="3162650" y="4117866"/>
            <a:ext cx="127685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逻辑功能</a:t>
            </a:r>
            <a:endParaRPr lang="en-US" altLang="zh-CN" sz="2000" b="1" dirty="0">
              <a:solidFill>
                <a:schemeClr val="tx1">
                  <a:lumMod val="75000"/>
                  <a:lumOff val="25000"/>
                </a:schemeClr>
              </a:solidFill>
              <a:latin typeface="arial" panose="020B0604020202020204" pitchFamily="34" charset="0"/>
            </a:endParaRPr>
          </a:p>
        </p:txBody>
      </p:sp>
      <p:sp>
        <p:nvSpPr>
          <p:cNvPr id="27" name="矩形 26">
            <a:extLst>
              <a:ext uri="{FF2B5EF4-FFF2-40B4-BE49-F238E27FC236}">
                <a16:creationId xmlns:a16="http://schemas.microsoft.com/office/drawing/2014/main" id="{3CA875B7-FDEF-4028-8962-D177C8801CC8}"/>
              </a:ext>
            </a:extLst>
          </p:cNvPr>
          <p:cNvSpPr/>
          <p:nvPr/>
        </p:nvSpPr>
        <p:spPr>
          <a:xfrm>
            <a:off x="3162650" y="4874937"/>
            <a:ext cx="127685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模块例化</a:t>
            </a:r>
            <a:endParaRPr lang="en-US" altLang="zh-CN" sz="20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064365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C627CFD-1B09-4546-9321-7C35C770CFCC}"/>
              </a:ext>
            </a:extLst>
          </p:cNvPr>
          <p:cNvSpPr/>
          <p:nvPr/>
        </p:nvSpPr>
        <p:spPr>
          <a:xfrm>
            <a:off x="615381" y="1490948"/>
            <a:ext cx="2473501"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RTL</a:t>
            </a:r>
            <a:r>
              <a:rPr lang="zh-CN" altLang="en-US" sz="2000" b="1" dirty="0">
                <a:latin typeface="Arial" panose="020B0604020202020204" pitchFamily="34" charset="0"/>
                <a:cs typeface="Arial" panose="020B0604020202020204" pitchFamily="34" charset="0"/>
              </a:rPr>
              <a:t>级节点划分</a:t>
            </a:r>
          </a:p>
        </p:txBody>
      </p:sp>
      <p:sp>
        <p:nvSpPr>
          <p:cNvPr id="5" name="Rectangle 2">
            <a:extLst>
              <a:ext uri="{FF2B5EF4-FFF2-40B4-BE49-F238E27FC236}">
                <a16:creationId xmlns:a16="http://schemas.microsoft.com/office/drawing/2014/main" id="{5198BC69-C4E7-4B04-A166-4F8C591DBE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9" name="矩形 18">
            <a:extLst>
              <a:ext uri="{FF2B5EF4-FFF2-40B4-BE49-F238E27FC236}">
                <a16:creationId xmlns:a16="http://schemas.microsoft.com/office/drawing/2014/main" id="{E26C4FDF-6612-4408-9B74-C80B827F430E}"/>
              </a:ext>
            </a:extLst>
          </p:cNvPr>
          <p:cNvSpPr/>
          <p:nvPr/>
        </p:nvSpPr>
        <p:spPr>
          <a:xfrm>
            <a:off x="615381" y="2575944"/>
            <a:ext cx="2473500" cy="853054"/>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代码冗长不利于分析以及硬件木马判别</a:t>
            </a:r>
            <a:endParaRPr lang="en-US" altLang="zh-CN" sz="2000" b="1" dirty="0">
              <a:solidFill>
                <a:schemeClr val="tx1">
                  <a:lumMod val="75000"/>
                  <a:lumOff val="25000"/>
                </a:schemeClr>
              </a:solidFill>
              <a:latin typeface="arial" panose="020B0604020202020204" pitchFamily="34" charset="0"/>
            </a:endParaRPr>
          </a:p>
        </p:txBody>
      </p:sp>
      <p:sp>
        <p:nvSpPr>
          <p:cNvPr id="21" name="箭头: 右 20">
            <a:extLst>
              <a:ext uri="{FF2B5EF4-FFF2-40B4-BE49-F238E27FC236}">
                <a16:creationId xmlns:a16="http://schemas.microsoft.com/office/drawing/2014/main" id="{EFD8754D-6B3B-467B-BD40-F06B17B88AD6}"/>
              </a:ext>
            </a:extLst>
          </p:cNvPr>
          <p:cNvSpPr/>
          <p:nvPr/>
        </p:nvSpPr>
        <p:spPr>
          <a:xfrm>
            <a:off x="3255899" y="3223242"/>
            <a:ext cx="725864" cy="414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5FFCAABA-801E-414D-809D-4BB28E228327}"/>
              </a:ext>
            </a:extLst>
          </p:cNvPr>
          <p:cNvSpPr/>
          <p:nvPr/>
        </p:nvSpPr>
        <p:spPr>
          <a:xfrm>
            <a:off x="4141979" y="3202526"/>
            <a:ext cx="120302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节点划分</a:t>
            </a:r>
            <a:endParaRPr lang="en-US" altLang="zh-CN" sz="2000" b="1" dirty="0">
              <a:solidFill>
                <a:schemeClr val="tx1">
                  <a:lumMod val="75000"/>
                  <a:lumOff val="25000"/>
                </a:schemeClr>
              </a:solidFill>
              <a:latin typeface="arial" panose="020B0604020202020204" pitchFamily="34" charset="0"/>
            </a:endParaRPr>
          </a:p>
        </p:txBody>
      </p:sp>
      <p:sp>
        <p:nvSpPr>
          <p:cNvPr id="4" name="矩形 3">
            <a:extLst>
              <a:ext uri="{FF2B5EF4-FFF2-40B4-BE49-F238E27FC236}">
                <a16:creationId xmlns:a16="http://schemas.microsoft.com/office/drawing/2014/main" id="{6E474FF8-A4DD-402E-90DA-B39801758726}"/>
              </a:ext>
            </a:extLst>
          </p:cNvPr>
          <p:cNvSpPr/>
          <p:nvPr/>
        </p:nvSpPr>
        <p:spPr>
          <a:xfrm>
            <a:off x="6236119" y="2413337"/>
            <a:ext cx="4729113" cy="2031325"/>
          </a:xfrm>
          <a:prstGeom prst="rect">
            <a:avLst/>
          </a:prstGeom>
        </p:spPr>
        <p:txBody>
          <a:bodyPr wrap="square">
            <a:spAutoFit/>
          </a:bodyPr>
          <a:lstStyle/>
          <a:p>
            <a:r>
              <a:rPr lang="zh-CN" altLang="en-US" dirty="0"/>
              <a:t>节点划分对象：</a:t>
            </a:r>
            <a:endParaRPr lang="en-US" altLang="zh-CN" dirty="0"/>
          </a:p>
          <a:p>
            <a:r>
              <a:rPr lang="en-US" altLang="zh-CN" dirty="0"/>
              <a:t>Verilog</a:t>
            </a:r>
            <a:r>
              <a:rPr lang="zh-CN" altLang="en-US" dirty="0"/>
              <a:t>模块中逻辑功能部分的可综合代码语句，主要由组合逻辑和时序逻辑构成。</a:t>
            </a:r>
            <a:endParaRPr lang="en-US" altLang="zh-CN" dirty="0"/>
          </a:p>
          <a:p>
            <a:endParaRPr lang="en-US" altLang="zh-CN" dirty="0"/>
          </a:p>
          <a:p>
            <a:r>
              <a:rPr lang="zh-CN" altLang="en-US" dirty="0"/>
              <a:t>节点划分原则：</a:t>
            </a:r>
            <a:endParaRPr lang="en-US" altLang="zh-CN" dirty="0"/>
          </a:p>
          <a:p>
            <a:r>
              <a:rPr lang="zh-CN" altLang="en-US" dirty="0"/>
              <a:t>将</a:t>
            </a:r>
            <a:r>
              <a:rPr lang="en-US" altLang="zh-CN" dirty="0"/>
              <a:t>Verilog</a:t>
            </a:r>
            <a:r>
              <a:rPr lang="zh-CN" altLang="en-US" dirty="0"/>
              <a:t>模块中逻辑功能部分的语句划分为内部不含条件分支结构的语句块。</a:t>
            </a:r>
          </a:p>
        </p:txBody>
      </p:sp>
      <p:sp>
        <p:nvSpPr>
          <p:cNvPr id="18" name="矩形 17">
            <a:extLst>
              <a:ext uri="{FF2B5EF4-FFF2-40B4-BE49-F238E27FC236}">
                <a16:creationId xmlns:a16="http://schemas.microsoft.com/office/drawing/2014/main" id="{F886A07B-B241-4685-A28E-D5D482DDEA33}"/>
              </a:ext>
            </a:extLst>
          </p:cNvPr>
          <p:cNvSpPr/>
          <p:nvPr/>
        </p:nvSpPr>
        <p:spPr>
          <a:xfrm>
            <a:off x="607510" y="3845453"/>
            <a:ext cx="247350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硬件木马的结构特性</a:t>
            </a:r>
            <a:endParaRPr lang="en-US" altLang="zh-CN" sz="20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1458886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C627CFD-1B09-4546-9321-7C35C770CFCC}"/>
              </a:ext>
            </a:extLst>
          </p:cNvPr>
          <p:cNvSpPr/>
          <p:nvPr/>
        </p:nvSpPr>
        <p:spPr>
          <a:xfrm>
            <a:off x="615381" y="1490948"/>
            <a:ext cx="2473501"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RTL</a:t>
            </a:r>
            <a:r>
              <a:rPr lang="zh-CN" altLang="en-US" sz="2000" b="1" dirty="0">
                <a:latin typeface="Arial" panose="020B0604020202020204" pitchFamily="34" charset="0"/>
                <a:cs typeface="Arial" panose="020B0604020202020204" pitchFamily="34" charset="0"/>
              </a:rPr>
              <a:t>级节点划分</a:t>
            </a:r>
          </a:p>
        </p:txBody>
      </p:sp>
      <p:sp>
        <p:nvSpPr>
          <p:cNvPr id="5" name="Rectangle 2">
            <a:extLst>
              <a:ext uri="{FF2B5EF4-FFF2-40B4-BE49-F238E27FC236}">
                <a16:creationId xmlns:a16="http://schemas.microsoft.com/office/drawing/2014/main" id="{5198BC69-C4E7-4B04-A166-4F8C591DBE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B5E2C17B-05EE-4342-89CA-DABDDD62DA3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6" name="对象 5">
            <a:extLst>
              <a:ext uri="{FF2B5EF4-FFF2-40B4-BE49-F238E27FC236}">
                <a16:creationId xmlns:a16="http://schemas.microsoft.com/office/drawing/2014/main" id="{52827AE4-140A-40A6-AEB6-5055A5838C2E}"/>
              </a:ext>
            </a:extLst>
          </p:cNvPr>
          <p:cNvGraphicFramePr>
            <a:graphicFrameLocks noChangeAspect="1"/>
          </p:cNvGraphicFramePr>
          <p:nvPr>
            <p:extLst>
              <p:ext uri="{D42A27DB-BD31-4B8C-83A1-F6EECF244321}">
                <p14:modId xmlns:p14="http://schemas.microsoft.com/office/powerpoint/2010/main" val="192016533"/>
              </p:ext>
            </p:extLst>
          </p:nvPr>
        </p:nvGraphicFramePr>
        <p:xfrm>
          <a:off x="8012993" y="1000461"/>
          <a:ext cx="3032138" cy="5272719"/>
        </p:xfrm>
        <a:graphic>
          <a:graphicData uri="http://schemas.openxmlformats.org/presentationml/2006/ole">
            <mc:AlternateContent xmlns:mc="http://schemas.openxmlformats.org/markup-compatibility/2006">
              <mc:Choice xmlns:v="urn:schemas-microsoft-com:vml" Requires="v">
                <p:oleObj spid="_x0000_s6219" name="Visio" r:id="rId4" imgW="2231028" imgH="3886920" progId="Visio.Drawing.11">
                  <p:embed/>
                </p:oleObj>
              </mc:Choice>
              <mc:Fallback>
                <p:oleObj name="Visio" r:id="rId4" imgW="2231028" imgH="3886920" progId="Visio.Drawing.11">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2993" y="1000461"/>
                        <a:ext cx="3032138" cy="5272719"/>
                      </a:xfrm>
                      <a:prstGeom prst="rect">
                        <a:avLst/>
                      </a:prstGeom>
                      <a:noFill/>
                    </p:spPr>
                  </p:pic>
                </p:oleObj>
              </mc:Fallback>
            </mc:AlternateContent>
          </a:graphicData>
        </a:graphic>
      </p:graphicFrame>
      <p:sp>
        <p:nvSpPr>
          <p:cNvPr id="18" name="矩形 17">
            <a:extLst>
              <a:ext uri="{FF2B5EF4-FFF2-40B4-BE49-F238E27FC236}">
                <a16:creationId xmlns:a16="http://schemas.microsoft.com/office/drawing/2014/main" id="{88E17B0E-7F51-4164-9A62-B209382F11BD}"/>
              </a:ext>
            </a:extLst>
          </p:cNvPr>
          <p:cNvSpPr/>
          <p:nvPr/>
        </p:nvSpPr>
        <p:spPr>
          <a:xfrm>
            <a:off x="103696" y="3524369"/>
            <a:ext cx="1389168" cy="853054"/>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时序逻辑</a:t>
            </a:r>
            <a:endParaRPr lang="en-US" altLang="zh-CN" sz="2000" b="1" dirty="0">
              <a:solidFill>
                <a:schemeClr val="tx1">
                  <a:lumMod val="75000"/>
                  <a:lumOff val="25000"/>
                </a:schemeClr>
              </a:solidFill>
              <a:latin typeface="arial" panose="020B0604020202020204" pitchFamily="34" charset="0"/>
            </a:endParaRPr>
          </a:p>
          <a:p>
            <a:pPr algn="ctr">
              <a:lnSpc>
                <a:spcPct val="130000"/>
              </a:lnSpc>
            </a:pPr>
            <a:r>
              <a:rPr lang="en-US" altLang="zh-CN" sz="2000" b="1" dirty="0">
                <a:solidFill>
                  <a:schemeClr val="tx1">
                    <a:lumMod val="75000"/>
                    <a:lumOff val="25000"/>
                  </a:schemeClr>
                </a:solidFill>
                <a:latin typeface="arial" panose="020B0604020202020204" pitchFamily="34" charset="0"/>
              </a:rPr>
              <a:t>(always</a:t>
            </a:r>
            <a:r>
              <a:rPr lang="zh-CN" altLang="en-US" sz="2000" b="1" dirty="0">
                <a:solidFill>
                  <a:schemeClr val="tx1">
                    <a:lumMod val="75000"/>
                    <a:lumOff val="25000"/>
                  </a:schemeClr>
                </a:solidFill>
                <a:latin typeface="arial" panose="020B0604020202020204" pitchFamily="34" charset="0"/>
              </a:rPr>
              <a:t>块</a:t>
            </a:r>
            <a:r>
              <a:rPr lang="en-US" altLang="zh-CN" sz="2000" b="1" dirty="0">
                <a:solidFill>
                  <a:schemeClr val="tx1">
                    <a:lumMod val="75000"/>
                    <a:lumOff val="25000"/>
                  </a:schemeClr>
                </a:solidFill>
                <a:latin typeface="arial" panose="020B0604020202020204" pitchFamily="34" charset="0"/>
              </a:rPr>
              <a:t>)</a:t>
            </a:r>
          </a:p>
        </p:txBody>
      </p:sp>
      <p:sp>
        <p:nvSpPr>
          <p:cNvPr id="20" name="左大括号 19">
            <a:extLst>
              <a:ext uri="{FF2B5EF4-FFF2-40B4-BE49-F238E27FC236}">
                <a16:creationId xmlns:a16="http://schemas.microsoft.com/office/drawing/2014/main" id="{71702C12-1EDE-4704-AD22-B54F2EE6CD83}"/>
              </a:ext>
            </a:extLst>
          </p:cNvPr>
          <p:cNvSpPr/>
          <p:nvPr/>
        </p:nvSpPr>
        <p:spPr>
          <a:xfrm>
            <a:off x="1493181" y="2381545"/>
            <a:ext cx="433633" cy="276332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26" name="矩形 25">
            <a:extLst>
              <a:ext uri="{FF2B5EF4-FFF2-40B4-BE49-F238E27FC236}">
                <a16:creationId xmlns:a16="http://schemas.microsoft.com/office/drawing/2014/main" id="{B6EFA5FC-9CE6-484E-BC4C-93C5D40E0E6D}"/>
              </a:ext>
            </a:extLst>
          </p:cNvPr>
          <p:cNvSpPr/>
          <p:nvPr/>
        </p:nvSpPr>
        <p:spPr>
          <a:xfrm>
            <a:off x="1897873" y="2427838"/>
            <a:ext cx="1457408" cy="853054"/>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条件结构</a:t>
            </a:r>
            <a:endParaRPr lang="en-US" altLang="zh-CN" sz="2000" b="1" dirty="0">
              <a:solidFill>
                <a:schemeClr val="tx1">
                  <a:lumMod val="75000"/>
                  <a:lumOff val="25000"/>
                </a:schemeClr>
              </a:solidFill>
              <a:latin typeface="arial" panose="020B0604020202020204" pitchFamily="34" charset="0"/>
            </a:endParaRPr>
          </a:p>
          <a:p>
            <a:pPr algn="ctr">
              <a:lnSpc>
                <a:spcPct val="130000"/>
              </a:lnSpc>
            </a:pPr>
            <a:r>
              <a:rPr lang="zh-CN" altLang="en-US" sz="2000" b="1" dirty="0">
                <a:solidFill>
                  <a:schemeClr val="tx1">
                    <a:lumMod val="75000"/>
                    <a:lumOff val="25000"/>
                  </a:schemeClr>
                </a:solidFill>
                <a:latin typeface="arial" panose="020B0604020202020204" pitchFamily="34" charset="0"/>
              </a:rPr>
              <a:t>（</a:t>
            </a:r>
            <a:r>
              <a:rPr lang="en-US" altLang="zh-CN" sz="2000" b="1" dirty="0" err="1">
                <a:solidFill>
                  <a:schemeClr val="tx1">
                    <a:lumMod val="75000"/>
                    <a:lumOff val="25000"/>
                  </a:schemeClr>
                </a:solidFill>
                <a:latin typeface="arial" panose="020B0604020202020204" pitchFamily="34" charset="0"/>
              </a:rPr>
              <a:t>case,if</a:t>
            </a:r>
            <a:r>
              <a:rPr lang="zh-CN" altLang="en-US" sz="2000" b="1" dirty="0">
                <a:solidFill>
                  <a:schemeClr val="tx1">
                    <a:lumMod val="75000"/>
                    <a:lumOff val="25000"/>
                  </a:schemeClr>
                </a:solidFill>
                <a:latin typeface="arial" panose="020B0604020202020204" pitchFamily="34" charset="0"/>
              </a:rPr>
              <a:t>）</a:t>
            </a:r>
            <a:endParaRPr lang="en-US" altLang="zh-CN" sz="2000" b="1" dirty="0">
              <a:solidFill>
                <a:schemeClr val="tx1">
                  <a:lumMod val="75000"/>
                  <a:lumOff val="25000"/>
                </a:schemeClr>
              </a:solidFill>
              <a:latin typeface="arial" panose="020B0604020202020204" pitchFamily="34" charset="0"/>
            </a:endParaRPr>
          </a:p>
        </p:txBody>
      </p:sp>
      <p:sp>
        <p:nvSpPr>
          <p:cNvPr id="27" name="矩形 26">
            <a:extLst>
              <a:ext uri="{FF2B5EF4-FFF2-40B4-BE49-F238E27FC236}">
                <a16:creationId xmlns:a16="http://schemas.microsoft.com/office/drawing/2014/main" id="{D29B3E59-CF32-4C26-9F26-F2DF4ACAB619}"/>
              </a:ext>
            </a:extLst>
          </p:cNvPr>
          <p:cNvSpPr/>
          <p:nvPr/>
        </p:nvSpPr>
        <p:spPr>
          <a:xfrm>
            <a:off x="3840535" y="3539721"/>
            <a:ext cx="1285473"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组合逻辑</a:t>
            </a:r>
            <a:endParaRPr lang="en-US" altLang="zh-CN" sz="2000" b="1" dirty="0">
              <a:solidFill>
                <a:schemeClr val="tx1">
                  <a:lumMod val="75000"/>
                  <a:lumOff val="25000"/>
                </a:schemeClr>
              </a:solidFill>
              <a:latin typeface="arial" panose="020B0604020202020204" pitchFamily="34" charset="0"/>
            </a:endParaRPr>
          </a:p>
        </p:txBody>
      </p:sp>
      <p:sp>
        <p:nvSpPr>
          <p:cNvPr id="28" name="左大括号 27">
            <a:extLst>
              <a:ext uri="{FF2B5EF4-FFF2-40B4-BE49-F238E27FC236}">
                <a16:creationId xmlns:a16="http://schemas.microsoft.com/office/drawing/2014/main" id="{310A6528-74E6-493F-AFFE-048C5D437429}"/>
              </a:ext>
            </a:extLst>
          </p:cNvPr>
          <p:cNvSpPr/>
          <p:nvPr/>
        </p:nvSpPr>
        <p:spPr>
          <a:xfrm>
            <a:off x="5163259" y="3045436"/>
            <a:ext cx="433633" cy="149167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29" name="矩形 28">
            <a:extLst>
              <a:ext uri="{FF2B5EF4-FFF2-40B4-BE49-F238E27FC236}">
                <a16:creationId xmlns:a16="http://schemas.microsoft.com/office/drawing/2014/main" id="{43464DD7-432B-4386-90CC-D5874AD26B74}"/>
              </a:ext>
            </a:extLst>
          </p:cNvPr>
          <p:cNvSpPr/>
          <p:nvPr/>
        </p:nvSpPr>
        <p:spPr>
          <a:xfrm>
            <a:off x="5604365" y="3158735"/>
            <a:ext cx="1548735" cy="452945"/>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assign</a:t>
            </a:r>
            <a:r>
              <a:rPr lang="zh-CN" altLang="en-US" sz="2000" b="1" dirty="0">
                <a:solidFill>
                  <a:schemeClr val="tx1">
                    <a:lumMod val="75000"/>
                    <a:lumOff val="25000"/>
                  </a:schemeClr>
                </a:solidFill>
                <a:latin typeface="arial" panose="020B0604020202020204" pitchFamily="34" charset="0"/>
              </a:rPr>
              <a:t>语句</a:t>
            </a:r>
            <a:endParaRPr lang="en-US" altLang="zh-CN" sz="2000" b="1" dirty="0">
              <a:solidFill>
                <a:schemeClr val="tx1">
                  <a:lumMod val="75000"/>
                  <a:lumOff val="25000"/>
                </a:schemeClr>
              </a:solidFill>
              <a:latin typeface="arial" panose="020B0604020202020204" pitchFamily="34" charset="0"/>
            </a:endParaRPr>
          </a:p>
        </p:txBody>
      </p:sp>
      <p:sp>
        <p:nvSpPr>
          <p:cNvPr id="33" name="矩形 32">
            <a:extLst>
              <a:ext uri="{FF2B5EF4-FFF2-40B4-BE49-F238E27FC236}">
                <a16:creationId xmlns:a16="http://schemas.microsoft.com/office/drawing/2014/main" id="{00102309-3E50-4175-8521-FCAE286152D1}"/>
              </a:ext>
            </a:extLst>
          </p:cNvPr>
          <p:cNvSpPr/>
          <p:nvPr/>
        </p:nvSpPr>
        <p:spPr>
          <a:xfrm>
            <a:off x="5604365" y="3896677"/>
            <a:ext cx="1548735" cy="452945"/>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always</a:t>
            </a:r>
            <a:r>
              <a:rPr lang="zh-CN" altLang="en-US" sz="2000" b="1" dirty="0">
                <a:solidFill>
                  <a:schemeClr val="tx1">
                    <a:lumMod val="75000"/>
                    <a:lumOff val="25000"/>
                  </a:schemeClr>
                </a:solidFill>
                <a:latin typeface="arial" panose="020B0604020202020204" pitchFamily="34" charset="0"/>
              </a:rPr>
              <a:t>块</a:t>
            </a:r>
            <a:endParaRPr lang="en-US" altLang="zh-CN" sz="2000" b="1" dirty="0">
              <a:solidFill>
                <a:schemeClr val="tx1">
                  <a:lumMod val="75000"/>
                  <a:lumOff val="25000"/>
                </a:schemeClr>
              </a:solidFill>
              <a:latin typeface="arial" panose="020B0604020202020204" pitchFamily="34" charset="0"/>
            </a:endParaRPr>
          </a:p>
        </p:txBody>
      </p:sp>
      <p:sp>
        <p:nvSpPr>
          <p:cNvPr id="34" name="矩形 33">
            <a:extLst>
              <a:ext uri="{FF2B5EF4-FFF2-40B4-BE49-F238E27FC236}">
                <a16:creationId xmlns:a16="http://schemas.microsoft.com/office/drawing/2014/main" id="{46F6ABC1-168D-4861-A9C1-0DD1C2803458}"/>
              </a:ext>
            </a:extLst>
          </p:cNvPr>
          <p:cNvSpPr/>
          <p:nvPr/>
        </p:nvSpPr>
        <p:spPr>
          <a:xfrm>
            <a:off x="1777124" y="3391145"/>
            <a:ext cx="1722020" cy="853054"/>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循环结构</a:t>
            </a:r>
            <a:endParaRPr lang="en-US" altLang="zh-CN" sz="2000" b="1" dirty="0">
              <a:solidFill>
                <a:schemeClr val="tx1">
                  <a:lumMod val="75000"/>
                  <a:lumOff val="25000"/>
                </a:schemeClr>
              </a:solidFill>
              <a:latin typeface="arial" panose="020B0604020202020204" pitchFamily="34" charset="0"/>
            </a:endParaRPr>
          </a:p>
          <a:p>
            <a:pPr algn="ctr">
              <a:lnSpc>
                <a:spcPct val="130000"/>
              </a:lnSpc>
            </a:pPr>
            <a:r>
              <a:rPr lang="zh-CN" altLang="en-US" sz="2000" b="1" dirty="0">
                <a:solidFill>
                  <a:schemeClr val="tx1">
                    <a:lumMod val="75000"/>
                    <a:lumOff val="25000"/>
                  </a:schemeClr>
                </a:solidFill>
                <a:latin typeface="arial" panose="020B0604020202020204" pitchFamily="34" charset="0"/>
              </a:rPr>
              <a:t>（</a:t>
            </a:r>
            <a:r>
              <a:rPr lang="en-US" altLang="zh-CN" sz="2000" b="1" dirty="0" err="1">
                <a:solidFill>
                  <a:schemeClr val="tx1">
                    <a:lumMod val="75000"/>
                    <a:lumOff val="25000"/>
                  </a:schemeClr>
                </a:solidFill>
                <a:latin typeface="arial" panose="020B0604020202020204" pitchFamily="34" charset="0"/>
              </a:rPr>
              <a:t>for,while</a:t>
            </a:r>
            <a:r>
              <a:rPr lang="zh-CN" altLang="en-US" sz="2000" b="1" dirty="0">
                <a:solidFill>
                  <a:schemeClr val="tx1">
                    <a:lumMod val="75000"/>
                    <a:lumOff val="25000"/>
                  </a:schemeClr>
                </a:solidFill>
                <a:latin typeface="arial" panose="020B0604020202020204" pitchFamily="34" charset="0"/>
              </a:rPr>
              <a:t>）</a:t>
            </a:r>
            <a:endParaRPr lang="en-US" altLang="zh-CN" sz="2000" b="1" dirty="0">
              <a:solidFill>
                <a:schemeClr val="tx1">
                  <a:lumMod val="75000"/>
                  <a:lumOff val="25000"/>
                </a:schemeClr>
              </a:solidFill>
              <a:latin typeface="arial" panose="020B0604020202020204" pitchFamily="34" charset="0"/>
            </a:endParaRPr>
          </a:p>
        </p:txBody>
      </p:sp>
      <p:sp>
        <p:nvSpPr>
          <p:cNvPr id="35" name="矩形 34">
            <a:extLst>
              <a:ext uri="{FF2B5EF4-FFF2-40B4-BE49-F238E27FC236}">
                <a16:creationId xmlns:a16="http://schemas.microsoft.com/office/drawing/2014/main" id="{DA3FF6F8-3B92-4D30-BD76-C07D3811B820}"/>
              </a:ext>
            </a:extLst>
          </p:cNvPr>
          <p:cNvSpPr/>
          <p:nvPr/>
        </p:nvSpPr>
        <p:spPr>
          <a:xfrm>
            <a:off x="1777124" y="4405135"/>
            <a:ext cx="2063411" cy="452945"/>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独立的赋值语句</a:t>
            </a:r>
            <a:endParaRPr lang="en-US" altLang="zh-CN" sz="20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3601295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C627CFD-1B09-4546-9321-7C35C770CFCC}"/>
              </a:ext>
            </a:extLst>
          </p:cNvPr>
          <p:cNvSpPr/>
          <p:nvPr/>
        </p:nvSpPr>
        <p:spPr>
          <a:xfrm>
            <a:off x="615381" y="1490948"/>
            <a:ext cx="2473501" cy="400110"/>
          </a:xfrm>
          <a:prstGeom prst="rect">
            <a:avLst/>
          </a:prstGeom>
        </p:spPr>
        <p:txBody>
          <a:bodyPr wrap="square">
            <a:spAutoFit/>
          </a:bodyPr>
          <a:lstStyle/>
          <a:p>
            <a:pPr marL="342900" indent="-342900">
              <a:buFont typeface="Arial" panose="020B0604020202020204" pitchFamily="34" charset="0"/>
              <a:buChar char="•"/>
            </a:pPr>
            <a:r>
              <a:rPr lang="zh-CN" altLang="en-US" sz="2000" b="1" dirty="0">
                <a:latin typeface="Arial" panose="020B0604020202020204" pitchFamily="34" charset="0"/>
                <a:cs typeface="Arial" panose="020B0604020202020204" pitchFamily="34" charset="0"/>
              </a:rPr>
              <a:t>节点特征</a:t>
            </a:r>
          </a:p>
        </p:txBody>
      </p:sp>
      <p:sp>
        <p:nvSpPr>
          <p:cNvPr id="5" name="Rectangle 2">
            <a:extLst>
              <a:ext uri="{FF2B5EF4-FFF2-40B4-BE49-F238E27FC236}">
                <a16:creationId xmlns:a16="http://schemas.microsoft.com/office/drawing/2014/main" id="{5198BC69-C4E7-4B04-A166-4F8C591DBE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B5E2C17B-05EE-4342-89CA-DABDDD62DA3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88E17B0E-7F51-4164-9A62-B209382F11BD}"/>
              </a:ext>
            </a:extLst>
          </p:cNvPr>
          <p:cNvSpPr/>
          <p:nvPr/>
        </p:nvSpPr>
        <p:spPr>
          <a:xfrm>
            <a:off x="4792999" y="3746548"/>
            <a:ext cx="946109" cy="450829"/>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特征</a:t>
            </a:r>
            <a:endParaRPr lang="en-US" altLang="zh-CN" sz="2000" b="1" dirty="0">
              <a:solidFill>
                <a:schemeClr val="tx1">
                  <a:lumMod val="75000"/>
                  <a:lumOff val="25000"/>
                </a:schemeClr>
              </a:solidFill>
              <a:latin typeface="arial" panose="020B0604020202020204" pitchFamily="34" charset="0"/>
            </a:endParaRPr>
          </a:p>
        </p:txBody>
      </p:sp>
      <p:sp>
        <p:nvSpPr>
          <p:cNvPr id="20" name="左大括号 19">
            <a:extLst>
              <a:ext uri="{FF2B5EF4-FFF2-40B4-BE49-F238E27FC236}">
                <a16:creationId xmlns:a16="http://schemas.microsoft.com/office/drawing/2014/main" id="{71702C12-1EDE-4704-AD22-B54F2EE6CD83}"/>
              </a:ext>
            </a:extLst>
          </p:cNvPr>
          <p:cNvSpPr/>
          <p:nvPr/>
        </p:nvSpPr>
        <p:spPr>
          <a:xfrm>
            <a:off x="5739426" y="2603724"/>
            <a:ext cx="433633" cy="276332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26" name="矩形 25">
            <a:extLst>
              <a:ext uri="{FF2B5EF4-FFF2-40B4-BE49-F238E27FC236}">
                <a16:creationId xmlns:a16="http://schemas.microsoft.com/office/drawing/2014/main" id="{B6EFA5FC-9CE6-484E-BC4C-93C5D40E0E6D}"/>
              </a:ext>
            </a:extLst>
          </p:cNvPr>
          <p:cNvSpPr/>
          <p:nvPr/>
        </p:nvSpPr>
        <p:spPr>
          <a:xfrm>
            <a:off x="6144117" y="2650017"/>
            <a:ext cx="1902099"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行为特征（</a:t>
            </a:r>
            <a:r>
              <a:rPr lang="en-US" altLang="zh-CN" sz="2000" b="1" dirty="0">
                <a:solidFill>
                  <a:schemeClr val="tx1">
                    <a:lumMod val="75000"/>
                    <a:lumOff val="25000"/>
                  </a:schemeClr>
                </a:solidFill>
                <a:latin typeface="arial" panose="020B0604020202020204" pitchFamily="34" charset="0"/>
              </a:rPr>
              <a:t>15</a:t>
            </a:r>
            <a:r>
              <a:rPr lang="zh-CN" altLang="en-US" sz="2000" b="1" dirty="0">
                <a:solidFill>
                  <a:schemeClr val="tx1">
                    <a:lumMod val="75000"/>
                    <a:lumOff val="25000"/>
                  </a:schemeClr>
                </a:solidFill>
                <a:latin typeface="arial" panose="020B0604020202020204" pitchFamily="34" charset="0"/>
              </a:rPr>
              <a:t>）</a:t>
            </a:r>
            <a:endParaRPr lang="en-US" altLang="zh-CN" sz="2000" b="1" dirty="0">
              <a:solidFill>
                <a:schemeClr val="tx1">
                  <a:lumMod val="75000"/>
                  <a:lumOff val="25000"/>
                </a:schemeClr>
              </a:solidFill>
              <a:latin typeface="arial" panose="020B0604020202020204" pitchFamily="34" charset="0"/>
            </a:endParaRPr>
          </a:p>
        </p:txBody>
      </p:sp>
      <p:sp>
        <p:nvSpPr>
          <p:cNvPr id="34" name="矩形 33">
            <a:extLst>
              <a:ext uri="{FF2B5EF4-FFF2-40B4-BE49-F238E27FC236}">
                <a16:creationId xmlns:a16="http://schemas.microsoft.com/office/drawing/2014/main" id="{46F6ABC1-168D-4861-A9C1-0DD1C2803458}"/>
              </a:ext>
            </a:extLst>
          </p:cNvPr>
          <p:cNvSpPr/>
          <p:nvPr/>
        </p:nvSpPr>
        <p:spPr>
          <a:xfrm>
            <a:off x="6144118" y="3651179"/>
            <a:ext cx="172202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节点活跃度</a:t>
            </a:r>
            <a:endParaRPr lang="en-US" altLang="zh-CN" sz="2000" b="1" dirty="0">
              <a:solidFill>
                <a:schemeClr val="tx1">
                  <a:lumMod val="75000"/>
                  <a:lumOff val="25000"/>
                </a:schemeClr>
              </a:solidFill>
              <a:latin typeface="arial" panose="020B0604020202020204" pitchFamily="34" charset="0"/>
            </a:endParaRPr>
          </a:p>
        </p:txBody>
      </p:sp>
      <p:sp>
        <p:nvSpPr>
          <p:cNvPr id="35" name="矩形 34">
            <a:extLst>
              <a:ext uri="{FF2B5EF4-FFF2-40B4-BE49-F238E27FC236}">
                <a16:creationId xmlns:a16="http://schemas.microsoft.com/office/drawing/2014/main" id="{DA3FF6F8-3B92-4D30-BD76-C07D3811B820}"/>
              </a:ext>
            </a:extLst>
          </p:cNvPr>
          <p:cNvSpPr/>
          <p:nvPr/>
        </p:nvSpPr>
        <p:spPr>
          <a:xfrm>
            <a:off x="6144118" y="4654593"/>
            <a:ext cx="2063411"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信号相关性</a:t>
            </a:r>
            <a:endParaRPr lang="en-US" altLang="zh-CN" sz="2000" b="1" dirty="0">
              <a:solidFill>
                <a:schemeClr val="tx1">
                  <a:lumMod val="75000"/>
                  <a:lumOff val="25000"/>
                </a:schemeClr>
              </a:solidFill>
              <a:latin typeface="arial" panose="020B0604020202020204" pitchFamily="34" charset="0"/>
            </a:endParaRPr>
          </a:p>
        </p:txBody>
      </p:sp>
      <p:sp>
        <p:nvSpPr>
          <p:cNvPr id="23" name="矩形 22">
            <a:extLst>
              <a:ext uri="{FF2B5EF4-FFF2-40B4-BE49-F238E27FC236}">
                <a16:creationId xmlns:a16="http://schemas.microsoft.com/office/drawing/2014/main" id="{83583E10-C0F9-4920-84ED-5AEFC6889D25}"/>
              </a:ext>
            </a:extLst>
          </p:cNvPr>
          <p:cNvSpPr/>
          <p:nvPr/>
        </p:nvSpPr>
        <p:spPr>
          <a:xfrm>
            <a:off x="903086" y="3746547"/>
            <a:ext cx="946109" cy="450829"/>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节点</a:t>
            </a:r>
            <a:endParaRPr lang="en-US" altLang="zh-CN" sz="2000" b="1" dirty="0">
              <a:solidFill>
                <a:schemeClr val="tx1">
                  <a:lumMod val="75000"/>
                  <a:lumOff val="25000"/>
                </a:schemeClr>
              </a:solidFill>
              <a:latin typeface="arial" panose="020B0604020202020204" pitchFamily="34" charset="0"/>
            </a:endParaRPr>
          </a:p>
        </p:txBody>
      </p:sp>
      <p:sp>
        <p:nvSpPr>
          <p:cNvPr id="24" name="左大括号 23">
            <a:extLst>
              <a:ext uri="{FF2B5EF4-FFF2-40B4-BE49-F238E27FC236}">
                <a16:creationId xmlns:a16="http://schemas.microsoft.com/office/drawing/2014/main" id="{CBF047ED-514F-4AD9-91E9-65562369EFE6}"/>
              </a:ext>
            </a:extLst>
          </p:cNvPr>
          <p:cNvSpPr/>
          <p:nvPr/>
        </p:nvSpPr>
        <p:spPr>
          <a:xfrm>
            <a:off x="1857761" y="2603724"/>
            <a:ext cx="433633" cy="2763328"/>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25" name="矩形 24">
            <a:extLst>
              <a:ext uri="{FF2B5EF4-FFF2-40B4-BE49-F238E27FC236}">
                <a16:creationId xmlns:a16="http://schemas.microsoft.com/office/drawing/2014/main" id="{A1798177-60FB-4F98-86D7-9642F7C7E4E7}"/>
              </a:ext>
            </a:extLst>
          </p:cNvPr>
          <p:cNvSpPr/>
          <p:nvPr/>
        </p:nvSpPr>
        <p:spPr>
          <a:xfrm>
            <a:off x="2262453" y="2650017"/>
            <a:ext cx="1457408"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信号</a:t>
            </a:r>
            <a:endParaRPr lang="en-US" altLang="zh-CN" sz="2000" b="1" dirty="0">
              <a:solidFill>
                <a:schemeClr val="tx1">
                  <a:lumMod val="75000"/>
                  <a:lumOff val="25000"/>
                </a:schemeClr>
              </a:solidFill>
              <a:latin typeface="arial" panose="020B0604020202020204" pitchFamily="34" charset="0"/>
            </a:endParaRPr>
          </a:p>
        </p:txBody>
      </p:sp>
      <p:sp>
        <p:nvSpPr>
          <p:cNvPr id="30" name="矩形 29">
            <a:extLst>
              <a:ext uri="{FF2B5EF4-FFF2-40B4-BE49-F238E27FC236}">
                <a16:creationId xmlns:a16="http://schemas.microsoft.com/office/drawing/2014/main" id="{F633A493-9448-4779-B8DA-1EFC724E2D84}"/>
              </a:ext>
            </a:extLst>
          </p:cNvPr>
          <p:cNvSpPr/>
          <p:nvPr/>
        </p:nvSpPr>
        <p:spPr>
          <a:xfrm>
            <a:off x="2262453" y="3651179"/>
            <a:ext cx="172202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逻辑操作</a:t>
            </a:r>
            <a:endParaRPr lang="en-US" altLang="zh-CN" sz="2000" b="1" dirty="0">
              <a:solidFill>
                <a:schemeClr val="tx1">
                  <a:lumMod val="75000"/>
                  <a:lumOff val="25000"/>
                </a:schemeClr>
              </a:solidFill>
              <a:latin typeface="arial" panose="020B0604020202020204" pitchFamily="34" charset="0"/>
            </a:endParaRPr>
          </a:p>
        </p:txBody>
      </p:sp>
      <p:sp>
        <p:nvSpPr>
          <p:cNvPr id="31" name="矩形 30">
            <a:extLst>
              <a:ext uri="{FF2B5EF4-FFF2-40B4-BE49-F238E27FC236}">
                <a16:creationId xmlns:a16="http://schemas.microsoft.com/office/drawing/2014/main" id="{B3B7AF75-90EC-4B4A-83CF-8BD3067A157A}"/>
              </a:ext>
            </a:extLst>
          </p:cNvPr>
          <p:cNvSpPr/>
          <p:nvPr/>
        </p:nvSpPr>
        <p:spPr>
          <a:xfrm>
            <a:off x="2262453" y="4654593"/>
            <a:ext cx="1288035"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判断条件</a:t>
            </a:r>
            <a:endParaRPr lang="en-US" altLang="zh-CN" sz="2000" b="1" dirty="0">
              <a:solidFill>
                <a:schemeClr val="tx1">
                  <a:lumMod val="75000"/>
                  <a:lumOff val="25000"/>
                </a:schemeClr>
              </a:solidFill>
              <a:latin typeface="arial" panose="020B0604020202020204" pitchFamily="34" charset="0"/>
            </a:endParaRPr>
          </a:p>
        </p:txBody>
      </p:sp>
      <p:sp>
        <p:nvSpPr>
          <p:cNvPr id="4" name="箭头: 右 3">
            <a:extLst>
              <a:ext uri="{FF2B5EF4-FFF2-40B4-BE49-F238E27FC236}">
                <a16:creationId xmlns:a16="http://schemas.microsoft.com/office/drawing/2014/main" id="{69E96097-D7D5-4F12-9A71-1DD6CC9B0E18}"/>
              </a:ext>
            </a:extLst>
          </p:cNvPr>
          <p:cNvSpPr/>
          <p:nvPr/>
        </p:nvSpPr>
        <p:spPr>
          <a:xfrm>
            <a:off x="3733897" y="3744433"/>
            <a:ext cx="919815" cy="4529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左大括号 31">
            <a:extLst>
              <a:ext uri="{FF2B5EF4-FFF2-40B4-BE49-F238E27FC236}">
                <a16:creationId xmlns:a16="http://schemas.microsoft.com/office/drawing/2014/main" id="{5147A2B6-B0A8-4426-B16A-1459EF8B2567}"/>
              </a:ext>
            </a:extLst>
          </p:cNvPr>
          <p:cNvSpPr/>
          <p:nvPr/>
        </p:nvSpPr>
        <p:spPr>
          <a:xfrm>
            <a:off x="8178588" y="1464713"/>
            <a:ext cx="433633" cy="2851485"/>
          </a:xfrm>
          <a:prstGeom prst="leftBrace">
            <a:avLst/>
          </a:prstGeom>
          <a:ln w="19050"/>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ln w="0"/>
              <a:effectLst>
                <a:outerShdw blurRad="38100" dist="19050" dir="2700000" algn="tl" rotWithShape="0">
                  <a:schemeClr val="dk1">
                    <a:alpha val="40000"/>
                  </a:schemeClr>
                </a:outerShdw>
              </a:effectLst>
            </a:endParaRPr>
          </a:p>
        </p:txBody>
      </p:sp>
      <p:sp>
        <p:nvSpPr>
          <p:cNvPr id="36" name="矩形 35">
            <a:extLst>
              <a:ext uri="{FF2B5EF4-FFF2-40B4-BE49-F238E27FC236}">
                <a16:creationId xmlns:a16="http://schemas.microsoft.com/office/drawing/2014/main" id="{098EB99B-FC61-49D7-AB41-E0A1B19287D1}"/>
              </a:ext>
            </a:extLst>
          </p:cNvPr>
          <p:cNvSpPr/>
          <p:nvPr/>
        </p:nvSpPr>
        <p:spPr>
          <a:xfrm>
            <a:off x="8751508" y="1464713"/>
            <a:ext cx="855547" cy="3251596"/>
          </a:xfrm>
          <a:prstGeom prst="rect">
            <a:avLst/>
          </a:prstGeom>
        </p:spPr>
        <p:txBody>
          <a:bodyPr wrap="square">
            <a:spAutoFit/>
          </a:bodyPr>
          <a:lstStyle/>
          <a:p>
            <a:pPr>
              <a:lnSpc>
                <a:spcPct val="130000"/>
              </a:lnSpc>
            </a:pPr>
            <a:r>
              <a:rPr lang="en-US" altLang="zh-CN" sz="2000" b="1" dirty="0">
                <a:solidFill>
                  <a:schemeClr val="tx1">
                    <a:lumMod val="75000"/>
                    <a:lumOff val="25000"/>
                  </a:schemeClr>
                </a:solidFill>
                <a:latin typeface="arial" panose="020B0604020202020204" pitchFamily="34" charset="0"/>
              </a:rPr>
              <a:t>+</a:t>
            </a:r>
          </a:p>
          <a:p>
            <a:pPr>
              <a:lnSpc>
                <a:spcPct val="130000"/>
              </a:lnSpc>
            </a:pPr>
            <a:r>
              <a:rPr lang="en-US" altLang="zh-CN" sz="2000" b="1" dirty="0">
                <a:solidFill>
                  <a:schemeClr val="tx1">
                    <a:lumMod val="75000"/>
                    <a:lumOff val="25000"/>
                  </a:schemeClr>
                </a:solidFill>
                <a:latin typeface="arial" panose="020B0604020202020204" pitchFamily="34" charset="0"/>
              </a:rPr>
              <a:t>-</a:t>
            </a:r>
          </a:p>
          <a:p>
            <a:pPr>
              <a:lnSpc>
                <a:spcPct val="130000"/>
              </a:lnSpc>
            </a:pPr>
            <a:r>
              <a:rPr lang="en-US" altLang="zh-CN" sz="2000" b="1" dirty="0">
                <a:solidFill>
                  <a:schemeClr val="tx1">
                    <a:lumMod val="75000"/>
                    <a:lumOff val="25000"/>
                  </a:schemeClr>
                </a:solidFill>
                <a:latin typeface="arial" panose="020B0604020202020204" pitchFamily="34" charset="0"/>
              </a:rPr>
              <a:t>&amp;</a:t>
            </a:r>
          </a:p>
          <a:p>
            <a:pPr>
              <a:lnSpc>
                <a:spcPct val="130000"/>
              </a:lnSpc>
            </a:pPr>
            <a:r>
              <a:rPr lang="en-US" altLang="zh-CN" sz="2000" b="1" dirty="0">
                <a:solidFill>
                  <a:schemeClr val="tx1">
                    <a:lumMod val="75000"/>
                    <a:lumOff val="25000"/>
                  </a:schemeClr>
                </a:solidFill>
                <a:latin typeface="arial" panose="020B0604020202020204" pitchFamily="34" charset="0"/>
              </a:rPr>
              <a:t>^</a:t>
            </a:r>
          </a:p>
          <a:p>
            <a:pPr>
              <a:lnSpc>
                <a:spcPct val="130000"/>
              </a:lnSpc>
            </a:pPr>
            <a:r>
              <a:rPr lang="en-US" altLang="zh-CN" sz="2000" b="1" dirty="0">
                <a:solidFill>
                  <a:schemeClr val="tx1">
                    <a:lumMod val="75000"/>
                    <a:lumOff val="25000"/>
                  </a:schemeClr>
                </a:solidFill>
                <a:latin typeface="arial" panose="020B0604020202020204" pitchFamily="34" charset="0"/>
              </a:rPr>
              <a:t>{}</a:t>
            </a:r>
          </a:p>
          <a:p>
            <a:pPr>
              <a:lnSpc>
                <a:spcPct val="130000"/>
              </a:lnSpc>
            </a:pPr>
            <a:r>
              <a:rPr lang="en-US" altLang="zh-CN" sz="2000" b="1" dirty="0">
                <a:solidFill>
                  <a:schemeClr val="tx1">
                    <a:lumMod val="75000"/>
                    <a:lumOff val="25000"/>
                  </a:schemeClr>
                </a:solidFill>
                <a:latin typeface="arial" panose="020B0604020202020204" pitchFamily="34" charset="0"/>
              </a:rPr>
              <a:t>&lt;&lt;</a:t>
            </a:r>
          </a:p>
          <a:p>
            <a:pPr>
              <a:lnSpc>
                <a:spcPct val="130000"/>
              </a:lnSpc>
            </a:pPr>
            <a:r>
              <a:rPr lang="en-US" altLang="zh-CN" sz="2000" b="1" dirty="0">
                <a:solidFill>
                  <a:schemeClr val="tx1">
                    <a:lumMod val="75000"/>
                    <a:lumOff val="25000"/>
                  </a:schemeClr>
                </a:solidFill>
                <a:latin typeface="arial" panose="020B0604020202020204" pitchFamily="34" charset="0"/>
              </a:rPr>
              <a:t>……</a:t>
            </a:r>
          </a:p>
          <a:p>
            <a:pPr>
              <a:lnSpc>
                <a:spcPct val="130000"/>
              </a:lnSpc>
            </a:pPr>
            <a:endParaRPr lang="en-US" altLang="zh-CN" sz="2000" b="1" dirty="0">
              <a:solidFill>
                <a:schemeClr val="tx1">
                  <a:lumMod val="75000"/>
                  <a:lumOff val="25000"/>
                </a:schemeClr>
              </a:solidFill>
              <a:latin typeface="arial" panose="020B0604020202020204" pitchFamily="34" charset="0"/>
            </a:endParaRPr>
          </a:p>
        </p:txBody>
      </p:sp>
      <p:sp>
        <p:nvSpPr>
          <p:cNvPr id="27" name="矩形 26">
            <a:extLst>
              <a:ext uri="{FF2B5EF4-FFF2-40B4-BE49-F238E27FC236}">
                <a16:creationId xmlns:a16="http://schemas.microsoft.com/office/drawing/2014/main" id="{164BC031-E4BE-47D9-9774-851EF740FEF5}"/>
              </a:ext>
            </a:extLst>
          </p:cNvPr>
          <p:cNvSpPr/>
          <p:nvPr/>
        </p:nvSpPr>
        <p:spPr>
          <a:xfrm>
            <a:off x="3585100" y="3149255"/>
            <a:ext cx="127685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端口声明</a:t>
            </a:r>
            <a:endParaRPr lang="en-US" altLang="zh-CN" sz="2000" b="1" dirty="0">
              <a:solidFill>
                <a:schemeClr val="tx1">
                  <a:lumMod val="75000"/>
                  <a:lumOff val="25000"/>
                </a:schemeClr>
              </a:solidFill>
              <a:latin typeface="arial" panose="020B0604020202020204" pitchFamily="34" charset="0"/>
            </a:endParaRPr>
          </a:p>
        </p:txBody>
      </p:sp>
      <p:sp>
        <p:nvSpPr>
          <p:cNvPr id="28" name="矩形 27">
            <a:extLst>
              <a:ext uri="{FF2B5EF4-FFF2-40B4-BE49-F238E27FC236}">
                <a16:creationId xmlns:a16="http://schemas.microsoft.com/office/drawing/2014/main" id="{F63B54BA-F257-4C77-813C-584943767462}"/>
              </a:ext>
            </a:extLst>
          </p:cNvPr>
          <p:cNvSpPr/>
          <p:nvPr/>
        </p:nvSpPr>
        <p:spPr>
          <a:xfrm>
            <a:off x="3621805" y="4290631"/>
            <a:ext cx="1276850" cy="452945"/>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latin typeface="arial" panose="020B0604020202020204" pitchFamily="34" charset="0"/>
              </a:rPr>
              <a:t>信号定义</a:t>
            </a:r>
            <a:endParaRPr lang="en-US" altLang="zh-CN" sz="20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3329099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C627CFD-1B09-4546-9321-7C35C770CFCC}"/>
              </a:ext>
            </a:extLst>
          </p:cNvPr>
          <p:cNvSpPr/>
          <p:nvPr/>
        </p:nvSpPr>
        <p:spPr>
          <a:xfrm>
            <a:off x="615381" y="1490948"/>
            <a:ext cx="2473501" cy="400110"/>
          </a:xfrm>
          <a:prstGeom prst="rect">
            <a:avLst/>
          </a:prstGeom>
        </p:spPr>
        <p:txBody>
          <a:bodyPr wrap="square">
            <a:spAutoFit/>
          </a:bodyPr>
          <a:lstStyle/>
          <a:p>
            <a:pPr marL="342900" indent="-342900">
              <a:buFont typeface="Arial" panose="020B0604020202020204" pitchFamily="34" charset="0"/>
              <a:buChar char="•"/>
            </a:pPr>
            <a:r>
              <a:rPr lang="zh-CN" altLang="en-US" sz="2000" b="1" dirty="0">
                <a:latin typeface="Arial" panose="020B0604020202020204" pitchFamily="34" charset="0"/>
                <a:cs typeface="Arial" panose="020B0604020202020204" pitchFamily="34" charset="0"/>
              </a:rPr>
              <a:t>特征提取</a:t>
            </a:r>
          </a:p>
        </p:txBody>
      </p:sp>
      <p:sp>
        <p:nvSpPr>
          <p:cNvPr id="5" name="Rectangle 2">
            <a:extLst>
              <a:ext uri="{FF2B5EF4-FFF2-40B4-BE49-F238E27FC236}">
                <a16:creationId xmlns:a16="http://schemas.microsoft.com/office/drawing/2014/main" id="{5198BC69-C4E7-4B04-A166-4F8C591DBE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B5E2C17B-05EE-4342-89CA-DABDDD62DA3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2" name="表格 11">
            <a:extLst>
              <a:ext uri="{FF2B5EF4-FFF2-40B4-BE49-F238E27FC236}">
                <a16:creationId xmlns:a16="http://schemas.microsoft.com/office/drawing/2014/main" id="{2156E389-F6E2-405F-A87B-C0A8A7C6E97F}"/>
              </a:ext>
            </a:extLst>
          </p:cNvPr>
          <p:cNvGraphicFramePr>
            <a:graphicFrameLocks noGrp="1"/>
          </p:cNvGraphicFramePr>
          <p:nvPr>
            <p:extLst>
              <p:ext uri="{D42A27DB-BD31-4B8C-83A1-F6EECF244321}">
                <p14:modId xmlns:p14="http://schemas.microsoft.com/office/powerpoint/2010/main" val="2127744845"/>
              </p:ext>
            </p:extLst>
          </p:nvPr>
        </p:nvGraphicFramePr>
        <p:xfrm>
          <a:off x="6285341" y="1280920"/>
          <a:ext cx="4366947" cy="5130304"/>
        </p:xfrm>
        <a:graphic>
          <a:graphicData uri="http://schemas.openxmlformats.org/drawingml/2006/table">
            <a:tbl>
              <a:tblPr firstRow="1" firstCol="1" bandRow="1">
                <a:tableStyleId>{5C22544A-7EE6-4342-B048-85BDC9FD1C3A}</a:tableStyleId>
              </a:tblPr>
              <a:tblGrid>
                <a:gridCol w="478755">
                  <a:extLst>
                    <a:ext uri="{9D8B030D-6E8A-4147-A177-3AD203B41FA5}">
                      <a16:colId xmlns:a16="http://schemas.microsoft.com/office/drawing/2014/main" val="1314596812"/>
                    </a:ext>
                  </a:extLst>
                </a:gridCol>
                <a:gridCol w="812417">
                  <a:extLst>
                    <a:ext uri="{9D8B030D-6E8A-4147-A177-3AD203B41FA5}">
                      <a16:colId xmlns:a16="http://schemas.microsoft.com/office/drawing/2014/main" val="1765357401"/>
                    </a:ext>
                  </a:extLst>
                </a:gridCol>
                <a:gridCol w="3075775">
                  <a:extLst>
                    <a:ext uri="{9D8B030D-6E8A-4147-A177-3AD203B41FA5}">
                      <a16:colId xmlns:a16="http://schemas.microsoft.com/office/drawing/2014/main" val="1883742473"/>
                    </a:ext>
                  </a:extLst>
                </a:gridCol>
              </a:tblGrid>
              <a:tr h="232130">
                <a:tc>
                  <a:txBody>
                    <a:bodyPr/>
                    <a:lstStyle/>
                    <a:p>
                      <a:pPr algn="ctr">
                        <a:lnSpc>
                          <a:spcPts val="1200"/>
                        </a:lnSpc>
                        <a:spcAft>
                          <a:spcPts val="0"/>
                        </a:spcAft>
                      </a:pPr>
                      <a:r>
                        <a:rPr lang="zh-CN" sz="700" kern="100">
                          <a:effectLst/>
                        </a:rPr>
                        <a:t>序号</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zh-CN" sz="700" kern="100">
                          <a:effectLst/>
                        </a:rPr>
                        <a:t>属性名称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zh-CN" sz="700" kern="100">
                          <a:effectLst/>
                        </a:rPr>
                        <a:t>提取方法</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944496369"/>
                  </a:ext>
                </a:extLst>
              </a:tr>
              <a:tr h="232130">
                <a:tc>
                  <a:txBody>
                    <a:bodyPr/>
                    <a:lstStyle/>
                    <a:p>
                      <a:pPr algn="ctr">
                        <a:lnSpc>
                          <a:spcPts val="1200"/>
                        </a:lnSpc>
                        <a:spcAft>
                          <a:spcPts val="0"/>
                        </a:spcAft>
                      </a:pPr>
                      <a:r>
                        <a:rPr lang="en-US" sz="700" kern="100">
                          <a:effectLst/>
                        </a:rPr>
                        <a:t>1</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name</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zh-CN" sz="700" kern="100">
                          <a:effectLst/>
                        </a:rPr>
                        <a:t>使用一个字符串来存储节点所在模块的模块名</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805397505"/>
                  </a:ext>
                </a:extLst>
              </a:tr>
              <a:tr h="237991">
                <a:tc>
                  <a:txBody>
                    <a:bodyPr/>
                    <a:lstStyle/>
                    <a:p>
                      <a:pPr algn="ctr">
                        <a:lnSpc>
                          <a:spcPts val="1200"/>
                        </a:lnSpc>
                        <a:spcAft>
                          <a:spcPts val="0"/>
                        </a:spcAft>
                      </a:pPr>
                      <a:r>
                        <a:rPr lang="en-US" sz="700" kern="100">
                          <a:effectLst/>
                        </a:rPr>
                        <a:t>2</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inst</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zh-CN" sz="700" kern="100">
                          <a:effectLst/>
                        </a:rPr>
                        <a:t>使用一个字符串来存储节点所在模块被例化的名字</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4260912446"/>
                  </a:ext>
                </a:extLst>
              </a:tr>
              <a:tr h="232130">
                <a:tc>
                  <a:txBody>
                    <a:bodyPr/>
                    <a:lstStyle/>
                    <a:p>
                      <a:pPr algn="ctr">
                        <a:lnSpc>
                          <a:spcPts val="1200"/>
                        </a:lnSpc>
                        <a:spcAft>
                          <a:spcPts val="0"/>
                        </a:spcAft>
                      </a:pPr>
                      <a:r>
                        <a:rPr lang="en-US" sz="700" kern="100">
                          <a:effectLst/>
                        </a:rPr>
                        <a:t>3</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add</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级特征，统计节点内执行加法的次数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615186120"/>
                  </a:ext>
                </a:extLst>
              </a:tr>
              <a:tr h="232130">
                <a:tc>
                  <a:txBody>
                    <a:bodyPr/>
                    <a:lstStyle/>
                    <a:p>
                      <a:pPr algn="ctr">
                        <a:lnSpc>
                          <a:spcPts val="1200"/>
                        </a:lnSpc>
                        <a:spcAft>
                          <a:spcPts val="0"/>
                        </a:spcAft>
                      </a:pPr>
                      <a:r>
                        <a:rPr lang="en-US" sz="700" kern="100">
                          <a:effectLst/>
                        </a:rPr>
                        <a:t>4</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minus</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级特征，统计节点内执行减法的次数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775604835"/>
                  </a:ext>
                </a:extLst>
              </a:tr>
              <a:tr h="237991">
                <a:tc>
                  <a:txBody>
                    <a:bodyPr/>
                    <a:lstStyle/>
                    <a:p>
                      <a:pPr algn="ctr">
                        <a:lnSpc>
                          <a:spcPts val="1200"/>
                        </a:lnSpc>
                        <a:spcAft>
                          <a:spcPts val="0"/>
                        </a:spcAft>
                      </a:pPr>
                      <a:r>
                        <a:rPr lang="en-US" sz="700" kern="100">
                          <a:effectLst/>
                        </a:rPr>
                        <a:t>5</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multip</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dirty="0">
                          <a:effectLst/>
                        </a:rPr>
                        <a:t>RTL</a:t>
                      </a:r>
                      <a:r>
                        <a:rPr lang="zh-CN" sz="700" kern="100" dirty="0">
                          <a:effectLst/>
                        </a:rPr>
                        <a:t>级特征，统计节点内执行乘法的次数</a:t>
                      </a:r>
                      <a:endParaRPr lang="zh-CN" sz="800" kern="100" dirty="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681326262"/>
                  </a:ext>
                </a:extLst>
              </a:tr>
              <a:tr h="232130">
                <a:tc>
                  <a:txBody>
                    <a:bodyPr/>
                    <a:lstStyle/>
                    <a:p>
                      <a:pPr algn="ctr">
                        <a:lnSpc>
                          <a:spcPts val="1200"/>
                        </a:lnSpc>
                        <a:spcAft>
                          <a:spcPts val="0"/>
                        </a:spcAft>
                      </a:pPr>
                      <a:r>
                        <a:rPr lang="en-US" sz="700" kern="100">
                          <a:effectLst/>
                        </a:rPr>
                        <a:t>6</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divide</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级特征，统计节点内执行除法的次数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521723704"/>
                  </a:ext>
                </a:extLst>
              </a:tr>
              <a:tr h="232130">
                <a:tc>
                  <a:txBody>
                    <a:bodyPr/>
                    <a:lstStyle/>
                    <a:p>
                      <a:pPr algn="ctr">
                        <a:lnSpc>
                          <a:spcPts val="1200"/>
                        </a:lnSpc>
                        <a:spcAft>
                          <a:spcPts val="0"/>
                        </a:spcAft>
                      </a:pPr>
                      <a:r>
                        <a:rPr lang="en-US" sz="700" kern="100">
                          <a:effectLst/>
                        </a:rPr>
                        <a:t>7</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mod</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级特征，统计节点内执行取模的次数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604611233"/>
                  </a:ext>
                </a:extLst>
              </a:tr>
              <a:tr h="232130">
                <a:tc>
                  <a:txBody>
                    <a:bodyPr/>
                    <a:lstStyle/>
                    <a:p>
                      <a:pPr algn="ctr">
                        <a:lnSpc>
                          <a:spcPts val="1200"/>
                        </a:lnSpc>
                        <a:spcAft>
                          <a:spcPts val="0"/>
                        </a:spcAft>
                      </a:pPr>
                      <a:r>
                        <a:rPr lang="en-US" sz="700" kern="100">
                          <a:effectLst/>
                        </a:rPr>
                        <a:t>8</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not</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级特征，统计节点内执行取反的次数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726272610"/>
                  </a:ext>
                </a:extLst>
              </a:tr>
              <a:tr h="237991">
                <a:tc>
                  <a:txBody>
                    <a:bodyPr/>
                    <a:lstStyle/>
                    <a:p>
                      <a:pPr algn="ctr">
                        <a:lnSpc>
                          <a:spcPts val="1200"/>
                        </a:lnSpc>
                        <a:spcAft>
                          <a:spcPts val="0"/>
                        </a:spcAft>
                      </a:pPr>
                      <a:r>
                        <a:rPr lang="en-US" sz="700" kern="100">
                          <a:effectLst/>
                        </a:rPr>
                        <a:t>9</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or</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级特征，统计节点内执行或运算的次数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727614362"/>
                  </a:ext>
                </a:extLst>
              </a:tr>
              <a:tr h="232130">
                <a:tc>
                  <a:txBody>
                    <a:bodyPr/>
                    <a:lstStyle/>
                    <a:p>
                      <a:pPr algn="ctr">
                        <a:lnSpc>
                          <a:spcPts val="1200"/>
                        </a:lnSpc>
                        <a:spcAft>
                          <a:spcPts val="0"/>
                        </a:spcAft>
                      </a:pPr>
                      <a:r>
                        <a:rPr lang="en-US" sz="700" kern="100">
                          <a:effectLst/>
                        </a:rPr>
                        <a:t>10</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and</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级特征，统计节点内执行与运算的次数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912168557"/>
                  </a:ext>
                </a:extLst>
              </a:tr>
              <a:tr h="232130">
                <a:tc>
                  <a:txBody>
                    <a:bodyPr/>
                    <a:lstStyle/>
                    <a:p>
                      <a:pPr algn="ctr">
                        <a:lnSpc>
                          <a:spcPts val="1200"/>
                        </a:lnSpc>
                        <a:spcAft>
                          <a:spcPts val="0"/>
                        </a:spcAft>
                      </a:pPr>
                      <a:r>
                        <a:rPr lang="en-US" sz="700" kern="100">
                          <a:effectLst/>
                        </a:rPr>
                        <a:t>11</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xor</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级特征，统计节点内执行异或操作的次数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652607197"/>
                  </a:ext>
                </a:extLst>
              </a:tr>
              <a:tr h="237991">
                <a:tc>
                  <a:txBody>
                    <a:bodyPr/>
                    <a:lstStyle/>
                    <a:p>
                      <a:pPr algn="ctr">
                        <a:lnSpc>
                          <a:spcPts val="1200"/>
                        </a:lnSpc>
                        <a:spcAft>
                          <a:spcPts val="0"/>
                        </a:spcAft>
                      </a:pPr>
                      <a:r>
                        <a:rPr lang="en-US" sz="700" kern="100">
                          <a:effectLst/>
                        </a:rPr>
                        <a:t>12</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shift</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级特征，统计节点内执行移位操作的次数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482022322"/>
                  </a:ext>
                </a:extLst>
              </a:tr>
              <a:tr h="232130">
                <a:tc>
                  <a:txBody>
                    <a:bodyPr/>
                    <a:lstStyle/>
                    <a:p>
                      <a:pPr algn="ctr">
                        <a:lnSpc>
                          <a:spcPts val="1200"/>
                        </a:lnSpc>
                        <a:spcAft>
                          <a:spcPts val="0"/>
                        </a:spcAft>
                      </a:pPr>
                      <a:r>
                        <a:rPr lang="en-US" sz="700" kern="100">
                          <a:effectLst/>
                        </a:rPr>
                        <a:t>13</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cat</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级特征，统计节点内执行拼接操作的次数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933269876"/>
                  </a:ext>
                </a:extLst>
              </a:tr>
              <a:tr h="232130">
                <a:tc>
                  <a:txBody>
                    <a:bodyPr/>
                    <a:lstStyle/>
                    <a:p>
                      <a:pPr algn="ctr">
                        <a:lnSpc>
                          <a:spcPts val="1200"/>
                        </a:lnSpc>
                        <a:spcAft>
                          <a:spcPts val="0"/>
                        </a:spcAft>
                      </a:pPr>
                      <a:r>
                        <a:rPr lang="en-US" sz="700" kern="100">
                          <a:effectLst/>
                        </a:rPr>
                        <a:t>14</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max_op</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级特征，统计节点语句最大的操作数个数</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466929810"/>
                  </a:ext>
                </a:extLst>
              </a:tr>
              <a:tr h="232130">
                <a:tc>
                  <a:txBody>
                    <a:bodyPr/>
                    <a:lstStyle/>
                    <a:p>
                      <a:pPr algn="ctr">
                        <a:lnSpc>
                          <a:spcPts val="1200"/>
                        </a:lnSpc>
                        <a:spcAft>
                          <a:spcPts val="0"/>
                        </a:spcAft>
                      </a:pPr>
                      <a:r>
                        <a:rPr lang="en-US" sz="700" kern="100">
                          <a:effectLst/>
                        </a:rPr>
                        <a:t>15</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ifc</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级特征，判断该节点是否是</a:t>
                      </a:r>
                      <a:r>
                        <a:rPr lang="en-US" sz="700" kern="100">
                          <a:effectLst/>
                        </a:rPr>
                        <a:t>if</a:t>
                      </a:r>
                      <a:r>
                        <a:rPr lang="zh-CN" sz="700" kern="100">
                          <a:effectLst/>
                        </a:rPr>
                        <a:t>分支</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397286525"/>
                  </a:ext>
                </a:extLst>
              </a:tr>
              <a:tr h="232130">
                <a:tc>
                  <a:txBody>
                    <a:bodyPr/>
                    <a:lstStyle/>
                    <a:p>
                      <a:pPr algn="ctr">
                        <a:lnSpc>
                          <a:spcPts val="1200"/>
                        </a:lnSpc>
                        <a:spcAft>
                          <a:spcPts val="0"/>
                        </a:spcAft>
                      </a:pPr>
                      <a:r>
                        <a:rPr lang="en-US" sz="700" kern="100">
                          <a:effectLst/>
                        </a:rPr>
                        <a:t>16</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cac</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级特征，判断该节点是否是</a:t>
                      </a:r>
                      <a:r>
                        <a:rPr lang="en-US" sz="700" kern="100">
                          <a:effectLst/>
                        </a:rPr>
                        <a:t>case</a:t>
                      </a:r>
                      <a:r>
                        <a:rPr lang="zh-CN" sz="700" kern="100">
                          <a:effectLst/>
                        </a:rPr>
                        <a:t>分支</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76076699"/>
                  </a:ext>
                </a:extLst>
              </a:tr>
              <a:tr h="232130">
                <a:tc>
                  <a:txBody>
                    <a:bodyPr/>
                    <a:lstStyle/>
                    <a:p>
                      <a:pPr algn="ctr">
                        <a:lnSpc>
                          <a:spcPts val="1200"/>
                        </a:lnSpc>
                        <a:spcAft>
                          <a:spcPts val="0"/>
                        </a:spcAft>
                      </a:pPr>
                      <a:r>
                        <a:rPr lang="en-US" sz="700" kern="100">
                          <a:effectLst/>
                        </a:rPr>
                        <a:t>17</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loop</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级特征，判断该节点是否是循环结构</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325252198"/>
                  </a:ext>
                </a:extLst>
              </a:tr>
              <a:tr h="232130">
                <a:tc>
                  <a:txBody>
                    <a:bodyPr/>
                    <a:lstStyle/>
                    <a:p>
                      <a:pPr algn="ctr">
                        <a:lnSpc>
                          <a:spcPts val="1200"/>
                        </a:lnSpc>
                        <a:spcAft>
                          <a:spcPts val="0"/>
                        </a:spcAft>
                      </a:pPr>
                      <a:r>
                        <a:rPr lang="en-US" sz="700" kern="100">
                          <a:effectLst/>
                        </a:rPr>
                        <a:t>18</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active</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级特征，节点活跃度</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744826283"/>
                  </a:ext>
                </a:extLst>
              </a:tr>
              <a:tr h="232130">
                <a:tc>
                  <a:txBody>
                    <a:bodyPr/>
                    <a:lstStyle/>
                    <a:p>
                      <a:pPr algn="ctr">
                        <a:lnSpc>
                          <a:spcPts val="1200"/>
                        </a:lnSpc>
                        <a:spcAft>
                          <a:spcPts val="0"/>
                        </a:spcAft>
                      </a:pPr>
                      <a:r>
                        <a:rPr lang="en-US" sz="700" kern="100">
                          <a:effectLst/>
                        </a:rPr>
                        <a:t>19</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u="none" strike="noStrike" kern="100">
                          <a:effectLst/>
                          <a:hlinkClick r:id="rId3"/>
                        </a:rPr>
                        <a:t>correlation</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en-US" sz="700" kern="100">
                          <a:effectLst/>
                        </a:rPr>
                        <a:t>RTL</a:t>
                      </a:r>
                      <a:r>
                        <a:rPr lang="zh-CN" sz="700" kern="100">
                          <a:effectLst/>
                        </a:rPr>
                        <a:t>级特征，节点相关性</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2642086872"/>
                  </a:ext>
                </a:extLst>
              </a:tr>
              <a:tr h="232130">
                <a:tc>
                  <a:txBody>
                    <a:bodyPr/>
                    <a:lstStyle/>
                    <a:p>
                      <a:pPr algn="ctr">
                        <a:lnSpc>
                          <a:spcPts val="1200"/>
                        </a:lnSpc>
                        <a:spcAft>
                          <a:spcPts val="0"/>
                        </a:spcAft>
                      </a:pPr>
                      <a:r>
                        <a:rPr lang="en-US" sz="700" kern="100">
                          <a:effectLst/>
                        </a:rPr>
                        <a:t>20</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a:effectLst/>
                        </a:rPr>
                        <a:t>sig</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zh-CN" sz="700" kern="100">
                          <a:effectLst/>
                        </a:rPr>
                        <a:t>使用一个字典来存储节点内每个信号的被驱动信息</a:t>
                      </a:r>
                      <a:endParaRPr lang="zh-CN" sz="800" kern="10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4044473101"/>
                  </a:ext>
                </a:extLst>
              </a:tr>
              <a:tr h="232130">
                <a:tc>
                  <a:txBody>
                    <a:bodyPr/>
                    <a:lstStyle/>
                    <a:p>
                      <a:pPr algn="ctr">
                        <a:lnSpc>
                          <a:spcPts val="1200"/>
                        </a:lnSpc>
                        <a:spcAft>
                          <a:spcPts val="0"/>
                        </a:spcAft>
                      </a:pPr>
                      <a:r>
                        <a:rPr lang="en-US" sz="700" kern="100">
                          <a:effectLst/>
                        </a:rPr>
                        <a:t>21</a:t>
                      </a:r>
                      <a:endParaRPr lang="zh-CN" sz="800" kern="10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ctr">
                        <a:lnSpc>
                          <a:spcPts val="1200"/>
                        </a:lnSpc>
                        <a:spcAft>
                          <a:spcPts val="0"/>
                        </a:spcAft>
                      </a:pPr>
                      <a:r>
                        <a:rPr lang="en-US" sz="700" kern="100" dirty="0">
                          <a:effectLst/>
                        </a:rPr>
                        <a:t>ctrl</a:t>
                      </a:r>
                      <a:endParaRPr lang="zh-CN" sz="800" kern="100" dirty="0">
                        <a:effectLst/>
                        <a:latin typeface="Times New Roman" panose="02020603050405020304" pitchFamily="18" charset="0"/>
                        <a:ea typeface="宋体" panose="02010600030101010101" pitchFamily="2" charset="-122"/>
                      </a:endParaRPr>
                    </a:p>
                  </a:txBody>
                  <a:tcPr marL="53696" marR="53696" marT="0" marB="0" anchor="ctr"/>
                </a:tc>
                <a:tc>
                  <a:txBody>
                    <a:bodyPr/>
                    <a:lstStyle/>
                    <a:p>
                      <a:pPr algn="just">
                        <a:lnSpc>
                          <a:spcPts val="1200"/>
                        </a:lnSpc>
                        <a:spcAft>
                          <a:spcPts val="0"/>
                        </a:spcAft>
                      </a:pPr>
                      <a:r>
                        <a:rPr lang="zh-CN" sz="700" kern="100" dirty="0">
                          <a:effectLst/>
                        </a:rPr>
                        <a:t>使用一个字典来存储节点的执行条件（节点为</a:t>
                      </a:r>
                      <a:r>
                        <a:rPr lang="en-US" sz="700" kern="100" dirty="0">
                          <a:effectLst/>
                        </a:rPr>
                        <a:t>if</a:t>
                      </a:r>
                      <a:r>
                        <a:rPr lang="zh-CN" sz="700" kern="100" dirty="0">
                          <a:effectLst/>
                        </a:rPr>
                        <a:t>或</a:t>
                      </a:r>
                      <a:r>
                        <a:rPr lang="en-US" sz="700" kern="100" dirty="0">
                          <a:effectLst/>
                        </a:rPr>
                        <a:t>case</a:t>
                      </a:r>
                      <a:r>
                        <a:rPr lang="zh-CN" sz="700" kern="100" dirty="0">
                          <a:effectLst/>
                        </a:rPr>
                        <a:t>分支）</a:t>
                      </a:r>
                      <a:endParaRPr lang="zh-CN" sz="800" kern="100" dirty="0">
                        <a:effectLst/>
                        <a:latin typeface="Times New Roman" panose="02020603050405020304" pitchFamily="18" charset="0"/>
                        <a:ea typeface="宋体" panose="02010600030101010101" pitchFamily="2" charset="-122"/>
                      </a:endParaRPr>
                    </a:p>
                  </a:txBody>
                  <a:tcPr marL="53696" marR="53696" marT="0" marB="0" anchor="ctr"/>
                </a:tc>
                <a:extLst>
                  <a:ext uri="{0D108BD9-81ED-4DB2-BD59-A6C34878D82A}">
                    <a16:rowId xmlns:a16="http://schemas.microsoft.com/office/drawing/2014/main" val="1064438079"/>
                  </a:ext>
                </a:extLst>
              </a:tr>
            </a:tbl>
          </a:graphicData>
        </a:graphic>
      </p:graphicFrame>
      <p:sp>
        <p:nvSpPr>
          <p:cNvPr id="19" name="箭头: 右 18">
            <a:extLst>
              <a:ext uri="{FF2B5EF4-FFF2-40B4-BE49-F238E27FC236}">
                <a16:creationId xmlns:a16="http://schemas.microsoft.com/office/drawing/2014/main" id="{0590E122-8D8F-4260-AE4E-E39CDFF8A4D8}"/>
              </a:ext>
            </a:extLst>
          </p:cNvPr>
          <p:cNvSpPr/>
          <p:nvPr/>
        </p:nvSpPr>
        <p:spPr>
          <a:xfrm>
            <a:off x="3816426" y="3500057"/>
            <a:ext cx="1264338" cy="5208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FC4A5246-BF95-4F10-B3CB-D2DA3D8E842C}"/>
              </a:ext>
            </a:extLst>
          </p:cNvPr>
          <p:cNvSpPr/>
          <p:nvPr/>
        </p:nvSpPr>
        <p:spPr>
          <a:xfrm>
            <a:off x="3629188" y="3028890"/>
            <a:ext cx="1621260" cy="400110"/>
          </a:xfrm>
          <a:prstGeom prst="rect">
            <a:avLst/>
          </a:prstGeom>
        </p:spPr>
        <p:txBody>
          <a:bodyPr wrap="square">
            <a:spAutoFit/>
          </a:bodyPr>
          <a:lstStyle/>
          <a:p>
            <a:r>
              <a:rPr lang="en-US" altLang="zh-CN" sz="2000" b="1" dirty="0">
                <a:latin typeface="Arial" panose="020B0604020202020204" pitchFamily="34" charset="0"/>
                <a:cs typeface="Arial" panose="020B0604020202020204" pitchFamily="34" charset="0"/>
              </a:rPr>
              <a:t>Python</a:t>
            </a:r>
            <a:r>
              <a:rPr lang="zh-CN" altLang="en-US" sz="2000" b="1" dirty="0">
                <a:latin typeface="Arial" panose="020B0604020202020204" pitchFamily="34" charset="0"/>
                <a:cs typeface="Arial" panose="020B0604020202020204" pitchFamily="34" charset="0"/>
              </a:rPr>
              <a:t>脚本</a:t>
            </a:r>
          </a:p>
        </p:txBody>
      </p:sp>
      <p:sp>
        <p:nvSpPr>
          <p:cNvPr id="37" name="矩形 36">
            <a:extLst>
              <a:ext uri="{FF2B5EF4-FFF2-40B4-BE49-F238E27FC236}">
                <a16:creationId xmlns:a16="http://schemas.microsoft.com/office/drawing/2014/main" id="{68707A17-DC80-4B5A-A1DE-9593EF019ECA}"/>
              </a:ext>
            </a:extLst>
          </p:cNvPr>
          <p:cNvSpPr/>
          <p:nvPr/>
        </p:nvSpPr>
        <p:spPr>
          <a:xfrm>
            <a:off x="825478" y="3475315"/>
            <a:ext cx="2473501" cy="707886"/>
          </a:xfrm>
          <a:prstGeom prst="rect">
            <a:avLst/>
          </a:prstGeom>
        </p:spPr>
        <p:txBody>
          <a:bodyPr wrap="square">
            <a:spAutoFit/>
          </a:bodyPr>
          <a:lstStyle/>
          <a:p>
            <a:r>
              <a:rPr lang="zh-CN" altLang="en-US" sz="2000" b="1" dirty="0">
                <a:latin typeface="Arial" panose="020B0604020202020204" pitchFamily="34" charset="0"/>
                <a:cs typeface="Arial" panose="020B0604020202020204" pitchFamily="34" charset="0"/>
              </a:rPr>
              <a:t>待检测的第三方</a:t>
            </a:r>
            <a:r>
              <a:rPr lang="en-US" altLang="zh-CN" sz="2000" b="1" dirty="0">
                <a:latin typeface="Arial" panose="020B0604020202020204" pitchFamily="34" charset="0"/>
                <a:cs typeface="Arial" panose="020B0604020202020204" pitchFamily="34" charset="0"/>
              </a:rPr>
              <a:t>IP</a:t>
            </a:r>
            <a:r>
              <a:rPr lang="zh-CN" altLang="en-US" sz="2000" b="1" dirty="0">
                <a:latin typeface="Arial" panose="020B0604020202020204" pitchFamily="34" charset="0"/>
                <a:cs typeface="Arial" panose="020B0604020202020204" pitchFamily="34" charset="0"/>
              </a:rPr>
              <a:t>核</a:t>
            </a:r>
            <a:r>
              <a:rPr lang="en-US" altLang="zh-CN" sz="2000" b="1" dirty="0">
                <a:latin typeface="Arial" panose="020B0604020202020204" pitchFamily="34" charset="0"/>
                <a:cs typeface="Arial" panose="020B0604020202020204" pitchFamily="34" charset="0"/>
              </a:rPr>
              <a:t>RTL</a:t>
            </a:r>
            <a:r>
              <a:rPr lang="zh-CN" altLang="en-US" sz="2000" b="1" dirty="0">
                <a:latin typeface="Arial" panose="020B0604020202020204" pitchFamily="34" charset="0"/>
                <a:cs typeface="Arial" panose="020B0604020202020204" pitchFamily="34" charset="0"/>
              </a:rPr>
              <a:t>级设计文件</a:t>
            </a:r>
          </a:p>
        </p:txBody>
      </p:sp>
    </p:spTree>
    <p:extLst>
      <p:ext uri="{BB962C8B-B14F-4D97-AF65-F5344CB8AC3E}">
        <p14:creationId xmlns:p14="http://schemas.microsoft.com/office/powerpoint/2010/main" val="129984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737735"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研究方案</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4183196" cy="523220"/>
          </a:xfrm>
          <a:prstGeom prst="rect">
            <a:avLst/>
          </a:prstGeom>
        </p:spPr>
        <p:txBody>
          <a:bodyPr wrap="none">
            <a:spAutoFit/>
          </a:bodyPr>
          <a:lstStyle/>
          <a:p>
            <a:r>
              <a:rPr lang="en-US" altLang="zh-CN" sz="2800" dirty="0">
                <a:solidFill>
                  <a:schemeClr val="tx1">
                    <a:lumMod val="75000"/>
                    <a:lumOff val="25000"/>
                  </a:schemeClr>
                </a:solidFill>
              </a:rPr>
              <a:t>RESEARCH PROGRAMS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C627CFD-1B09-4546-9321-7C35C770CFCC}"/>
              </a:ext>
            </a:extLst>
          </p:cNvPr>
          <p:cNvSpPr/>
          <p:nvPr/>
        </p:nvSpPr>
        <p:spPr>
          <a:xfrm>
            <a:off x="615381" y="1490948"/>
            <a:ext cx="2473501" cy="400110"/>
          </a:xfrm>
          <a:prstGeom prst="rect">
            <a:avLst/>
          </a:prstGeom>
        </p:spPr>
        <p:txBody>
          <a:bodyPr wrap="square">
            <a:spAutoFit/>
          </a:bodyPr>
          <a:lstStyle/>
          <a:p>
            <a:pPr marL="342900" indent="-342900">
              <a:buFont typeface="Arial" panose="020B0604020202020204" pitchFamily="34" charset="0"/>
              <a:buChar char="•"/>
            </a:pPr>
            <a:r>
              <a:rPr lang="zh-CN" altLang="en-US" sz="2000" b="1" dirty="0">
                <a:latin typeface="Arial" panose="020B0604020202020204" pitchFamily="34" charset="0"/>
                <a:cs typeface="Arial" panose="020B0604020202020204" pitchFamily="34" charset="0"/>
              </a:rPr>
              <a:t>机器学习</a:t>
            </a:r>
          </a:p>
        </p:txBody>
      </p:sp>
      <p:sp>
        <p:nvSpPr>
          <p:cNvPr id="5" name="Rectangle 2">
            <a:extLst>
              <a:ext uri="{FF2B5EF4-FFF2-40B4-BE49-F238E27FC236}">
                <a16:creationId xmlns:a16="http://schemas.microsoft.com/office/drawing/2014/main" id="{5198BC69-C4E7-4B04-A166-4F8C591DBE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B5E2C17B-05EE-4342-89CA-DABDDD62DA3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932A82E3-4BFA-4CF7-BA12-992F0CDA887B}"/>
              </a:ext>
            </a:extLst>
          </p:cNvPr>
          <p:cNvSpPr/>
          <p:nvPr/>
        </p:nvSpPr>
        <p:spPr>
          <a:xfrm>
            <a:off x="756782" y="2070799"/>
            <a:ext cx="2014697" cy="452945"/>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特征数据预处理</a:t>
            </a:r>
            <a:endParaRPr lang="en-US" altLang="zh-CN" sz="2000" b="1" dirty="0">
              <a:solidFill>
                <a:schemeClr val="tx1">
                  <a:lumMod val="75000"/>
                  <a:lumOff val="25000"/>
                </a:schemeClr>
              </a:solidFill>
              <a:latin typeface="arial" panose="020B0604020202020204" pitchFamily="34" charset="0"/>
            </a:endParaRPr>
          </a:p>
        </p:txBody>
      </p:sp>
      <p:sp>
        <p:nvSpPr>
          <p:cNvPr id="19" name="矩形 18">
            <a:extLst>
              <a:ext uri="{FF2B5EF4-FFF2-40B4-BE49-F238E27FC236}">
                <a16:creationId xmlns:a16="http://schemas.microsoft.com/office/drawing/2014/main" id="{FAE1FF91-25E6-40AD-AF6A-24F9F6369638}"/>
              </a:ext>
            </a:extLst>
          </p:cNvPr>
          <p:cNvSpPr/>
          <p:nvPr/>
        </p:nvSpPr>
        <p:spPr>
          <a:xfrm>
            <a:off x="879832" y="2730740"/>
            <a:ext cx="1768596" cy="369332"/>
          </a:xfrm>
          <a:prstGeom prst="rect">
            <a:avLst/>
          </a:prstGeom>
        </p:spPr>
        <p:txBody>
          <a:bodyPr wrap="square">
            <a:spAutoFit/>
          </a:bodyPr>
          <a:lstStyle/>
          <a:p>
            <a:r>
              <a:rPr lang="en-US" altLang="zh-CN" dirty="0"/>
              <a:t>Z-Score</a:t>
            </a:r>
            <a:r>
              <a:rPr lang="zh-CN" altLang="zh-CN" dirty="0"/>
              <a:t>标准化</a:t>
            </a:r>
            <a:endParaRPr lang="zh-CN" altLang="en-US" dirty="0"/>
          </a:p>
        </p:txBody>
      </p:sp>
      <p:sp>
        <p:nvSpPr>
          <p:cNvPr id="20" name="矩形 19">
            <a:extLst>
              <a:ext uri="{FF2B5EF4-FFF2-40B4-BE49-F238E27FC236}">
                <a16:creationId xmlns:a16="http://schemas.microsoft.com/office/drawing/2014/main" id="{82B00015-18AF-4F06-9436-4B62A0F4FBA7}"/>
              </a:ext>
            </a:extLst>
          </p:cNvPr>
          <p:cNvSpPr/>
          <p:nvPr/>
        </p:nvSpPr>
        <p:spPr>
          <a:xfrm>
            <a:off x="4720750" y="2070799"/>
            <a:ext cx="2344836" cy="452945"/>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机器学习算法训练</a:t>
            </a:r>
            <a:endParaRPr lang="en-US" altLang="zh-CN" sz="2000" b="1" dirty="0">
              <a:solidFill>
                <a:schemeClr val="tx1">
                  <a:lumMod val="75000"/>
                  <a:lumOff val="25000"/>
                </a:schemeClr>
              </a:solidFill>
              <a:latin typeface="arial" panose="020B0604020202020204" pitchFamily="34" charset="0"/>
            </a:endParaRPr>
          </a:p>
        </p:txBody>
      </p:sp>
      <p:sp>
        <p:nvSpPr>
          <p:cNvPr id="21" name="矩形 20">
            <a:extLst>
              <a:ext uri="{FF2B5EF4-FFF2-40B4-BE49-F238E27FC236}">
                <a16:creationId xmlns:a16="http://schemas.microsoft.com/office/drawing/2014/main" id="{CF1914F1-8CA0-42ED-9158-34209B9CC99B}"/>
              </a:ext>
            </a:extLst>
          </p:cNvPr>
          <p:cNvSpPr/>
          <p:nvPr/>
        </p:nvSpPr>
        <p:spPr>
          <a:xfrm>
            <a:off x="4921670" y="2713013"/>
            <a:ext cx="1942996" cy="369332"/>
          </a:xfrm>
          <a:prstGeom prst="rect">
            <a:avLst/>
          </a:prstGeom>
        </p:spPr>
        <p:txBody>
          <a:bodyPr wrap="square">
            <a:spAutoFit/>
          </a:bodyPr>
          <a:lstStyle/>
          <a:p>
            <a:r>
              <a:rPr lang="en-US" altLang="zh-CN" dirty="0"/>
              <a:t>SVM</a:t>
            </a:r>
            <a:r>
              <a:rPr lang="zh-CN" altLang="en-US" dirty="0"/>
              <a:t>和随机森林</a:t>
            </a:r>
            <a:endParaRPr lang="en-US" altLang="zh-CN" dirty="0"/>
          </a:p>
        </p:txBody>
      </p:sp>
      <p:sp>
        <p:nvSpPr>
          <p:cNvPr id="4" name="箭头: 右 3">
            <a:extLst>
              <a:ext uri="{FF2B5EF4-FFF2-40B4-BE49-F238E27FC236}">
                <a16:creationId xmlns:a16="http://schemas.microsoft.com/office/drawing/2014/main" id="{9969735B-7091-42C7-996E-6DD9ED160629}"/>
              </a:ext>
            </a:extLst>
          </p:cNvPr>
          <p:cNvSpPr/>
          <p:nvPr/>
        </p:nvSpPr>
        <p:spPr>
          <a:xfrm>
            <a:off x="3465568" y="2189502"/>
            <a:ext cx="688157"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17198226-B7B9-4590-89D9-21EE9B67D18A}"/>
              </a:ext>
            </a:extLst>
          </p:cNvPr>
          <p:cNvSpPr/>
          <p:nvPr/>
        </p:nvSpPr>
        <p:spPr>
          <a:xfrm>
            <a:off x="8939442" y="2070798"/>
            <a:ext cx="2344836" cy="452945"/>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得到分类器</a:t>
            </a:r>
            <a:endParaRPr lang="en-US" altLang="zh-CN" sz="2000" b="1" dirty="0">
              <a:solidFill>
                <a:schemeClr val="tx1">
                  <a:lumMod val="75000"/>
                  <a:lumOff val="25000"/>
                </a:schemeClr>
              </a:solidFill>
              <a:latin typeface="arial" panose="020B0604020202020204" pitchFamily="34" charset="0"/>
            </a:endParaRPr>
          </a:p>
        </p:txBody>
      </p:sp>
      <p:sp>
        <p:nvSpPr>
          <p:cNvPr id="23" name="箭头: 右 22">
            <a:extLst>
              <a:ext uri="{FF2B5EF4-FFF2-40B4-BE49-F238E27FC236}">
                <a16:creationId xmlns:a16="http://schemas.microsoft.com/office/drawing/2014/main" id="{D91D6448-6D99-4F4B-B09A-BA3C38CA32F8}"/>
              </a:ext>
            </a:extLst>
          </p:cNvPr>
          <p:cNvSpPr/>
          <p:nvPr/>
        </p:nvSpPr>
        <p:spPr>
          <a:xfrm>
            <a:off x="7825616" y="2189502"/>
            <a:ext cx="688157"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4" name="对象 23">
            <a:extLst>
              <a:ext uri="{FF2B5EF4-FFF2-40B4-BE49-F238E27FC236}">
                <a16:creationId xmlns:a16="http://schemas.microsoft.com/office/drawing/2014/main" id="{14375783-1B7E-49FA-91AF-C95C3D8C5F40}"/>
              </a:ext>
            </a:extLst>
          </p:cNvPr>
          <p:cNvGraphicFramePr>
            <a:graphicFrameLocks noChangeAspect="1"/>
          </p:cNvGraphicFramePr>
          <p:nvPr>
            <p:extLst>
              <p:ext uri="{D42A27DB-BD31-4B8C-83A1-F6EECF244321}">
                <p14:modId xmlns:p14="http://schemas.microsoft.com/office/powerpoint/2010/main" val="1546880835"/>
              </p:ext>
            </p:extLst>
          </p:nvPr>
        </p:nvGraphicFramePr>
        <p:xfrm>
          <a:off x="2969204" y="3369642"/>
          <a:ext cx="5503366" cy="2933039"/>
        </p:xfrm>
        <a:graphic>
          <a:graphicData uri="http://schemas.openxmlformats.org/presentationml/2006/ole">
            <mc:AlternateContent xmlns:mc="http://schemas.openxmlformats.org/markup-compatibility/2006">
              <mc:Choice xmlns:v="urn:schemas-microsoft-com:vml" Requires="v">
                <p:oleObj spid="_x0000_s8201" name="Visio" r:id="rId4" imgW="6514796" imgH="3454920" progId="Visio.Drawing.11">
                  <p:embed/>
                </p:oleObj>
              </mc:Choice>
              <mc:Fallback>
                <p:oleObj name="Visio" r:id="rId4" imgW="6514796" imgH="3454920" progId="Visio.Drawing.11">
                  <p:embed/>
                  <p:pic>
                    <p:nvPicPr>
                      <p:cNvPr id="7" name="对象 6">
                        <a:extLst>
                          <a:ext uri="{FF2B5EF4-FFF2-40B4-BE49-F238E27FC236}">
                            <a16:creationId xmlns:a16="http://schemas.microsoft.com/office/drawing/2014/main" id="{D93751A7-2168-4A60-9041-EEE3903C28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9204" y="3369642"/>
                        <a:ext cx="5503366" cy="2933039"/>
                      </a:xfrm>
                      <a:prstGeom prst="rect">
                        <a:avLst/>
                      </a:prstGeom>
                      <a:noFill/>
                    </p:spPr>
                  </p:pic>
                </p:oleObj>
              </mc:Fallback>
            </mc:AlternateContent>
          </a:graphicData>
        </a:graphic>
      </p:graphicFrame>
      <p:sp>
        <p:nvSpPr>
          <p:cNvPr id="25" name="矩形 24">
            <a:extLst>
              <a:ext uri="{FF2B5EF4-FFF2-40B4-BE49-F238E27FC236}">
                <a16:creationId xmlns:a16="http://schemas.microsoft.com/office/drawing/2014/main" id="{82E5FED3-5B9D-44D9-ACF3-18C975666D81}"/>
              </a:ext>
            </a:extLst>
          </p:cNvPr>
          <p:cNvSpPr/>
          <p:nvPr/>
        </p:nvSpPr>
        <p:spPr>
          <a:xfrm>
            <a:off x="8513773" y="5550888"/>
            <a:ext cx="2250369" cy="452945"/>
          </a:xfrm>
          <a:prstGeom prst="rect">
            <a:avLst/>
          </a:prstGeom>
        </p:spPr>
        <p:txBody>
          <a:bodyPr wrap="square">
            <a:spAutoFit/>
          </a:bodyPr>
          <a:lstStyle/>
          <a:p>
            <a:pPr algn="ctr">
              <a:lnSpc>
                <a:spcPct val="130000"/>
              </a:lnSpc>
            </a:pPr>
            <a:r>
              <a:rPr lang="zh-CN" altLang="en-US" sz="2000" b="1" dirty="0">
                <a:solidFill>
                  <a:schemeClr val="tx1">
                    <a:lumMod val="75000"/>
                    <a:lumOff val="25000"/>
                  </a:schemeClr>
                </a:solidFill>
                <a:latin typeface="arial" panose="020B0604020202020204" pitchFamily="34" charset="0"/>
              </a:rPr>
              <a:t>基于</a:t>
            </a:r>
            <a:r>
              <a:rPr lang="en-US" altLang="zh-CN" sz="2000" b="1" dirty="0">
                <a:solidFill>
                  <a:schemeClr val="tx1">
                    <a:lumMod val="75000"/>
                    <a:lumOff val="25000"/>
                  </a:schemeClr>
                </a:solidFill>
                <a:latin typeface="arial" panose="020B0604020202020204" pitchFamily="34" charset="0"/>
              </a:rPr>
              <a:t>Python</a:t>
            </a:r>
            <a:r>
              <a:rPr lang="zh-CN" altLang="en-US" sz="2000" b="1" dirty="0">
                <a:solidFill>
                  <a:schemeClr val="tx1">
                    <a:lumMod val="75000"/>
                    <a:lumOff val="25000"/>
                  </a:schemeClr>
                </a:solidFill>
                <a:latin typeface="arial" panose="020B0604020202020204" pitchFamily="34" charset="0"/>
              </a:rPr>
              <a:t>实现</a:t>
            </a:r>
            <a:endParaRPr lang="en-US" altLang="zh-CN" sz="2000" b="1" dirty="0">
              <a:solidFill>
                <a:schemeClr val="tx1">
                  <a:lumMod val="75000"/>
                  <a:lumOff val="25000"/>
                </a:schemeClr>
              </a:solidFill>
              <a:latin typeface="arial" panose="020B0604020202020204" pitchFamily="34" charset="0"/>
            </a:endParaRPr>
          </a:p>
        </p:txBody>
      </p:sp>
    </p:spTree>
    <p:extLst>
      <p:ext uri="{BB962C8B-B14F-4D97-AF65-F5344CB8AC3E}">
        <p14:creationId xmlns:p14="http://schemas.microsoft.com/office/powerpoint/2010/main" val="2554939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 y="0"/>
            <a:ext cx="1248940" cy="6858000"/>
            <a:chOff x="-397" y="0"/>
            <a:chExt cx="1248940" cy="6858000"/>
          </a:xfrm>
        </p:grpSpPr>
        <p:sp>
          <p:nvSpPr>
            <p:cNvPr id="6" name="任意多边形 5"/>
            <p:cNvSpPr/>
            <p:nvPr/>
          </p:nvSpPr>
          <p:spPr>
            <a:xfrm>
              <a:off x="0"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 name="文本框 6"/>
            <p:cNvSpPr txBox="1"/>
            <p:nvPr/>
          </p:nvSpPr>
          <p:spPr>
            <a:xfrm>
              <a:off x="-397" y="1725561"/>
              <a:ext cx="1015663" cy="3406878"/>
            </a:xfrm>
            <a:prstGeom prst="rect">
              <a:avLst/>
            </a:prstGeom>
            <a:noFill/>
          </p:spPr>
          <p:txBody>
            <a:bodyPr vert="eaVert" wrap="square" rtlCol="0">
              <a:spAutoFit/>
            </a:bodyPr>
            <a:lstStyle/>
            <a:p>
              <a:pPr algn="dist"/>
              <a:r>
                <a:rPr lang="en-US" altLang="zh-CN" sz="5400" b="1" dirty="0">
                  <a:solidFill>
                    <a:schemeClr val="bg1">
                      <a:alpha val="10000"/>
                    </a:schemeClr>
                  </a:solidFill>
                </a:rPr>
                <a:t>PART 04</a:t>
              </a:r>
              <a:endParaRPr lang="zh-CN" altLang="en-US" sz="5400" b="1" dirty="0">
                <a:solidFill>
                  <a:schemeClr val="bg1">
                    <a:alpha val="10000"/>
                  </a:schemeClr>
                </a:solidFill>
              </a:endParaRPr>
            </a:p>
          </p:txBody>
        </p:sp>
      </p:grpSp>
      <p:grpSp>
        <p:nvGrpSpPr>
          <p:cNvPr id="3" name="组合 2"/>
          <p:cNvGrpSpPr/>
          <p:nvPr/>
        </p:nvGrpSpPr>
        <p:grpSpPr>
          <a:xfrm>
            <a:off x="10943457" y="0"/>
            <a:ext cx="1248543" cy="6858000"/>
            <a:chOff x="10943457" y="0"/>
            <a:chExt cx="1248543" cy="6858000"/>
          </a:xfrm>
        </p:grpSpPr>
        <p:sp>
          <p:nvSpPr>
            <p:cNvPr id="8" name="任意多边形 7"/>
            <p:cNvSpPr/>
            <p:nvPr/>
          </p:nvSpPr>
          <p:spPr>
            <a:xfrm flipH="1">
              <a:off x="10943457"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9" name="文本框 8"/>
            <p:cNvSpPr txBox="1"/>
            <p:nvPr/>
          </p:nvSpPr>
          <p:spPr>
            <a:xfrm flipH="1">
              <a:off x="11160600" y="1725561"/>
              <a:ext cx="1015663" cy="3406878"/>
            </a:xfrm>
            <a:prstGeom prst="rect">
              <a:avLst/>
            </a:prstGeom>
            <a:noFill/>
          </p:spPr>
          <p:txBody>
            <a:bodyPr vert="eaVert" wrap="square" rtlCol="0">
              <a:spAutoFit/>
            </a:bodyPr>
            <a:lstStyle/>
            <a:p>
              <a:pPr algn="dist"/>
              <a:r>
                <a:rPr lang="en-US" altLang="zh-CN" sz="5400" b="1" dirty="0">
                  <a:solidFill>
                    <a:schemeClr val="bg1">
                      <a:alpha val="10000"/>
                    </a:schemeClr>
                  </a:solidFill>
                </a:rPr>
                <a:t>PART 04</a:t>
              </a:r>
              <a:endParaRPr lang="zh-CN" altLang="en-US" sz="5400" b="1" dirty="0">
                <a:solidFill>
                  <a:schemeClr val="bg1">
                    <a:alpha val="10000"/>
                  </a:schemeClr>
                </a:solidFill>
              </a:endParaRPr>
            </a:p>
          </p:txBody>
        </p:sp>
      </p:grpSp>
      <p:sp>
        <p:nvSpPr>
          <p:cNvPr id="12" name="文本框 11"/>
          <p:cNvSpPr txBox="1"/>
          <p:nvPr/>
        </p:nvSpPr>
        <p:spPr>
          <a:xfrm>
            <a:off x="2621429" y="205041"/>
            <a:ext cx="6949143" cy="6447919"/>
          </a:xfrm>
          <a:prstGeom prst="rect">
            <a:avLst/>
          </a:prstGeom>
          <a:noFill/>
        </p:spPr>
        <p:txBody>
          <a:bodyPr wrap="square" rtlCol="0">
            <a:spAutoFit/>
          </a:bodyPr>
          <a:lstStyle/>
          <a:p>
            <a:pPr algn="ctr"/>
            <a:r>
              <a:rPr lang="en-US" altLang="zh-CN" sz="41300" b="1" spc="600" dirty="0">
                <a:solidFill>
                  <a:schemeClr val="accent1">
                    <a:alpha val="5000"/>
                  </a:schemeClr>
                </a:solidFill>
                <a:latin typeface="Impact" panose="020B0806030902050204" pitchFamily="34" charset="0"/>
              </a:rPr>
              <a:t>04</a:t>
            </a:r>
            <a:endParaRPr lang="zh-CN" altLang="en-US" sz="41300" b="1" spc="600" dirty="0">
              <a:solidFill>
                <a:schemeClr val="accent1">
                  <a:alpha val="5000"/>
                </a:schemeClr>
              </a:solidFill>
              <a:latin typeface="Impact" panose="020B0806030902050204" pitchFamily="34" charset="0"/>
            </a:endParaRPr>
          </a:p>
        </p:txBody>
      </p:sp>
      <p:sp>
        <p:nvSpPr>
          <p:cNvPr id="16" name="文本框 15"/>
          <p:cNvSpPr txBox="1"/>
          <p:nvPr/>
        </p:nvSpPr>
        <p:spPr>
          <a:xfrm>
            <a:off x="3294743" y="1728953"/>
            <a:ext cx="5602513" cy="830997"/>
          </a:xfrm>
          <a:prstGeom prst="rect">
            <a:avLst/>
          </a:prstGeom>
          <a:noFill/>
        </p:spPr>
        <p:txBody>
          <a:bodyPr wrap="square" rtlCol="0">
            <a:spAutoFit/>
          </a:bodyPr>
          <a:lstStyle/>
          <a:p>
            <a:pPr algn="ctr"/>
            <a:r>
              <a:rPr lang="zh-CN" altLang="en-US" sz="4800" b="1" spc="300" dirty="0">
                <a:solidFill>
                  <a:schemeClr val="accent1"/>
                </a:solidFill>
              </a:rPr>
              <a:t>研究数据及结果</a:t>
            </a:r>
          </a:p>
        </p:txBody>
      </p:sp>
      <p:sp>
        <p:nvSpPr>
          <p:cNvPr id="17" name="矩形 16"/>
          <p:cNvSpPr/>
          <p:nvPr/>
        </p:nvSpPr>
        <p:spPr>
          <a:xfrm>
            <a:off x="3797300" y="2550202"/>
            <a:ext cx="4597400" cy="338554"/>
          </a:xfrm>
          <a:prstGeom prst="rect">
            <a:avLst/>
          </a:prstGeom>
        </p:spPr>
        <p:txBody>
          <a:bodyPr wrap="square">
            <a:spAutoFit/>
          </a:bodyPr>
          <a:lstStyle/>
          <a:p>
            <a:pPr algn="ctr"/>
            <a:r>
              <a:rPr lang="en-US" altLang="zh-CN" sz="1600" dirty="0">
                <a:solidFill>
                  <a:schemeClr val="tx1">
                    <a:lumMod val="65000"/>
                    <a:lumOff val="35000"/>
                  </a:schemeClr>
                </a:solidFill>
              </a:rPr>
              <a:t>RESEARCH IDEAS AND PROCESSES</a:t>
            </a:r>
          </a:p>
        </p:txBody>
      </p:sp>
      <p:grpSp>
        <p:nvGrpSpPr>
          <p:cNvPr id="32" name="组合 31"/>
          <p:cNvGrpSpPr/>
          <p:nvPr/>
        </p:nvGrpSpPr>
        <p:grpSpPr>
          <a:xfrm>
            <a:off x="5162550" y="3048701"/>
            <a:ext cx="1866900" cy="401228"/>
            <a:chOff x="5162550" y="3954317"/>
            <a:chExt cx="1866900" cy="401228"/>
          </a:xfrm>
        </p:grpSpPr>
        <p:sp>
          <p:nvSpPr>
            <p:cNvPr id="21" name="文本框 20"/>
            <p:cNvSpPr txBox="1"/>
            <p:nvPr/>
          </p:nvSpPr>
          <p:spPr>
            <a:xfrm>
              <a:off x="5276071" y="398565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性能指标</a:t>
              </a:r>
            </a:p>
          </p:txBody>
        </p:sp>
        <p:sp>
          <p:nvSpPr>
            <p:cNvPr id="27" name="圆角矩形 26"/>
            <p:cNvSpPr/>
            <p:nvPr/>
          </p:nvSpPr>
          <p:spPr>
            <a:xfrm>
              <a:off x="5162550" y="395431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162550" y="3568948"/>
            <a:ext cx="1866900" cy="401228"/>
            <a:chOff x="5162550" y="4445997"/>
            <a:chExt cx="1866900" cy="401228"/>
          </a:xfrm>
        </p:grpSpPr>
        <p:sp>
          <p:nvSpPr>
            <p:cNvPr id="22" name="文本框 21"/>
            <p:cNvSpPr txBox="1"/>
            <p:nvPr/>
          </p:nvSpPr>
          <p:spPr>
            <a:xfrm>
              <a:off x="5276071" y="4477334"/>
              <a:ext cx="1639859" cy="338554"/>
            </a:xfrm>
            <a:prstGeom prst="rect">
              <a:avLst/>
            </a:prstGeom>
            <a:noFill/>
          </p:spPr>
          <p:txBody>
            <a:bodyPr wrap="square" rtlCol="0">
              <a:spAutoFit/>
            </a:bodyPr>
            <a:lstStyle/>
            <a:p>
              <a:pPr algn="ctr"/>
              <a:r>
                <a:rPr lang="zh-CN" altLang="en-US" sz="1600" spc="300" dirty="0">
                  <a:solidFill>
                    <a:schemeClr val="tx1">
                      <a:lumMod val="75000"/>
                      <a:lumOff val="25000"/>
                    </a:schemeClr>
                  </a:solidFill>
                </a:rPr>
                <a:t>实验数据</a:t>
              </a:r>
            </a:p>
          </p:txBody>
        </p:sp>
        <p:sp>
          <p:nvSpPr>
            <p:cNvPr id="28" name="圆角矩形 27"/>
            <p:cNvSpPr/>
            <p:nvPr/>
          </p:nvSpPr>
          <p:spPr>
            <a:xfrm>
              <a:off x="5162550" y="4445997"/>
              <a:ext cx="1866900" cy="401228"/>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421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2" y="280461"/>
            <a:ext cx="5997506"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性能指标</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2887329" cy="523220"/>
          </a:xfrm>
          <a:prstGeom prst="rect">
            <a:avLst/>
          </a:prstGeom>
        </p:spPr>
        <p:txBody>
          <a:bodyPr wrap="none">
            <a:spAutoFit/>
          </a:bodyPr>
          <a:lstStyle/>
          <a:p>
            <a:r>
              <a:rPr lang="en-US" altLang="zh-CN" sz="2800" dirty="0">
                <a:solidFill>
                  <a:schemeClr val="tx1">
                    <a:lumMod val="75000"/>
                    <a:lumOff val="25000"/>
                  </a:schemeClr>
                </a:solidFill>
              </a:rPr>
              <a:t>PERFORMANCE</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88BA706F-E9D5-46A7-8BA2-9A3662AAA7CC}"/>
              </a:ext>
            </a:extLst>
          </p:cNvPr>
          <p:cNvSpPr/>
          <p:nvPr/>
        </p:nvSpPr>
        <p:spPr>
          <a:xfrm>
            <a:off x="1602568" y="1365481"/>
            <a:ext cx="2473501" cy="400110"/>
          </a:xfrm>
          <a:prstGeom prst="rect">
            <a:avLst/>
          </a:prstGeom>
        </p:spPr>
        <p:txBody>
          <a:bodyPr wrap="square">
            <a:spAutoFit/>
          </a:bodyPr>
          <a:lstStyle/>
          <a:p>
            <a:pPr marL="342900" indent="-342900">
              <a:buFont typeface="Arial" panose="020B0604020202020204" pitchFamily="34" charset="0"/>
              <a:buChar char="•"/>
            </a:pPr>
            <a:r>
              <a:rPr lang="zh-CN" altLang="en-US" sz="2000" b="1" dirty="0">
                <a:latin typeface="Arial" panose="020B0604020202020204" pitchFamily="34" charset="0"/>
                <a:cs typeface="Arial" panose="020B0604020202020204" pitchFamily="34" charset="0"/>
              </a:rPr>
              <a:t>检测指标</a:t>
            </a:r>
          </a:p>
        </p:txBody>
      </p:sp>
      <p:sp>
        <p:nvSpPr>
          <p:cNvPr id="40" name="矩形 39">
            <a:extLst>
              <a:ext uri="{FF2B5EF4-FFF2-40B4-BE49-F238E27FC236}">
                <a16:creationId xmlns:a16="http://schemas.microsoft.com/office/drawing/2014/main" id="{2CE51CBB-DD5C-45A2-A424-2DFD1F555310}"/>
              </a:ext>
            </a:extLst>
          </p:cNvPr>
          <p:cNvSpPr/>
          <p:nvPr/>
        </p:nvSpPr>
        <p:spPr>
          <a:xfrm>
            <a:off x="7959764" y="1365481"/>
            <a:ext cx="1343619" cy="400110"/>
          </a:xfrm>
          <a:prstGeom prst="rect">
            <a:avLst/>
          </a:prstGeom>
        </p:spPr>
        <p:txBody>
          <a:bodyPr wrap="square">
            <a:spAutoFit/>
          </a:bodyPr>
          <a:lstStyle/>
          <a:p>
            <a:pPr marL="342900" indent="-342900">
              <a:buFont typeface="Arial" panose="020B0604020202020204" pitchFamily="34" charset="0"/>
              <a:buChar char="•"/>
            </a:pPr>
            <a:r>
              <a:rPr lang="zh-CN" altLang="en-US" sz="2000" b="1" dirty="0">
                <a:latin typeface="Arial" panose="020B0604020202020204" pitchFamily="34" charset="0"/>
                <a:cs typeface="Arial" panose="020B0604020202020204" pitchFamily="34" charset="0"/>
              </a:rPr>
              <a:t>数据集</a:t>
            </a:r>
          </a:p>
        </p:txBody>
      </p:sp>
      <p:pic>
        <p:nvPicPr>
          <p:cNvPr id="6" name="图片 5">
            <a:extLst>
              <a:ext uri="{FF2B5EF4-FFF2-40B4-BE49-F238E27FC236}">
                <a16:creationId xmlns:a16="http://schemas.microsoft.com/office/drawing/2014/main" id="{3FF609A2-21B9-404B-B16D-9C16377FE3DD}"/>
              </a:ext>
            </a:extLst>
          </p:cNvPr>
          <p:cNvPicPr>
            <a:picLocks noChangeAspect="1"/>
          </p:cNvPicPr>
          <p:nvPr/>
        </p:nvPicPr>
        <p:blipFill>
          <a:blip r:embed="rId3"/>
          <a:stretch>
            <a:fillRect/>
          </a:stretch>
        </p:blipFill>
        <p:spPr>
          <a:xfrm>
            <a:off x="1070952" y="1848124"/>
            <a:ext cx="3329268" cy="2147215"/>
          </a:xfrm>
          <a:prstGeom prst="rect">
            <a:avLst/>
          </a:prstGeom>
        </p:spPr>
      </p:pic>
      <p:sp>
        <p:nvSpPr>
          <p:cNvPr id="7" name="矩形 6">
            <a:extLst>
              <a:ext uri="{FF2B5EF4-FFF2-40B4-BE49-F238E27FC236}">
                <a16:creationId xmlns:a16="http://schemas.microsoft.com/office/drawing/2014/main" id="{D2379B8B-0BBE-4A43-92AB-16ED4DFA790B}"/>
              </a:ext>
            </a:extLst>
          </p:cNvPr>
          <p:cNvSpPr/>
          <p:nvPr/>
        </p:nvSpPr>
        <p:spPr>
          <a:xfrm>
            <a:off x="235622" y="4077872"/>
            <a:ext cx="5207395" cy="2308324"/>
          </a:xfrm>
          <a:prstGeom prst="rect">
            <a:avLst/>
          </a:prstGeom>
        </p:spPr>
        <p:txBody>
          <a:bodyPr wrap="square">
            <a:spAutoFit/>
          </a:bodyPr>
          <a:lstStyle/>
          <a:p>
            <a:r>
              <a:rPr lang="en-US" altLang="zh-CN" kern="100" dirty="0">
                <a:latin typeface="Times New Roman" panose="02020603050405020304" pitchFamily="18" charset="0"/>
                <a:ea typeface="宋体" panose="02010600030101010101" pitchFamily="2" charset="-122"/>
              </a:rPr>
              <a:t>TP</a:t>
            </a:r>
            <a:r>
              <a:rPr lang="zh-CN" altLang="en-US" kern="100" dirty="0">
                <a:latin typeface="Times New Roman" panose="02020603050405020304" pitchFamily="18" charset="0"/>
                <a:ea typeface="宋体" panose="02010600030101010101" pitchFamily="2" charset="-122"/>
              </a:rPr>
              <a:t>代表待测电路中被正确地检测出的硬件木马节点的数量</a:t>
            </a:r>
            <a:endParaRPr lang="en-US" altLang="zh-CN" kern="100" dirty="0">
              <a:latin typeface="Times New Roman" panose="02020603050405020304" pitchFamily="18" charset="0"/>
              <a:ea typeface="宋体" panose="02010600030101010101" pitchFamily="2" charset="-122"/>
            </a:endParaRPr>
          </a:p>
          <a:p>
            <a:r>
              <a:rPr lang="en-US" altLang="zh-CN" kern="100" dirty="0">
                <a:latin typeface="Times New Roman" panose="02020603050405020304" pitchFamily="18" charset="0"/>
                <a:ea typeface="宋体" panose="02010600030101010101" pitchFamily="2" charset="-122"/>
              </a:rPr>
              <a:t>TN</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代表待测电路中被正确地检测出的正常电路节点的数量</a:t>
            </a:r>
            <a:endParaRPr lang="en-US" altLang="zh-CN" kern="10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kern="100" dirty="0">
                <a:latin typeface="Times New Roman" panose="02020603050405020304" pitchFamily="18" charset="0"/>
                <a:ea typeface="宋体" panose="02010600030101010101" pitchFamily="2" charset="-122"/>
              </a:rPr>
              <a:t>FP</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代表待测电路中被错误地判断为硬件木马节点的正常电路节点的数量</a:t>
            </a:r>
            <a:endParaRPr lang="en-US" altLang="zh-CN" kern="10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kern="100" dirty="0">
                <a:latin typeface="Times New Roman" panose="02020603050405020304" pitchFamily="18" charset="0"/>
                <a:ea typeface="宋体" panose="02010600030101010101" pitchFamily="2" charset="-122"/>
              </a:rPr>
              <a:t>FN</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代表待测电路中被错误地判断为正常电路节点的硬件木马节点数量</a:t>
            </a:r>
            <a:endParaRPr lang="zh-CN" altLang="en-US" dirty="0"/>
          </a:p>
        </p:txBody>
      </p:sp>
      <p:sp>
        <p:nvSpPr>
          <p:cNvPr id="42" name="矩形 41">
            <a:extLst>
              <a:ext uri="{FF2B5EF4-FFF2-40B4-BE49-F238E27FC236}">
                <a16:creationId xmlns:a16="http://schemas.microsoft.com/office/drawing/2014/main" id="{BCB47A81-5458-44A0-8089-B1DB305400F0}"/>
              </a:ext>
            </a:extLst>
          </p:cNvPr>
          <p:cNvSpPr/>
          <p:nvPr/>
        </p:nvSpPr>
        <p:spPr>
          <a:xfrm>
            <a:off x="5827099" y="1815714"/>
            <a:ext cx="5608948" cy="4524315"/>
          </a:xfrm>
          <a:prstGeom prst="rect">
            <a:avLst/>
          </a:prstGeom>
        </p:spPr>
        <p:txBody>
          <a:bodyPr wrap="square">
            <a:spAutoFit/>
          </a:bodyPr>
          <a:lstStyle/>
          <a:p>
            <a:pPr marL="285750" indent="-285750">
              <a:buFont typeface="Arial" panose="020B0604020202020204" pitchFamily="34" charset="0"/>
              <a:buChar char="•"/>
            </a:pPr>
            <a:r>
              <a:rPr lang="en-US" altLang="zh-CN" kern="100" dirty="0">
                <a:latin typeface="Times New Roman" panose="02020603050405020304" pitchFamily="18" charset="0"/>
                <a:ea typeface="宋体" panose="02010600030101010101" pitchFamily="2" charset="-122"/>
              </a:rPr>
              <a:t>Trust-Hub</a:t>
            </a:r>
            <a:r>
              <a:rPr lang="zh-CN" altLang="en-US" kern="100" dirty="0">
                <a:latin typeface="Times New Roman" panose="02020603050405020304" pitchFamily="18" charset="0"/>
                <a:ea typeface="宋体" panose="02010600030101010101" pitchFamily="2" charset="-122"/>
              </a:rPr>
              <a:t>中一共提供了</a:t>
            </a:r>
            <a:r>
              <a:rPr lang="en-US" altLang="zh-CN" kern="100" dirty="0">
                <a:latin typeface="Times New Roman" panose="02020603050405020304" pitchFamily="18" charset="0"/>
                <a:ea typeface="宋体" panose="02010600030101010101" pitchFamily="2" charset="-122"/>
              </a:rPr>
              <a:t>21</a:t>
            </a:r>
            <a:r>
              <a:rPr lang="zh-CN" altLang="en-US" kern="100" dirty="0">
                <a:latin typeface="Times New Roman" panose="02020603050405020304" pitchFamily="18" charset="0"/>
                <a:ea typeface="宋体" panose="02010600030101010101" pitchFamily="2" charset="-122"/>
              </a:rPr>
              <a:t>个含有不同</a:t>
            </a:r>
            <a:r>
              <a:rPr lang="en-US" altLang="zh-CN" kern="100" dirty="0">
                <a:latin typeface="Times New Roman" panose="02020603050405020304" pitchFamily="18" charset="0"/>
                <a:ea typeface="宋体" panose="02010600030101010101" pitchFamily="2" charset="-122"/>
              </a:rPr>
              <a:t>RTL</a:t>
            </a:r>
            <a:r>
              <a:rPr lang="zh-CN" altLang="en-US" kern="100" dirty="0">
                <a:latin typeface="Times New Roman" panose="02020603050405020304" pitchFamily="18" charset="0"/>
                <a:ea typeface="宋体" panose="02010600030101010101" pitchFamily="2" charset="-122"/>
              </a:rPr>
              <a:t>级硬件木马的</a:t>
            </a:r>
            <a:r>
              <a:rPr lang="en-US" altLang="zh-CN" kern="100" dirty="0">
                <a:latin typeface="Times New Roman" panose="02020603050405020304" pitchFamily="18" charset="0"/>
                <a:ea typeface="宋体" panose="02010600030101010101" pitchFamily="2" charset="-122"/>
              </a:rPr>
              <a:t>AES-128</a:t>
            </a:r>
            <a:r>
              <a:rPr lang="zh-CN" altLang="en-US" kern="100" dirty="0">
                <a:latin typeface="Times New Roman" panose="02020603050405020304" pitchFamily="18" charset="0"/>
                <a:ea typeface="宋体" panose="02010600030101010101" pitchFamily="2" charset="-122"/>
              </a:rPr>
              <a:t>电路。</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从硬件木马实现的功能来看可以分为</a:t>
            </a:r>
            <a:r>
              <a:rPr lang="en-US" altLang="zh-CN" kern="100" dirty="0">
                <a:latin typeface="Times New Roman" panose="02020603050405020304" pitchFamily="18" charset="0"/>
                <a:ea typeface="宋体" panose="02010600030101010101" pitchFamily="2" charset="-122"/>
              </a:rPr>
              <a:t>2</a:t>
            </a:r>
            <a:r>
              <a:rPr lang="zh-CN" altLang="en-US" kern="100" dirty="0">
                <a:latin typeface="Times New Roman" panose="02020603050405020304" pitchFamily="18" charset="0"/>
                <a:ea typeface="宋体" panose="02010600030101010101" pitchFamily="2" charset="-122"/>
              </a:rPr>
              <a:t>类：</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第一类是通过侧信道的方式实现泄露密钥信息的功能；</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第二类实现的是拒绝服务的功能。</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从硬件木马的触发方式来看可以分成</a:t>
            </a:r>
            <a:r>
              <a:rPr lang="en-US" altLang="zh-CN" kern="100" dirty="0">
                <a:latin typeface="Times New Roman" panose="02020603050405020304" pitchFamily="18" charset="0"/>
                <a:ea typeface="宋体" panose="02010600030101010101" pitchFamily="2" charset="-122"/>
              </a:rPr>
              <a:t>3</a:t>
            </a:r>
            <a:r>
              <a:rPr lang="zh-CN" altLang="en-US" kern="100" dirty="0">
                <a:latin typeface="Times New Roman" panose="02020603050405020304" pitchFamily="18" charset="0"/>
                <a:ea typeface="宋体" panose="02010600030101010101" pitchFamily="2" charset="-122"/>
              </a:rPr>
              <a:t>类：</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第一类是明文触发的硬件木马；</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第二类为没有触发电路的木马；</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第三类则是使用内部的计数器信号进行触发。</a:t>
            </a:r>
            <a:endParaRPr lang="en-US" altLang="zh-CN" kern="100" dirty="0">
              <a:latin typeface="Times New Roman" panose="02020603050405020304" pitchFamily="18" charset="0"/>
              <a:ea typeface="宋体" panose="02010600030101010101" pitchFamily="2" charset="-122"/>
            </a:endParaRPr>
          </a:p>
          <a:p>
            <a:pPr marL="285750" indent="-285750">
              <a:buFont typeface="Arial" panose="020B0604020202020204" pitchFamily="34" charset="0"/>
              <a:buChar char="•"/>
            </a:pPr>
            <a:endParaRPr lang="en-US" altLang="zh-CN" kern="100" dirty="0">
              <a:latin typeface="Times New Roman" panose="02020603050405020304" pitchFamily="18" charset="0"/>
              <a:ea typeface="宋体" panose="02010600030101010101" pitchFamily="2" charset="-122"/>
            </a:endParaRPr>
          </a:p>
          <a:p>
            <a:pPr marL="285750" indent="-285750">
              <a:buFont typeface="Arial" panose="020B0604020202020204" pitchFamily="34" charset="0"/>
              <a:buChar char="•"/>
            </a:pPr>
            <a:r>
              <a:rPr lang="en-US" altLang="zh-CN" kern="100" dirty="0">
                <a:latin typeface="Times New Roman" panose="02020603050405020304" pitchFamily="18" charset="0"/>
                <a:ea typeface="宋体" panose="02010600030101010101" pitchFamily="2" charset="-122"/>
              </a:rPr>
              <a:t>Trust-Hub</a:t>
            </a:r>
            <a:r>
              <a:rPr lang="zh-CN" altLang="en-US" kern="100" dirty="0">
                <a:latin typeface="Times New Roman" panose="02020603050405020304" pitchFamily="18" charset="0"/>
                <a:ea typeface="宋体" panose="02010600030101010101" pitchFamily="2" charset="-122"/>
              </a:rPr>
              <a:t>中一共提供了</a:t>
            </a:r>
            <a:r>
              <a:rPr lang="en-US" altLang="zh-CN" kern="100" dirty="0">
                <a:latin typeface="Times New Roman" panose="02020603050405020304" pitchFamily="18" charset="0"/>
                <a:ea typeface="宋体" panose="02010600030101010101" pitchFamily="2" charset="-122"/>
              </a:rPr>
              <a:t>9</a:t>
            </a:r>
            <a:r>
              <a:rPr lang="zh-CN" altLang="en-US" kern="100" dirty="0">
                <a:latin typeface="Times New Roman" panose="02020603050405020304" pitchFamily="18" charset="0"/>
                <a:ea typeface="宋体" panose="02010600030101010101" pitchFamily="2" charset="-122"/>
              </a:rPr>
              <a:t>个含有不同</a:t>
            </a:r>
            <a:r>
              <a:rPr lang="en-US" altLang="zh-CN" kern="100" dirty="0">
                <a:latin typeface="Times New Roman" panose="02020603050405020304" pitchFamily="18" charset="0"/>
                <a:ea typeface="宋体" panose="02010600030101010101" pitchFamily="2" charset="-122"/>
              </a:rPr>
              <a:t>RTL</a:t>
            </a:r>
            <a:r>
              <a:rPr lang="zh-CN" altLang="en-US" kern="100" dirty="0">
                <a:latin typeface="Times New Roman" panose="02020603050405020304" pitchFamily="18" charset="0"/>
                <a:ea typeface="宋体" panose="02010600030101010101" pitchFamily="2" charset="-122"/>
              </a:rPr>
              <a:t>级硬件木马的</a:t>
            </a:r>
            <a:r>
              <a:rPr lang="en-US" altLang="zh-CN" kern="100" dirty="0">
                <a:latin typeface="Times New Roman" panose="02020603050405020304" pitchFamily="18" charset="0"/>
                <a:ea typeface="宋体" panose="02010600030101010101" pitchFamily="2" charset="-122"/>
              </a:rPr>
              <a:t>RS232</a:t>
            </a:r>
            <a:r>
              <a:rPr lang="zh-CN" altLang="en-US" kern="100" dirty="0">
                <a:latin typeface="Times New Roman" panose="02020603050405020304" pitchFamily="18" charset="0"/>
                <a:ea typeface="宋体" panose="02010600030101010101" pitchFamily="2" charset="-122"/>
              </a:rPr>
              <a:t>电路。</a:t>
            </a:r>
            <a:endParaRPr lang="en-US" altLang="zh-CN" kern="100" dirty="0">
              <a:latin typeface="Times New Roman" panose="02020603050405020304" pitchFamily="18" charset="0"/>
              <a:ea typeface="宋体" panose="02010600030101010101" pitchFamily="2" charset="-122"/>
            </a:endParaRPr>
          </a:p>
          <a:p>
            <a:r>
              <a:rPr lang="zh-CN" altLang="en-US" kern="100" dirty="0">
                <a:latin typeface="Times New Roman" panose="02020603050405020304" pitchFamily="18" charset="0"/>
                <a:ea typeface="宋体" panose="02010600030101010101" pitchFamily="2" charset="-122"/>
              </a:rPr>
              <a:t>针对</a:t>
            </a:r>
            <a:r>
              <a:rPr lang="en-US" altLang="zh-CN" kern="100" dirty="0">
                <a:latin typeface="Times New Roman" panose="02020603050405020304" pitchFamily="18" charset="0"/>
                <a:ea typeface="宋体" panose="02010600030101010101" pitchFamily="2" charset="-122"/>
              </a:rPr>
              <a:t>RS232</a:t>
            </a:r>
            <a:r>
              <a:rPr lang="zh-CN" altLang="en-US" kern="100" dirty="0">
                <a:latin typeface="Times New Roman" panose="02020603050405020304" pitchFamily="18" charset="0"/>
                <a:ea typeface="宋体" panose="02010600030101010101" pitchFamily="2" charset="-122"/>
              </a:rPr>
              <a:t>的硬件木马的触发逻辑主要有计数器、固定数据序列和多个信号相与的方式，而硬件木马有效载荷部分的逻辑多为改变某些关键信号或者收发数据的数值从而影响正常的数据传输。</a:t>
            </a:r>
            <a:endParaRPr lang="en-US" altLang="zh-CN" kern="1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178968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2" y="280461"/>
            <a:ext cx="6310236"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实验数据</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3852914" cy="523220"/>
          </a:xfrm>
          <a:prstGeom prst="rect">
            <a:avLst/>
          </a:prstGeom>
        </p:spPr>
        <p:txBody>
          <a:bodyPr wrap="square">
            <a:spAutoFit/>
          </a:bodyPr>
          <a:lstStyle/>
          <a:p>
            <a:r>
              <a:rPr lang="en-US" altLang="zh-CN" sz="2800" dirty="0">
                <a:solidFill>
                  <a:schemeClr val="tx1">
                    <a:lumMod val="75000"/>
                    <a:lumOff val="25000"/>
                  </a:schemeClr>
                </a:solidFill>
              </a:rPr>
              <a:t>EXPERIMENTAL DATA</a:t>
            </a: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88BA706F-E9D5-46A7-8BA2-9A3662AAA7CC}"/>
              </a:ext>
            </a:extLst>
          </p:cNvPr>
          <p:cNvSpPr/>
          <p:nvPr/>
        </p:nvSpPr>
        <p:spPr>
          <a:xfrm>
            <a:off x="615381" y="1490948"/>
            <a:ext cx="3862351"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AES-128</a:t>
            </a:r>
            <a:r>
              <a:rPr lang="zh-CN" altLang="en-US" sz="2000" b="1" dirty="0">
                <a:latin typeface="Arial" panose="020B0604020202020204" pitchFamily="34" charset="0"/>
                <a:cs typeface="Arial" panose="020B0604020202020204" pitchFamily="34" charset="0"/>
              </a:rPr>
              <a:t>电路检测结果</a:t>
            </a:r>
            <a:r>
              <a:rPr lang="en-US" altLang="zh-CN" sz="2000" b="1" dirty="0">
                <a:latin typeface="Arial" panose="020B0604020202020204" pitchFamily="34" charset="0"/>
                <a:cs typeface="Arial" panose="020B0604020202020204" pitchFamily="34" charset="0"/>
              </a:rPr>
              <a:t>(SVM)</a:t>
            </a:r>
            <a:endParaRPr lang="zh-CN" altLang="en-US" sz="2000" b="1" dirty="0">
              <a:latin typeface="Arial" panose="020B0604020202020204" pitchFamily="34" charset="0"/>
              <a:cs typeface="Arial" panose="020B0604020202020204" pitchFamily="34" charset="0"/>
            </a:endParaRPr>
          </a:p>
        </p:txBody>
      </p:sp>
      <p:graphicFrame>
        <p:nvGraphicFramePr>
          <p:cNvPr id="2" name="表格 1">
            <a:extLst>
              <a:ext uri="{FF2B5EF4-FFF2-40B4-BE49-F238E27FC236}">
                <a16:creationId xmlns:a16="http://schemas.microsoft.com/office/drawing/2014/main" id="{CEDDC0F3-EA2E-427E-A1C5-0314E93BEEC2}"/>
              </a:ext>
            </a:extLst>
          </p:cNvPr>
          <p:cNvGraphicFramePr>
            <a:graphicFrameLocks noGrp="1"/>
          </p:cNvGraphicFramePr>
          <p:nvPr>
            <p:extLst>
              <p:ext uri="{D42A27DB-BD31-4B8C-83A1-F6EECF244321}">
                <p14:modId xmlns:p14="http://schemas.microsoft.com/office/powerpoint/2010/main" val="3789465884"/>
              </p:ext>
            </p:extLst>
          </p:nvPr>
        </p:nvGraphicFramePr>
        <p:xfrm>
          <a:off x="461865" y="2049503"/>
          <a:ext cx="5173980" cy="4188080"/>
        </p:xfrm>
        <a:graphic>
          <a:graphicData uri="http://schemas.openxmlformats.org/drawingml/2006/table">
            <a:tbl>
              <a:tblPr firstRow="1" firstCol="1" bandRow="1">
                <a:tableStyleId>{5C22544A-7EE6-4342-B048-85BDC9FD1C3A}</a:tableStyleId>
              </a:tblPr>
              <a:tblGrid>
                <a:gridCol w="780415">
                  <a:extLst>
                    <a:ext uri="{9D8B030D-6E8A-4147-A177-3AD203B41FA5}">
                      <a16:colId xmlns:a16="http://schemas.microsoft.com/office/drawing/2014/main" val="2527950472"/>
                    </a:ext>
                  </a:extLst>
                </a:gridCol>
                <a:gridCol w="622935">
                  <a:extLst>
                    <a:ext uri="{9D8B030D-6E8A-4147-A177-3AD203B41FA5}">
                      <a16:colId xmlns:a16="http://schemas.microsoft.com/office/drawing/2014/main" val="786024219"/>
                    </a:ext>
                  </a:extLst>
                </a:gridCol>
                <a:gridCol w="554990">
                  <a:extLst>
                    <a:ext uri="{9D8B030D-6E8A-4147-A177-3AD203B41FA5}">
                      <a16:colId xmlns:a16="http://schemas.microsoft.com/office/drawing/2014/main" val="3195633610"/>
                    </a:ext>
                  </a:extLst>
                </a:gridCol>
                <a:gridCol w="574675">
                  <a:extLst>
                    <a:ext uri="{9D8B030D-6E8A-4147-A177-3AD203B41FA5}">
                      <a16:colId xmlns:a16="http://schemas.microsoft.com/office/drawing/2014/main" val="3953647019"/>
                    </a:ext>
                  </a:extLst>
                </a:gridCol>
                <a:gridCol w="565785">
                  <a:extLst>
                    <a:ext uri="{9D8B030D-6E8A-4147-A177-3AD203B41FA5}">
                      <a16:colId xmlns:a16="http://schemas.microsoft.com/office/drawing/2014/main" val="2475954813"/>
                    </a:ext>
                  </a:extLst>
                </a:gridCol>
                <a:gridCol w="803275">
                  <a:extLst>
                    <a:ext uri="{9D8B030D-6E8A-4147-A177-3AD203B41FA5}">
                      <a16:colId xmlns:a16="http://schemas.microsoft.com/office/drawing/2014/main" val="4265788011"/>
                    </a:ext>
                  </a:extLst>
                </a:gridCol>
                <a:gridCol w="629920">
                  <a:extLst>
                    <a:ext uri="{9D8B030D-6E8A-4147-A177-3AD203B41FA5}">
                      <a16:colId xmlns:a16="http://schemas.microsoft.com/office/drawing/2014/main" val="578979159"/>
                    </a:ext>
                  </a:extLst>
                </a:gridCol>
                <a:gridCol w="641985">
                  <a:extLst>
                    <a:ext uri="{9D8B030D-6E8A-4147-A177-3AD203B41FA5}">
                      <a16:colId xmlns:a16="http://schemas.microsoft.com/office/drawing/2014/main" val="836972488"/>
                    </a:ext>
                  </a:extLst>
                </a:gridCol>
              </a:tblGrid>
              <a:tr h="171450">
                <a:tc>
                  <a:txBody>
                    <a:bodyPr/>
                    <a:lstStyle/>
                    <a:p>
                      <a:pPr algn="ctr">
                        <a:lnSpc>
                          <a:spcPts val="1200"/>
                        </a:lnSpc>
                        <a:spcAft>
                          <a:spcPts val="0"/>
                        </a:spcAft>
                      </a:pPr>
                      <a:r>
                        <a:rPr lang="zh-CN" sz="900" kern="100">
                          <a:effectLst/>
                        </a:rPr>
                        <a:t>测试电路</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TPR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TNR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zh-CN" sz="900" kern="100">
                          <a:effectLst/>
                        </a:rPr>
                        <a:t>正常节点数量</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zh-CN" sz="900" kern="100">
                          <a:effectLst/>
                        </a:rPr>
                        <a:t>木马节点数量</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Accuracy</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0" marR="0" marT="0" marB="0" anchor="ctr"/>
                </a:tc>
                <a:tc>
                  <a:txBody>
                    <a:bodyPr/>
                    <a:lstStyle/>
                    <a:p>
                      <a:pPr algn="ctr">
                        <a:lnSpc>
                          <a:spcPts val="1200"/>
                        </a:lnSpc>
                        <a:spcAft>
                          <a:spcPts val="0"/>
                        </a:spcAft>
                      </a:pPr>
                      <a:r>
                        <a:rPr lang="zh-CN" sz="900" kern="100">
                          <a:effectLst/>
                        </a:rPr>
                        <a:t>木马误判个数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正常电路误判个数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218075383"/>
                  </a:ext>
                </a:extLst>
              </a:tr>
              <a:tr h="171450">
                <a:tc>
                  <a:txBody>
                    <a:bodyPr/>
                    <a:lstStyle/>
                    <a:p>
                      <a:pPr algn="ctr">
                        <a:lnSpc>
                          <a:spcPts val="1200"/>
                        </a:lnSpc>
                        <a:spcAft>
                          <a:spcPts val="0"/>
                        </a:spcAft>
                      </a:pPr>
                      <a:r>
                        <a:rPr lang="en-US" sz="900" kern="100">
                          <a:effectLst/>
                        </a:rPr>
                        <a:t>AES-T100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607171911"/>
                  </a:ext>
                </a:extLst>
              </a:tr>
              <a:tr h="171450">
                <a:tc>
                  <a:txBody>
                    <a:bodyPr/>
                    <a:lstStyle/>
                    <a:p>
                      <a:pPr algn="ctr">
                        <a:lnSpc>
                          <a:spcPts val="1200"/>
                        </a:lnSpc>
                        <a:spcAft>
                          <a:spcPts val="0"/>
                        </a:spcAft>
                      </a:pPr>
                      <a:r>
                        <a:rPr lang="en-US" sz="900" kern="100">
                          <a:effectLst/>
                        </a:rPr>
                        <a:t>AES-T200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177820451"/>
                  </a:ext>
                </a:extLst>
              </a:tr>
              <a:tr h="171450">
                <a:tc>
                  <a:txBody>
                    <a:bodyPr/>
                    <a:lstStyle/>
                    <a:p>
                      <a:pPr algn="ctr">
                        <a:lnSpc>
                          <a:spcPts val="1200"/>
                        </a:lnSpc>
                        <a:spcAft>
                          <a:spcPts val="0"/>
                        </a:spcAft>
                      </a:pPr>
                      <a:r>
                        <a:rPr lang="en-US" sz="900" kern="100">
                          <a:effectLst/>
                        </a:rPr>
                        <a:t>AES-T300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65132770"/>
                  </a:ext>
                </a:extLst>
              </a:tr>
              <a:tr h="171450">
                <a:tc>
                  <a:txBody>
                    <a:bodyPr/>
                    <a:lstStyle/>
                    <a:p>
                      <a:pPr algn="ctr">
                        <a:lnSpc>
                          <a:spcPts val="1200"/>
                        </a:lnSpc>
                        <a:spcAft>
                          <a:spcPts val="0"/>
                        </a:spcAft>
                      </a:pPr>
                      <a:r>
                        <a:rPr lang="en-US" sz="900" kern="100">
                          <a:effectLst/>
                        </a:rPr>
                        <a:t>AES-T400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817965191"/>
                  </a:ext>
                </a:extLst>
              </a:tr>
              <a:tr h="171450">
                <a:tc>
                  <a:txBody>
                    <a:bodyPr/>
                    <a:lstStyle/>
                    <a:p>
                      <a:pPr algn="ctr">
                        <a:lnSpc>
                          <a:spcPts val="1200"/>
                        </a:lnSpc>
                        <a:spcAft>
                          <a:spcPts val="0"/>
                        </a:spcAft>
                      </a:pPr>
                      <a:r>
                        <a:rPr lang="en-US" sz="900" kern="100">
                          <a:effectLst/>
                        </a:rPr>
                        <a:t>AES-T500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868203466"/>
                  </a:ext>
                </a:extLst>
              </a:tr>
              <a:tr h="171450">
                <a:tc>
                  <a:txBody>
                    <a:bodyPr/>
                    <a:lstStyle/>
                    <a:p>
                      <a:pPr algn="ctr">
                        <a:lnSpc>
                          <a:spcPts val="1200"/>
                        </a:lnSpc>
                        <a:spcAft>
                          <a:spcPts val="0"/>
                        </a:spcAft>
                      </a:pPr>
                      <a:r>
                        <a:rPr lang="en-US" sz="900" kern="100">
                          <a:effectLst/>
                        </a:rPr>
                        <a:t>AES-T600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dirty="0">
                          <a:effectLst/>
                        </a:rPr>
                        <a:t>98</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995413375"/>
                  </a:ext>
                </a:extLst>
              </a:tr>
              <a:tr h="171450">
                <a:tc>
                  <a:txBody>
                    <a:bodyPr/>
                    <a:lstStyle/>
                    <a:p>
                      <a:pPr algn="ctr">
                        <a:lnSpc>
                          <a:spcPts val="1200"/>
                        </a:lnSpc>
                        <a:spcAft>
                          <a:spcPts val="0"/>
                        </a:spcAft>
                      </a:pPr>
                      <a:r>
                        <a:rPr lang="en-US" sz="900" kern="100">
                          <a:effectLst/>
                        </a:rPr>
                        <a:t>AES-T700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098717662"/>
                  </a:ext>
                </a:extLst>
              </a:tr>
              <a:tr h="171450">
                <a:tc>
                  <a:txBody>
                    <a:bodyPr/>
                    <a:lstStyle/>
                    <a:p>
                      <a:pPr algn="ctr">
                        <a:lnSpc>
                          <a:spcPts val="1200"/>
                        </a:lnSpc>
                        <a:spcAft>
                          <a:spcPts val="0"/>
                        </a:spcAft>
                      </a:pPr>
                      <a:r>
                        <a:rPr lang="en-US" sz="900" kern="100">
                          <a:effectLst/>
                        </a:rPr>
                        <a:t>AES-T800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328702919"/>
                  </a:ext>
                </a:extLst>
              </a:tr>
              <a:tr h="171450">
                <a:tc>
                  <a:txBody>
                    <a:bodyPr/>
                    <a:lstStyle/>
                    <a:p>
                      <a:pPr algn="ctr">
                        <a:lnSpc>
                          <a:spcPts val="1200"/>
                        </a:lnSpc>
                        <a:spcAft>
                          <a:spcPts val="0"/>
                        </a:spcAft>
                      </a:pPr>
                      <a:r>
                        <a:rPr lang="en-US" sz="900" kern="100">
                          <a:effectLst/>
                        </a:rPr>
                        <a:t>AES-T900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818298996"/>
                  </a:ext>
                </a:extLst>
              </a:tr>
              <a:tr h="171450">
                <a:tc>
                  <a:txBody>
                    <a:bodyPr/>
                    <a:lstStyle/>
                    <a:p>
                      <a:pPr algn="ctr">
                        <a:lnSpc>
                          <a:spcPts val="1200"/>
                        </a:lnSpc>
                        <a:spcAft>
                          <a:spcPts val="0"/>
                        </a:spcAft>
                      </a:pPr>
                      <a:r>
                        <a:rPr lang="en-US" sz="900" kern="100">
                          <a:effectLst/>
                        </a:rPr>
                        <a:t>AES-T1000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5812001"/>
                  </a:ext>
                </a:extLst>
              </a:tr>
              <a:tr h="171450">
                <a:tc>
                  <a:txBody>
                    <a:bodyPr/>
                    <a:lstStyle/>
                    <a:p>
                      <a:pPr algn="ctr">
                        <a:lnSpc>
                          <a:spcPts val="1200"/>
                        </a:lnSpc>
                        <a:spcAft>
                          <a:spcPts val="0"/>
                        </a:spcAft>
                      </a:pPr>
                      <a:r>
                        <a:rPr lang="en-US" sz="900" kern="100">
                          <a:effectLst/>
                        </a:rPr>
                        <a:t>AES-T1100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808669"/>
                  </a:ext>
                </a:extLst>
              </a:tr>
              <a:tr h="171450">
                <a:tc>
                  <a:txBody>
                    <a:bodyPr/>
                    <a:lstStyle/>
                    <a:p>
                      <a:pPr algn="ctr">
                        <a:lnSpc>
                          <a:spcPts val="1200"/>
                        </a:lnSpc>
                        <a:spcAft>
                          <a:spcPts val="0"/>
                        </a:spcAft>
                      </a:pPr>
                      <a:r>
                        <a:rPr lang="en-US" sz="900" kern="100">
                          <a:effectLst/>
                        </a:rPr>
                        <a:t>AES-T1200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787408144"/>
                  </a:ext>
                </a:extLst>
              </a:tr>
              <a:tr h="171450">
                <a:tc>
                  <a:txBody>
                    <a:bodyPr/>
                    <a:lstStyle/>
                    <a:p>
                      <a:pPr algn="ctr">
                        <a:lnSpc>
                          <a:spcPts val="1200"/>
                        </a:lnSpc>
                        <a:spcAft>
                          <a:spcPts val="0"/>
                        </a:spcAft>
                      </a:pPr>
                      <a:r>
                        <a:rPr lang="en-US" sz="900" kern="100">
                          <a:effectLst/>
                        </a:rPr>
                        <a:t>AES-T1300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17</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624354110"/>
                  </a:ext>
                </a:extLst>
              </a:tr>
              <a:tr h="171450">
                <a:tc>
                  <a:txBody>
                    <a:bodyPr/>
                    <a:lstStyle/>
                    <a:p>
                      <a:pPr algn="ctr">
                        <a:lnSpc>
                          <a:spcPts val="1200"/>
                        </a:lnSpc>
                        <a:spcAft>
                          <a:spcPts val="0"/>
                        </a:spcAft>
                      </a:pPr>
                      <a:r>
                        <a:rPr lang="en-US" sz="900" kern="100">
                          <a:effectLst/>
                        </a:rPr>
                        <a:t>AES-T1400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21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71334686"/>
                  </a:ext>
                </a:extLst>
              </a:tr>
              <a:tr h="171450">
                <a:tc>
                  <a:txBody>
                    <a:bodyPr/>
                    <a:lstStyle/>
                    <a:p>
                      <a:pPr algn="ctr">
                        <a:lnSpc>
                          <a:spcPts val="1200"/>
                        </a:lnSpc>
                        <a:spcAft>
                          <a:spcPts val="0"/>
                        </a:spcAft>
                      </a:pPr>
                      <a:r>
                        <a:rPr lang="en-US" sz="900" kern="100">
                          <a:effectLst/>
                        </a:rPr>
                        <a:t>AES-T1500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19</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493752355"/>
                  </a:ext>
                </a:extLst>
              </a:tr>
              <a:tr h="171450">
                <a:tc>
                  <a:txBody>
                    <a:bodyPr/>
                    <a:lstStyle/>
                    <a:p>
                      <a:pPr algn="ctr">
                        <a:lnSpc>
                          <a:spcPts val="1200"/>
                        </a:lnSpc>
                        <a:spcAft>
                          <a:spcPts val="0"/>
                        </a:spcAft>
                      </a:pPr>
                      <a:r>
                        <a:rPr lang="en-US" sz="900" kern="100">
                          <a:effectLst/>
                        </a:rPr>
                        <a:t>AES-T1600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92.3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99.1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612370961"/>
                  </a:ext>
                </a:extLst>
              </a:tr>
              <a:tr h="171450">
                <a:tc>
                  <a:txBody>
                    <a:bodyPr/>
                    <a:lstStyle/>
                    <a:p>
                      <a:pPr algn="ctr">
                        <a:lnSpc>
                          <a:spcPts val="1200"/>
                        </a:lnSpc>
                        <a:spcAft>
                          <a:spcPts val="0"/>
                        </a:spcAft>
                      </a:pPr>
                      <a:r>
                        <a:rPr lang="en-US" sz="900" kern="100">
                          <a:effectLst/>
                        </a:rPr>
                        <a:t>AES-T1700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10697291"/>
                  </a:ext>
                </a:extLst>
              </a:tr>
              <a:tr h="171450">
                <a:tc>
                  <a:txBody>
                    <a:bodyPr/>
                    <a:lstStyle/>
                    <a:p>
                      <a:pPr algn="ctr">
                        <a:lnSpc>
                          <a:spcPts val="1200"/>
                        </a:lnSpc>
                        <a:spcAft>
                          <a:spcPts val="0"/>
                        </a:spcAft>
                      </a:pPr>
                      <a:r>
                        <a:rPr lang="en-US" sz="900" kern="100">
                          <a:effectLst/>
                        </a:rPr>
                        <a:t>AES-T1800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304735112"/>
                  </a:ext>
                </a:extLst>
              </a:tr>
              <a:tr h="171450">
                <a:tc>
                  <a:txBody>
                    <a:bodyPr/>
                    <a:lstStyle/>
                    <a:p>
                      <a:pPr algn="ctr">
                        <a:lnSpc>
                          <a:spcPts val="1200"/>
                        </a:lnSpc>
                        <a:spcAft>
                          <a:spcPts val="0"/>
                        </a:spcAft>
                      </a:pPr>
                      <a:r>
                        <a:rPr lang="en-US" sz="900" kern="100">
                          <a:effectLst/>
                        </a:rPr>
                        <a:t>AES-T1900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148848158"/>
                  </a:ext>
                </a:extLst>
              </a:tr>
              <a:tr h="171450">
                <a:tc>
                  <a:txBody>
                    <a:bodyPr/>
                    <a:lstStyle/>
                    <a:p>
                      <a:pPr algn="ctr">
                        <a:lnSpc>
                          <a:spcPts val="1200"/>
                        </a:lnSpc>
                        <a:spcAft>
                          <a:spcPts val="0"/>
                        </a:spcAft>
                      </a:pPr>
                      <a:r>
                        <a:rPr lang="en-US" sz="900" kern="100">
                          <a:effectLst/>
                        </a:rPr>
                        <a:t>AES-T2000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089364715"/>
                  </a:ext>
                </a:extLst>
              </a:tr>
              <a:tr h="171450">
                <a:tc>
                  <a:txBody>
                    <a:bodyPr/>
                    <a:lstStyle/>
                    <a:p>
                      <a:pPr algn="ctr">
                        <a:lnSpc>
                          <a:spcPts val="1200"/>
                        </a:lnSpc>
                        <a:spcAft>
                          <a:spcPts val="0"/>
                        </a:spcAft>
                      </a:pPr>
                      <a:r>
                        <a:rPr lang="en-US" sz="900" kern="100">
                          <a:effectLst/>
                        </a:rPr>
                        <a:t>AES-T2100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7</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687783838"/>
                  </a:ext>
                </a:extLst>
              </a:tr>
              <a:tr h="171450">
                <a:tc>
                  <a:txBody>
                    <a:bodyPr/>
                    <a:lstStyle/>
                    <a:p>
                      <a:pPr algn="ctr">
                        <a:lnSpc>
                          <a:spcPts val="1200"/>
                        </a:lnSpc>
                        <a:spcAft>
                          <a:spcPts val="0"/>
                        </a:spcAft>
                      </a:pPr>
                      <a:r>
                        <a:rPr lang="zh-CN" sz="900" kern="100">
                          <a:effectLst/>
                        </a:rPr>
                        <a:t>平均值</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99.633333</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8.952381</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99.957143</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0.047619</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dirty="0">
                          <a:effectLst/>
                        </a:rPr>
                        <a:t>0</a:t>
                      </a:r>
                      <a:endParaRPr lang="zh-CN" sz="105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759173617"/>
                  </a:ext>
                </a:extLst>
              </a:tr>
            </a:tbl>
          </a:graphicData>
        </a:graphic>
      </p:graphicFrame>
      <p:pic>
        <p:nvPicPr>
          <p:cNvPr id="3" name="图片 2">
            <a:extLst>
              <a:ext uri="{FF2B5EF4-FFF2-40B4-BE49-F238E27FC236}">
                <a16:creationId xmlns:a16="http://schemas.microsoft.com/office/drawing/2014/main" id="{D28CFE66-1A97-4441-A75E-5565FCE95A77}"/>
              </a:ext>
            </a:extLst>
          </p:cNvPr>
          <p:cNvPicPr>
            <a:picLocks noChangeAspect="1"/>
          </p:cNvPicPr>
          <p:nvPr/>
        </p:nvPicPr>
        <p:blipFill>
          <a:blip r:embed="rId3"/>
          <a:stretch>
            <a:fillRect/>
          </a:stretch>
        </p:blipFill>
        <p:spPr>
          <a:xfrm>
            <a:off x="5714590" y="3262599"/>
            <a:ext cx="6409395" cy="2974984"/>
          </a:xfrm>
          <a:prstGeom prst="rect">
            <a:avLst/>
          </a:prstGeom>
        </p:spPr>
      </p:pic>
      <p:sp>
        <p:nvSpPr>
          <p:cNvPr id="4" name="文本框 3">
            <a:extLst>
              <a:ext uri="{FF2B5EF4-FFF2-40B4-BE49-F238E27FC236}">
                <a16:creationId xmlns:a16="http://schemas.microsoft.com/office/drawing/2014/main" id="{74363BB4-EE30-490B-A68B-412EF825B107}"/>
              </a:ext>
            </a:extLst>
          </p:cNvPr>
          <p:cNvSpPr txBox="1"/>
          <p:nvPr/>
        </p:nvSpPr>
        <p:spPr>
          <a:xfrm>
            <a:off x="6509021" y="1587838"/>
            <a:ext cx="4820532" cy="923330"/>
          </a:xfrm>
          <a:prstGeom prst="rect">
            <a:avLst/>
          </a:prstGeom>
          <a:noFill/>
        </p:spPr>
        <p:txBody>
          <a:bodyPr wrap="square" rtlCol="0">
            <a:spAutoFit/>
          </a:bodyPr>
          <a:lstStyle/>
          <a:p>
            <a:r>
              <a:rPr lang="zh-CN" altLang="en-US" dirty="0"/>
              <a:t>策略：依次取</a:t>
            </a:r>
            <a:r>
              <a:rPr lang="en-US" altLang="zh-CN" dirty="0"/>
              <a:t>1</a:t>
            </a:r>
            <a:r>
              <a:rPr lang="zh-CN" altLang="en-US" dirty="0"/>
              <a:t>个电路的节点特征数据作为测试集，将其余</a:t>
            </a:r>
            <a:r>
              <a:rPr lang="en-US" altLang="zh-CN" dirty="0"/>
              <a:t>20</a:t>
            </a:r>
            <a:r>
              <a:rPr lang="zh-CN" altLang="en-US" dirty="0"/>
              <a:t>个电路的数据作为训练集数据训练机器学习分类器。</a:t>
            </a:r>
            <a:endParaRPr lang="en-US" altLang="zh-CN" dirty="0"/>
          </a:p>
        </p:txBody>
      </p:sp>
    </p:spTree>
    <p:extLst>
      <p:ext uri="{BB962C8B-B14F-4D97-AF65-F5344CB8AC3E}">
        <p14:creationId xmlns:p14="http://schemas.microsoft.com/office/powerpoint/2010/main" val="3119040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88BA706F-E9D5-46A7-8BA2-9A3662AAA7CC}"/>
              </a:ext>
            </a:extLst>
          </p:cNvPr>
          <p:cNvSpPr/>
          <p:nvPr/>
        </p:nvSpPr>
        <p:spPr>
          <a:xfrm>
            <a:off x="615380" y="1490948"/>
            <a:ext cx="4399679"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AES-128</a:t>
            </a:r>
            <a:r>
              <a:rPr lang="zh-CN" altLang="en-US" sz="2000" b="1" dirty="0">
                <a:latin typeface="Arial" panose="020B0604020202020204" pitchFamily="34" charset="0"/>
                <a:cs typeface="Arial" panose="020B0604020202020204" pitchFamily="34" charset="0"/>
              </a:rPr>
              <a:t>电路检测结果</a:t>
            </a:r>
            <a:r>
              <a:rPr lang="en-US" altLang="zh-CN" sz="2000" b="1" dirty="0">
                <a:latin typeface="Arial" panose="020B0604020202020204" pitchFamily="34" charset="0"/>
                <a:cs typeface="Arial" panose="020B0604020202020204" pitchFamily="34" charset="0"/>
              </a:rPr>
              <a:t>(</a:t>
            </a:r>
            <a:r>
              <a:rPr lang="zh-CN" altLang="en-US" sz="2000" b="1" dirty="0">
                <a:latin typeface="Arial" panose="020B0604020202020204" pitchFamily="34" charset="0"/>
                <a:cs typeface="Arial" panose="020B0604020202020204" pitchFamily="34" charset="0"/>
              </a:rPr>
              <a:t>随机森林</a:t>
            </a:r>
            <a:r>
              <a:rPr lang="en-US" altLang="zh-CN" sz="2000" b="1" dirty="0">
                <a:latin typeface="Arial" panose="020B0604020202020204" pitchFamily="34" charset="0"/>
                <a:cs typeface="Arial" panose="020B0604020202020204" pitchFamily="34" charset="0"/>
              </a:rPr>
              <a:t>)</a:t>
            </a:r>
            <a:endParaRPr lang="zh-CN" altLang="en-US" sz="2000" b="1" dirty="0">
              <a:latin typeface="Arial" panose="020B0604020202020204" pitchFamily="34" charset="0"/>
              <a:cs typeface="Arial" panose="020B0604020202020204" pitchFamily="34" charset="0"/>
            </a:endParaRPr>
          </a:p>
        </p:txBody>
      </p:sp>
      <p:graphicFrame>
        <p:nvGraphicFramePr>
          <p:cNvPr id="2" name="表格 1">
            <a:extLst>
              <a:ext uri="{FF2B5EF4-FFF2-40B4-BE49-F238E27FC236}">
                <a16:creationId xmlns:a16="http://schemas.microsoft.com/office/drawing/2014/main" id="{CEDDC0F3-EA2E-427E-A1C5-0314E93BEEC2}"/>
              </a:ext>
            </a:extLst>
          </p:cNvPr>
          <p:cNvGraphicFramePr>
            <a:graphicFrameLocks noGrp="1"/>
          </p:cNvGraphicFramePr>
          <p:nvPr>
            <p:extLst>
              <p:ext uri="{D42A27DB-BD31-4B8C-83A1-F6EECF244321}">
                <p14:modId xmlns:p14="http://schemas.microsoft.com/office/powerpoint/2010/main" val="2412577838"/>
              </p:ext>
            </p:extLst>
          </p:nvPr>
        </p:nvGraphicFramePr>
        <p:xfrm>
          <a:off x="461865" y="2049503"/>
          <a:ext cx="5173980" cy="4188080"/>
        </p:xfrm>
        <a:graphic>
          <a:graphicData uri="http://schemas.openxmlformats.org/drawingml/2006/table">
            <a:tbl>
              <a:tblPr firstRow="1" firstCol="1" bandRow="1">
                <a:tableStyleId>{5C22544A-7EE6-4342-B048-85BDC9FD1C3A}</a:tableStyleId>
              </a:tblPr>
              <a:tblGrid>
                <a:gridCol w="780415">
                  <a:extLst>
                    <a:ext uri="{9D8B030D-6E8A-4147-A177-3AD203B41FA5}">
                      <a16:colId xmlns:a16="http://schemas.microsoft.com/office/drawing/2014/main" val="2527950472"/>
                    </a:ext>
                  </a:extLst>
                </a:gridCol>
                <a:gridCol w="622935">
                  <a:extLst>
                    <a:ext uri="{9D8B030D-6E8A-4147-A177-3AD203B41FA5}">
                      <a16:colId xmlns:a16="http://schemas.microsoft.com/office/drawing/2014/main" val="786024219"/>
                    </a:ext>
                  </a:extLst>
                </a:gridCol>
                <a:gridCol w="554990">
                  <a:extLst>
                    <a:ext uri="{9D8B030D-6E8A-4147-A177-3AD203B41FA5}">
                      <a16:colId xmlns:a16="http://schemas.microsoft.com/office/drawing/2014/main" val="3195633610"/>
                    </a:ext>
                  </a:extLst>
                </a:gridCol>
                <a:gridCol w="574675">
                  <a:extLst>
                    <a:ext uri="{9D8B030D-6E8A-4147-A177-3AD203B41FA5}">
                      <a16:colId xmlns:a16="http://schemas.microsoft.com/office/drawing/2014/main" val="3953647019"/>
                    </a:ext>
                  </a:extLst>
                </a:gridCol>
                <a:gridCol w="565785">
                  <a:extLst>
                    <a:ext uri="{9D8B030D-6E8A-4147-A177-3AD203B41FA5}">
                      <a16:colId xmlns:a16="http://schemas.microsoft.com/office/drawing/2014/main" val="2475954813"/>
                    </a:ext>
                  </a:extLst>
                </a:gridCol>
                <a:gridCol w="803275">
                  <a:extLst>
                    <a:ext uri="{9D8B030D-6E8A-4147-A177-3AD203B41FA5}">
                      <a16:colId xmlns:a16="http://schemas.microsoft.com/office/drawing/2014/main" val="4265788011"/>
                    </a:ext>
                  </a:extLst>
                </a:gridCol>
                <a:gridCol w="629920">
                  <a:extLst>
                    <a:ext uri="{9D8B030D-6E8A-4147-A177-3AD203B41FA5}">
                      <a16:colId xmlns:a16="http://schemas.microsoft.com/office/drawing/2014/main" val="578979159"/>
                    </a:ext>
                  </a:extLst>
                </a:gridCol>
                <a:gridCol w="641985">
                  <a:extLst>
                    <a:ext uri="{9D8B030D-6E8A-4147-A177-3AD203B41FA5}">
                      <a16:colId xmlns:a16="http://schemas.microsoft.com/office/drawing/2014/main" val="836972488"/>
                    </a:ext>
                  </a:extLst>
                </a:gridCol>
              </a:tblGrid>
              <a:tr h="171450">
                <a:tc>
                  <a:txBody>
                    <a:bodyPr/>
                    <a:lstStyle/>
                    <a:p>
                      <a:pPr algn="ctr">
                        <a:lnSpc>
                          <a:spcPts val="1200"/>
                        </a:lnSpc>
                        <a:spcAft>
                          <a:spcPts val="0"/>
                        </a:spcAft>
                      </a:pPr>
                      <a:r>
                        <a:rPr lang="zh-CN" sz="900" kern="100">
                          <a:effectLst/>
                        </a:rPr>
                        <a:t>测试电路</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TPR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dirty="0">
                          <a:effectLst/>
                        </a:rPr>
                        <a:t>TNR</a:t>
                      </a:r>
                      <a:endParaRPr lang="zh-CN" sz="1050" kern="100" dirty="0">
                        <a:effectLst/>
                      </a:endParaRPr>
                    </a:p>
                    <a:p>
                      <a:pPr algn="ctr">
                        <a:lnSpc>
                          <a:spcPts val="1200"/>
                        </a:lnSpc>
                        <a:spcAft>
                          <a:spcPts val="0"/>
                        </a:spcAft>
                      </a:pPr>
                      <a:r>
                        <a:rPr lang="en-US" sz="900" kern="100" dirty="0">
                          <a:effectLst/>
                        </a:rPr>
                        <a:t>(%)</a:t>
                      </a:r>
                      <a:endParaRPr lang="zh-CN" sz="1050" kern="100" dirty="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zh-CN" sz="900" kern="100">
                          <a:effectLst/>
                        </a:rPr>
                        <a:t>正常节点数量</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zh-CN" sz="900" kern="100">
                          <a:effectLst/>
                        </a:rPr>
                        <a:t>木马节点数量</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Accuracy</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0" marR="0" marT="0" marB="0" anchor="ctr"/>
                </a:tc>
                <a:tc>
                  <a:txBody>
                    <a:bodyPr/>
                    <a:lstStyle/>
                    <a:p>
                      <a:pPr algn="ctr">
                        <a:lnSpc>
                          <a:spcPts val="1200"/>
                        </a:lnSpc>
                        <a:spcAft>
                          <a:spcPts val="0"/>
                        </a:spcAft>
                      </a:pPr>
                      <a:r>
                        <a:rPr lang="zh-CN" sz="900" kern="100">
                          <a:effectLst/>
                        </a:rPr>
                        <a:t>木马误判个数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正常电路误判个数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218075383"/>
                  </a:ext>
                </a:extLst>
              </a:tr>
              <a:tr h="171450">
                <a:tc>
                  <a:txBody>
                    <a:bodyPr/>
                    <a:lstStyle/>
                    <a:p>
                      <a:pPr algn="ctr">
                        <a:lnSpc>
                          <a:spcPts val="1200"/>
                        </a:lnSpc>
                        <a:spcAft>
                          <a:spcPts val="0"/>
                        </a:spcAft>
                      </a:pPr>
                      <a:r>
                        <a:rPr lang="en-US" sz="900" kern="100">
                          <a:effectLst/>
                        </a:rPr>
                        <a:t>AES-T100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607171911"/>
                  </a:ext>
                </a:extLst>
              </a:tr>
              <a:tr h="171450">
                <a:tc>
                  <a:txBody>
                    <a:bodyPr/>
                    <a:lstStyle/>
                    <a:p>
                      <a:pPr algn="ctr">
                        <a:lnSpc>
                          <a:spcPts val="1200"/>
                        </a:lnSpc>
                        <a:spcAft>
                          <a:spcPts val="0"/>
                        </a:spcAft>
                      </a:pPr>
                      <a:r>
                        <a:rPr lang="en-US" sz="900" kern="100">
                          <a:effectLst/>
                        </a:rPr>
                        <a:t>AES-T200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177820451"/>
                  </a:ext>
                </a:extLst>
              </a:tr>
              <a:tr h="171450">
                <a:tc>
                  <a:txBody>
                    <a:bodyPr/>
                    <a:lstStyle/>
                    <a:p>
                      <a:pPr algn="ctr">
                        <a:lnSpc>
                          <a:spcPts val="1200"/>
                        </a:lnSpc>
                        <a:spcAft>
                          <a:spcPts val="0"/>
                        </a:spcAft>
                      </a:pPr>
                      <a:r>
                        <a:rPr lang="en-US" sz="900" kern="100">
                          <a:effectLst/>
                        </a:rPr>
                        <a:t>AES-T300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65132770"/>
                  </a:ext>
                </a:extLst>
              </a:tr>
              <a:tr h="171450">
                <a:tc>
                  <a:txBody>
                    <a:bodyPr/>
                    <a:lstStyle/>
                    <a:p>
                      <a:pPr algn="ctr">
                        <a:lnSpc>
                          <a:spcPts val="1200"/>
                        </a:lnSpc>
                        <a:spcAft>
                          <a:spcPts val="0"/>
                        </a:spcAft>
                      </a:pPr>
                      <a:r>
                        <a:rPr lang="en-US" sz="900" kern="100">
                          <a:effectLst/>
                        </a:rPr>
                        <a:t>AES-T400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817965191"/>
                  </a:ext>
                </a:extLst>
              </a:tr>
              <a:tr h="171450">
                <a:tc>
                  <a:txBody>
                    <a:bodyPr/>
                    <a:lstStyle/>
                    <a:p>
                      <a:pPr algn="ctr">
                        <a:lnSpc>
                          <a:spcPts val="1200"/>
                        </a:lnSpc>
                        <a:spcAft>
                          <a:spcPts val="0"/>
                        </a:spcAft>
                      </a:pPr>
                      <a:r>
                        <a:rPr lang="en-US" sz="900" kern="100">
                          <a:effectLst/>
                        </a:rPr>
                        <a:t>AES-T500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868203466"/>
                  </a:ext>
                </a:extLst>
              </a:tr>
              <a:tr h="171450">
                <a:tc>
                  <a:txBody>
                    <a:bodyPr/>
                    <a:lstStyle/>
                    <a:p>
                      <a:pPr algn="ctr">
                        <a:lnSpc>
                          <a:spcPts val="1200"/>
                        </a:lnSpc>
                        <a:spcAft>
                          <a:spcPts val="0"/>
                        </a:spcAft>
                      </a:pPr>
                      <a:r>
                        <a:rPr lang="en-US" sz="900" kern="100">
                          <a:effectLst/>
                        </a:rPr>
                        <a:t>AES-T600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dirty="0">
                          <a:effectLst/>
                        </a:rPr>
                        <a:t>98</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995413375"/>
                  </a:ext>
                </a:extLst>
              </a:tr>
              <a:tr h="171450">
                <a:tc>
                  <a:txBody>
                    <a:bodyPr/>
                    <a:lstStyle/>
                    <a:p>
                      <a:pPr algn="ctr">
                        <a:lnSpc>
                          <a:spcPts val="1200"/>
                        </a:lnSpc>
                        <a:spcAft>
                          <a:spcPts val="0"/>
                        </a:spcAft>
                      </a:pPr>
                      <a:r>
                        <a:rPr lang="en-US" sz="900" kern="100">
                          <a:effectLst/>
                        </a:rPr>
                        <a:t>AES-T700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098717662"/>
                  </a:ext>
                </a:extLst>
              </a:tr>
              <a:tr h="171450">
                <a:tc>
                  <a:txBody>
                    <a:bodyPr/>
                    <a:lstStyle/>
                    <a:p>
                      <a:pPr algn="ctr">
                        <a:lnSpc>
                          <a:spcPts val="1200"/>
                        </a:lnSpc>
                        <a:spcAft>
                          <a:spcPts val="0"/>
                        </a:spcAft>
                      </a:pPr>
                      <a:r>
                        <a:rPr lang="en-US" sz="900" kern="100">
                          <a:effectLst/>
                        </a:rPr>
                        <a:t>AES-T800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328702919"/>
                  </a:ext>
                </a:extLst>
              </a:tr>
              <a:tr h="171450">
                <a:tc>
                  <a:txBody>
                    <a:bodyPr/>
                    <a:lstStyle/>
                    <a:p>
                      <a:pPr algn="ctr">
                        <a:lnSpc>
                          <a:spcPts val="1200"/>
                        </a:lnSpc>
                        <a:spcAft>
                          <a:spcPts val="0"/>
                        </a:spcAft>
                      </a:pPr>
                      <a:r>
                        <a:rPr lang="en-US" sz="900" kern="100">
                          <a:effectLst/>
                        </a:rPr>
                        <a:t>AES-T900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818298996"/>
                  </a:ext>
                </a:extLst>
              </a:tr>
              <a:tr h="171450">
                <a:tc>
                  <a:txBody>
                    <a:bodyPr/>
                    <a:lstStyle/>
                    <a:p>
                      <a:pPr algn="ctr">
                        <a:lnSpc>
                          <a:spcPts val="1200"/>
                        </a:lnSpc>
                        <a:spcAft>
                          <a:spcPts val="0"/>
                        </a:spcAft>
                      </a:pPr>
                      <a:r>
                        <a:rPr lang="en-US" sz="900" kern="100">
                          <a:effectLst/>
                        </a:rPr>
                        <a:t>AES-T1000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5812001"/>
                  </a:ext>
                </a:extLst>
              </a:tr>
              <a:tr h="171450">
                <a:tc>
                  <a:txBody>
                    <a:bodyPr/>
                    <a:lstStyle/>
                    <a:p>
                      <a:pPr algn="ctr">
                        <a:lnSpc>
                          <a:spcPts val="1200"/>
                        </a:lnSpc>
                        <a:spcAft>
                          <a:spcPts val="0"/>
                        </a:spcAft>
                      </a:pPr>
                      <a:r>
                        <a:rPr lang="en-US" sz="900" kern="100">
                          <a:effectLst/>
                        </a:rPr>
                        <a:t>AES-T1100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808669"/>
                  </a:ext>
                </a:extLst>
              </a:tr>
              <a:tr h="171450">
                <a:tc>
                  <a:txBody>
                    <a:bodyPr/>
                    <a:lstStyle/>
                    <a:p>
                      <a:pPr algn="ctr">
                        <a:lnSpc>
                          <a:spcPts val="1200"/>
                        </a:lnSpc>
                        <a:spcAft>
                          <a:spcPts val="0"/>
                        </a:spcAft>
                      </a:pPr>
                      <a:r>
                        <a:rPr lang="en-US" sz="900" kern="100">
                          <a:effectLst/>
                        </a:rPr>
                        <a:t>AES-T1200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787408144"/>
                  </a:ext>
                </a:extLst>
              </a:tr>
              <a:tr h="171450">
                <a:tc>
                  <a:txBody>
                    <a:bodyPr/>
                    <a:lstStyle/>
                    <a:p>
                      <a:pPr algn="ctr">
                        <a:lnSpc>
                          <a:spcPts val="1200"/>
                        </a:lnSpc>
                        <a:spcAft>
                          <a:spcPts val="0"/>
                        </a:spcAft>
                      </a:pPr>
                      <a:r>
                        <a:rPr lang="en-US" sz="900" kern="100">
                          <a:effectLst/>
                        </a:rPr>
                        <a:t>AES-T1300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17</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624354110"/>
                  </a:ext>
                </a:extLst>
              </a:tr>
              <a:tr h="171450">
                <a:tc>
                  <a:txBody>
                    <a:bodyPr/>
                    <a:lstStyle/>
                    <a:p>
                      <a:pPr algn="ctr">
                        <a:lnSpc>
                          <a:spcPts val="1200"/>
                        </a:lnSpc>
                        <a:spcAft>
                          <a:spcPts val="0"/>
                        </a:spcAft>
                      </a:pPr>
                      <a:r>
                        <a:rPr lang="en-US" sz="900" kern="100">
                          <a:effectLst/>
                        </a:rPr>
                        <a:t>AES-T1400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21</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71334686"/>
                  </a:ext>
                </a:extLst>
              </a:tr>
              <a:tr h="171450">
                <a:tc>
                  <a:txBody>
                    <a:bodyPr/>
                    <a:lstStyle/>
                    <a:p>
                      <a:pPr algn="ctr">
                        <a:lnSpc>
                          <a:spcPts val="1200"/>
                        </a:lnSpc>
                        <a:spcAft>
                          <a:spcPts val="0"/>
                        </a:spcAft>
                      </a:pPr>
                      <a:r>
                        <a:rPr lang="en-US" sz="900" kern="100">
                          <a:effectLst/>
                        </a:rPr>
                        <a:t>AES-T1500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19</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493752355"/>
                  </a:ext>
                </a:extLst>
              </a:tr>
              <a:tr h="171450">
                <a:tc>
                  <a:txBody>
                    <a:bodyPr/>
                    <a:lstStyle/>
                    <a:p>
                      <a:pPr algn="ctr">
                        <a:lnSpc>
                          <a:spcPts val="1200"/>
                        </a:lnSpc>
                        <a:spcAft>
                          <a:spcPts val="0"/>
                        </a:spcAft>
                      </a:pPr>
                      <a:r>
                        <a:rPr lang="en-US" sz="900" kern="100">
                          <a:effectLst/>
                        </a:rPr>
                        <a:t>AES-T1600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dirty="0">
                          <a:effectLst/>
                        </a:rPr>
                        <a:t>100</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altLang="zh-CN" sz="900" kern="100" dirty="0">
                          <a:effectLst/>
                          <a:latin typeface="Times New Roman" panose="02020603050405020304" pitchFamily="18" charset="0"/>
                          <a:ea typeface="宋体" panose="02010600030101010101" pitchFamily="2" charset="-122"/>
                        </a:rPr>
                        <a:t>100</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altLang="zh-CN" sz="900" kern="100" dirty="0">
                          <a:effectLst/>
                          <a:latin typeface="Times New Roman" panose="02020603050405020304" pitchFamily="18" charset="0"/>
                          <a:ea typeface="宋体" panose="02010600030101010101" pitchFamily="2" charset="-122"/>
                        </a:rPr>
                        <a:t>0</a:t>
                      </a:r>
                      <a:endParaRPr lang="zh-CN" sz="105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612370961"/>
                  </a:ext>
                </a:extLst>
              </a:tr>
              <a:tr h="171450">
                <a:tc>
                  <a:txBody>
                    <a:bodyPr/>
                    <a:lstStyle/>
                    <a:p>
                      <a:pPr algn="ctr">
                        <a:lnSpc>
                          <a:spcPts val="1200"/>
                        </a:lnSpc>
                        <a:spcAft>
                          <a:spcPts val="0"/>
                        </a:spcAft>
                      </a:pPr>
                      <a:r>
                        <a:rPr lang="en-US" sz="900" kern="100">
                          <a:effectLst/>
                        </a:rPr>
                        <a:t>AES-T1700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10697291"/>
                  </a:ext>
                </a:extLst>
              </a:tr>
              <a:tr h="171450">
                <a:tc>
                  <a:txBody>
                    <a:bodyPr/>
                    <a:lstStyle/>
                    <a:p>
                      <a:pPr algn="ctr">
                        <a:lnSpc>
                          <a:spcPts val="1200"/>
                        </a:lnSpc>
                        <a:spcAft>
                          <a:spcPts val="0"/>
                        </a:spcAft>
                      </a:pPr>
                      <a:r>
                        <a:rPr lang="en-US" sz="900" kern="100">
                          <a:effectLst/>
                        </a:rPr>
                        <a:t>AES-T1800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304735112"/>
                  </a:ext>
                </a:extLst>
              </a:tr>
              <a:tr h="171450">
                <a:tc>
                  <a:txBody>
                    <a:bodyPr/>
                    <a:lstStyle/>
                    <a:p>
                      <a:pPr algn="ctr">
                        <a:lnSpc>
                          <a:spcPts val="1200"/>
                        </a:lnSpc>
                        <a:spcAft>
                          <a:spcPts val="0"/>
                        </a:spcAft>
                      </a:pPr>
                      <a:r>
                        <a:rPr lang="en-US" sz="900" kern="100">
                          <a:effectLst/>
                        </a:rPr>
                        <a:t>AES-T1900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148848158"/>
                  </a:ext>
                </a:extLst>
              </a:tr>
              <a:tr h="171450">
                <a:tc>
                  <a:txBody>
                    <a:bodyPr/>
                    <a:lstStyle/>
                    <a:p>
                      <a:pPr algn="ctr">
                        <a:lnSpc>
                          <a:spcPts val="1200"/>
                        </a:lnSpc>
                        <a:spcAft>
                          <a:spcPts val="0"/>
                        </a:spcAft>
                      </a:pPr>
                      <a:r>
                        <a:rPr lang="en-US" sz="900" kern="100">
                          <a:effectLst/>
                        </a:rPr>
                        <a:t>AES-T2000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089364715"/>
                  </a:ext>
                </a:extLst>
              </a:tr>
              <a:tr h="171450">
                <a:tc>
                  <a:txBody>
                    <a:bodyPr/>
                    <a:lstStyle/>
                    <a:p>
                      <a:pPr algn="ctr">
                        <a:lnSpc>
                          <a:spcPts val="1200"/>
                        </a:lnSpc>
                        <a:spcAft>
                          <a:spcPts val="0"/>
                        </a:spcAft>
                      </a:pPr>
                      <a:r>
                        <a:rPr lang="en-US" sz="900" kern="100">
                          <a:effectLst/>
                        </a:rPr>
                        <a:t>AES-T2100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7</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687783838"/>
                  </a:ext>
                </a:extLst>
              </a:tr>
              <a:tr h="171450">
                <a:tc>
                  <a:txBody>
                    <a:bodyPr/>
                    <a:lstStyle/>
                    <a:p>
                      <a:pPr algn="ctr">
                        <a:lnSpc>
                          <a:spcPts val="1200"/>
                        </a:lnSpc>
                        <a:spcAft>
                          <a:spcPts val="0"/>
                        </a:spcAft>
                      </a:pPr>
                      <a:r>
                        <a:rPr lang="zh-CN" sz="900" kern="100">
                          <a:effectLst/>
                        </a:rPr>
                        <a:t>平均值</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dirty="0">
                          <a:effectLst/>
                        </a:rPr>
                        <a:t>100</a:t>
                      </a:r>
                      <a:endParaRPr lang="zh-CN" sz="105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98</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a:effectLst/>
                        </a:rPr>
                        <a:t>8.952381</a:t>
                      </a:r>
                      <a:endParaRPr lang="zh-CN" sz="105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altLang="zh-CN" sz="900" kern="100" dirty="0">
                          <a:effectLst/>
                          <a:latin typeface="Times New Roman" panose="02020603050405020304" pitchFamily="18" charset="0"/>
                          <a:ea typeface="宋体" panose="02010600030101010101" pitchFamily="2" charset="-122"/>
                        </a:rPr>
                        <a:t>100</a:t>
                      </a:r>
                      <a:endParaRPr lang="zh-CN" sz="105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dirty="0">
                          <a:effectLst/>
                        </a:rPr>
                        <a:t>0</a:t>
                      </a:r>
                      <a:endParaRPr lang="zh-CN" sz="105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200"/>
                        </a:lnSpc>
                        <a:spcAft>
                          <a:spcPts val="0"/>
                        </a:spcAft>
                      </a:pPr>
                      <a:r>
                        <a:rPr lang="en-US" sz="900" kern="100" dirty="0">
                          <a:effectLst/>
                        </a:rPr>
                        <a:t>0</a:t>
                      </a:r>
                      <a:endParaRPr lang="zh-CN" sz="105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759173617"/>
                  </a:ext>
                </a:extLst>
              </a:tr>
            </a:tbl>
          </a:graphicData>
        </a:graphic>
      </p:graphicFrame>
      <p:pic>
        <p:nvPicPr>
          <p:cNvPr id="4" name="图片 3">
            <a:extLst>
              <a:ext uri="{FF2B5EF4-FFF2-40B4-BE49-F238E27FC236}">
                <a16:creationId xmlns:a16="http://schemas.microsoft.com/office/drawing/2014/main" id="{CD666972-BE2C-43AF-9DC3-FFB8A7717616}"/>
              </a:ext>
            </a:extLst>
          </p:cNvPr>
          <p:cNvPicPr>
            <a:picLocks noChangeAspect="1"/>
          </p:cNvPicPr>
          <p:nvPr/>
        </p:nvPicPr>
        <p:blipFill>
          <a:blip r:embed="rId3"/>
          <a:stretch>
            <a:fillRect/>
          </a:stretch>
        </p:blipFill>
        <p:spPr>
          <a:xfrm>
            <a:off x="5737781" y="2703973"/>
            <a:ext cx="6357955" cy="2678732"/>
          </a:xfrm>
          <a:prstGeom prst="rect">
            <a:avLst/>
          </a:prstGeom>
        </p:spPr>
      </p:pic>
      <p:sp>
        <p:nvSpPr>
          <p:cNvPr id="22" name="圆角矩形 12">
            <a:extLst>
              <a:ext uri="{FF2B5EF4-FFF2-40B4-BE49-F238E27FC236}">
                <a16:creationId xmlns:a16="http://schemas.microsoft.com/office/drawing/2014/main" id="{C49DE99C-A893-4004-969B-19A7E640F3C2}"/>
              </a:ext>
            </a:extLst>
          </p:cNvPr>
          <p:cNvSpPr/>
          <p:nvPr/>
        </p:nvSpPr>
        <p:spPr>
          <a:xfrm>
            <a:off x="1070952" y="280461"/>
            <a:ext cx="6310236"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3" name="文本框 22">
            <a:extLst>
              <a:ext uri="{FF2B5EF4-FFF2-40B4-BE49-F238E27FC236}">
                <a16:creationId xmlns:a16="http://schemas.microsoft.com/office/drawing/2014/main" id="{7629BB11-43BF-496D-A45F-8968F48DBD12}"/>
              </a:ext>
            </a:extLst>
          </p:cNvPr>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实验数据</a:t>
            </a:r>
          </a:p>
        </p:txBody>
      </p:sp>
      <p:sp>
        <p:nvSpPr>
          <p:cNvPr id="24" name="矩形 23">
            <a:extLst>
              <a:ext uri="{FF2B5EF4-FFF2-40B4-BE49-F238E27FC236}">
                <a16:creationId xmlns:a16="http://schemas.microsoft.com/office/drawing/2014/main" id="{81AB798F-55AA-48C8-9A00-AE1E7F68E883}"/>
              </a:ext>
            </a:extLst>
          </p:cNvPr>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25" name="矩形 24">
            <a:extLst>
              <a:ext uri="{FF2B5EF4-FFF2-40B4-BE49-F238E27FC236}">
                <a16:creationId xmlns:a16="http://schemas.microsoft.com/office/drawing/2014/main" id="{D9911624-9D92-4D22-9C0B-4D822D07FFC3}"/>
              </a:ext>
            </a:extLst>
          </p:cNvPr>
          <p:cNvSpPr/>
          <p:nvPr/>
        </p:nvSpPr>
        <p:spPr>
          <a:xfrm>
            <a:off x="3452834" y="374820"/>
            <a:ext cx="3852914" cy="523220"/>
          </a:xfrm>
          <a:prstGeom prst="rect">
            <a:avLst/>
          </a:prstGeom>
        </p:spPr>
        <p:txBody>
          <a:bodyPr wrap="square">
            <a:spAutoFit/>
          </a:bodyPr>
          <a:lstStyle/>
          <a:p>
            <a:r>
              <a:rPr lang="en-US" altLang="zh-CN" sz="2800" dirty="0">
                <a:solidFill>
                  <a:schemeClr val="tx1">
                    <a:lumMod val="75000"/>
                    <a:lumOff val="25000"/>
                  </a:schemeClr>
                </a:solidFill>
              </a:rPr>
              <a:t>EXPERIMENTAL DATA</a:t>
            </a:r>
          </a:p>
        </p:txBody>
      </p:sp>
    </p:spTree>
    <p:extLst>
      <p:ext uri="{BB962C8B-B14F-4D97-AF65-F5344CB8AC3E}">
        <p14:creationId xmlns:p14="http://schemas.microsoft.com/office/powerpoint/2010/main" val="4093519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88BA706F-E9D5-46A7-8BA2-9A3662AAA7CC}"/>
              </a:ext>
            </a:extLst>
          </p:cNvPr>
          <p:cNvSpPr/>
          <p:nvPr/>
        </p:nvSpPr>
        <p:spPr>
          <a:xfrm>
            <a:off x="615380" y="1490948"/>
            <a:ext cx="3626681"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RS-232</a:t>
            </a:r>
            <a:r>
              <a:rPr lang="zh-CN" altLang="en-US" sz="2000" b="1" dirty="0">
                <a:latin typeface="Arial" panose="020B0604020202020204" pitchFamily="34" charset="0"/>
                <a:cs typeface="Arial" panose="020B0604020202020204" pitchFamily="34" charset="0"/>
              </a:rPr>
              <a:t>检测结果</a:t>
            </a:r>
            <a:r>
              <a:rPr lang="en-US" altLang="zh-CN" sz="2000" b="1" dirty="0">
                <a:latin typeface="Arial" panose="020B0604020202020204" pitchFamily="34" charset="0"/>
                <a:cs typeface="Arial" panose="020B0604020202020204" pitchFamily="34" charset="0"/>
              </a:rPr>
              <a:t>(SVM)</a:t>
            </a:r>
            <a:endParaRPr lang="zh-CN" altLang="en-US" sz="2000" b="1" dirty="0">
              <a:latin typeface="Arial" panose="020B0604020202020204" pitchFamily="34" charset="0"/>
              <a:cs typeface="Arial" panose="020B0604020202020204" pitchFamily="34" charset="0"/>
            </a:endParaRPr>
          </a:p>
        </p:txBody>
      </p:sp>
      <p:graphicFrame>
        <p:nvGraphicFramePr>
          <p:cNvPr id="3" name="表格 2">
            <a:extLst>
              <a:ext uri="{FF2B5EF4-FFF2-40B4-BE49-F238E27FC236}">
                <a16:creationId xmlns:a16="http://schemas.microsoft.com/office/drawing/2014/main" id="{9F786AF8-33CB-44E0-B117-34AE3E65C87E}"/>
              </a:ext>
            </a:extLst>
          </p:cNvPr>
          <p:cNvGraphicFramePr>
            <a:graphicFrameLocks noGrp="1"/>
          </p:cNvGraphicFramePr>
          <p:nvPr>
            <p:extLst>
              <p:ext uri="{D42A27DB-BD31-4B8C-83A1-F6EECF244321}">
                <p14:modId xmlns:p14="http://schemas.microsoft.com/office/powerpoint/2010/main" val="4268810394"/>
              </p:ext>
            </p:extLst>
          </p:nvPr>
        </p:nvGraphicFramePr>
        <p:xfrm>
          <a:off x="226243" y="2411771"/>
          <a:ext cx="5328909" cy="3031428"/>
        </p:xfrm>
        <a:graphic>
          <a:graphicData uri="http://schemas.openxmlformats.org/drawingml/2006/table">
            <a:tbl>
              <a:tblPr firstRow="1" firstCol="1" bandRow="1">
                <a:tableStyleId>{5C22544A-7EE6-4342-B048-85BDC9FD1C3A}</a:tableStyleId>
              </a:tblPr>
              <a:tblGrid>
                <a:gridCol w="770684">
                  <a:extLst>
                    <a:ext uri="{9D8B030D-6E8A-4147-A177-3AD203B41FA5}">
                      <a16:colId xmlns:a16="http://schemas.microsoft.com/office/drawing/2014/main" val="3268471763"/>
                    </a:ext>
                  </a:extLst>
                </a:gridCol>
                <a:gridCol w="629339">
                  <a:extLst>
                    <a:ext uri="{9D8B030D-6E8A-4147-A177-3AD203B41FA5}">
                      <a16:colId xmlns:a16="http://schemas.microsoft.com/office/drawing/2014/main" val="2869769457"/>
                    </a:ext>
                  </a:extLst>
                </a:gridCol>
                <a:gridCol w="715680">
                  <a:extLst>
                    <a:ext uri="{9D8B030D-6E8A-4147-A177-3AD203B41FA5}">
                      <a16:colId xmlns:a16="http://schemas.microsoft.com/office/drawing/2014/main" val="1511119637"/>
                    </a:ext>
                  </a:extLst>
                </a:gridCol>
                <a:gridCol w="630617">
                  <a:extLst>
                    <a:ext uri="{9D8B030D-6E8A-4147-A177-3AD203B41FA5}">
                      <a16:colId xmlns:a16="http://schemas.microsoft.com/office/drawing/2014/main" val="3410938434"/>
                    </a:ext>
                  </a:extLst>
                </a:gridCol>
                <a:gridCol w="590964">
                  <a:extLst>
                    <a:ext uri="{9D8B030D-6E8A-4147-A177-3AD203B41FA5}">
                      <a16:colId xmlns:a16="http://schemas.microsoft.com/office/drawing/2014/main" val="661857500"/>
                    </a:ext>
                  </a:extLst>
                </a:gridCol>
                <a:gridCol w="717599">
                  <a:extLst>
                    <a:ext uri="{9D8B030D-6E8A-4147-A177-3AD203B41FA5}">
                      <a16:colId xmlns:a16="http://schemas.microsoft.com/office/drawing/2014/main" val="3061706851"/>
                    </a:ext>
                  </a:extLst>
                </a:gridCol>
                <a:gridCol w="636373">
                  <a:extLst>
                    <a:ext uri="{9D8B030D-6E8A-4147-A177-3AD203B41FA5}">
                      <a16:colId xmlns:a16="http://schemas.microsoft.com/office/drawing/2014/main" val="3838201803"/>
                    </a:ext>
                  </a:extLst>
                </a:gridCol>
                <a:gridCol w="637653">
                  <a:extLst>
                    <a:ext uri="{9D8B030D-6E8A-4147-A177-3AD203B41FA5}">
                      <a16:colId xmlns:a16="http://schemas.microsoft.com/office/drawing/2014/main" val="2723750612"/>
                    </a:ext>
                  </a:extLst>
                </a:gridCol>
              </a:tblGrid>
              <a:tr h="342008">
                <a:tc>
                  <a:txBody>
                    <a:bodyPr/>
                    <a:lstStyle/>
                    <a:p>
                      <a:pPr algn="ctr">
                        <a:lnSpc>
                          <a:spcPts val="1200"/>
                        </a:lnSpc>
                        <a:spcAft>
                          <a:spcPts val="0"/>
                        </a:spcAft>
                      </a:pPr>
                      <a:r>
                        <a:rPr lang="zh-CN" sz="900" kern="100">
                          <a:effectLst/>
                        </a:rPr>
                        <a:t>测试电路</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TPR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TNR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正常节点数量</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木马节点数量</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Accuracy</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木马误判个数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正常电路误判个数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592373322"/>
                  </a:ext>
                </a:extLst>
              </a:tr>
              <a:tr h="195876">
                <a:tc>
                  <a:txBody>
                    <a:bodyPr/>
                    <a:lstStyle/>
                    <a:p>
                      <a:pPr algn="ctr">
                        <a:lnSpc>
                          <a:spcPts val="1200"/>
                        </a:lnSpc>
                        <a:spcAft>
                          <a:spcPts val="0"/>
                        </a:spcAft>
                      </a:pPr>
                      <a:r>
                        <a:rPr lang="en-US" sz="900" kern="100">
                          <a:effectLst/>
                        </a:rPr>
                        <a:t>RS232-T100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93.650794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93.75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1971326281"/>
                  </a:ext>
                </a:extLst>
              </a:tr>
              <a:tr h="195876">
                <a:tc>
                  <a:txBody>
                    <a:bodyPr/>
                    <a:lstStyle/>
                    <a:p>
                      <a:pPr algn="ctr">
                        <a:lnSpc>
                          <a:spcPts val="1200"/>
                        </a:lnSpc>
                        <a:spcAft>
                          <a:spcPts val="0"/>
                        </a:spcAft>
                      </a:pPr>
                      <a:r>
                        <a:rPr lang="en-US" sz="900" kern="100">
                          <a:effectLst/>
                        </a:rPr>
                        <a:t>RS232-T200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50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92.063492</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90.769231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151871411"/>
                  </a:ext>
                </a:extLst>
              </a:tr>
              <a:tr h="342008">
                <a:tc>
                  <a:txBody>
                    <a:bodyPr/>
                    <a:lstStyle/>
                    <a:p>
                      <a:pPr algn="ctr">
                        <a:lnSpc>
                          <a:spcPts val="1200"/>
                        </a:lnSpc>
                        <a:spcAft>
                          <a:spcPts val="0"/>
                        </a:spcAft>
                      </a:pPr>
                      <a:r>
                        <a:rPr lang="en-US" sz="900" kern="100">
                          <a:effectLst/>
                        </a:rPr>
                        <a:t>RS232-T300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75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93.75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92.6470589</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3648576014"/>
                  </a:ext>
                </a:extLst>
              </a:tr>
              <a:tr h="195876">
                <a:tc>
                  <a:txBody>
                    <a:bodyPr/>
                    <a:lstStyle/>
                    <a:p>
                      <a:pPr algn="ctr">
                        <a:lnSpc>
                          <a:spcPts val="1200"/>
                        </a:lnSpc>
                        <a:spcAft>
                          <a:spcPts val="0"/>
                        </a:spcAft>
                      </a:pPr>
                      <a:r>
                        <a:rPr lang="en-US" sz="900" kern="100">
                          <a:effectLst/>
                        </a:rPr>
                        <a:t>RS232-T400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50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93.846154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92.537313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638784559"/>
                  </a:ext>
                </a:extLst>
              </a:tr>
              <a:tr h="195876">
                <a:tc>
                  <a:txBody>
                    <a:bodyPr/>
                    <a:lstStyle/>
                    <a:p>
                      <a:pPr algn="ctr">
                        <a:lnSpc>
                          <a:spcPts val="1200"/>
                        </a:lnSpc>
                        <a:spcAft>
                          <a:spcPts val="0"/>
                        </a:spcAft>
                      </a:pPr>
                      <a:r>
                        <a:rPr lang="en-US" sz="900" kern="100">
                          <a:effectLst/>
                        </a:rPr>
                        <a:t>RS232-T500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dirty="0">
                          <a:effectLst/>
                        </a:rPr>
                        <a:t>50</a:t>
                      </a:r>
                      <a:endParaRPr lang="zh-CN" sz="1050" kern="100" dirty="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93.75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91.176471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3943503061"/>
                  </a:ext>
                </a:extLst>
              </a:tr>
              <a:tr h="342008">
                <a:tc>
                  <a:txBody>
                    <a:bodyPr/>
                    <a:lstStyle/>
                    <a:p>
                      <a:pPr algn="ctr">
                        <a:lnSpc>
                          <a:spcPts val="1200"/>
                        </a:lnSpc>
                        <a:spcAft>
                          <a:spcPts val="0"/>
                        </a:spcAft>
                      </a:pPr>
                      <a:r>
                        <a:rPr lang="en-US" sz="900" kern="100">
                          <a:effectLst/>
                        </a:rPr>
                        <a:t>RS232-T600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84.615384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93.939394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66</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92.405063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126541109"/>
                  </a:ext>
                </a:extLst>
              </a:tr>
              <a:tr h="342008">
                <a:tc>
                  <a:txBody>
                    <a:bodyPr/>
                    <a:lstStyle/>
                    <a:p>
                      <a:pPr algn="ctr">
                        <a:lnSpc>
                          <a:spcPts val="1200"/>
                        </a:lnSpc>
                        <a:spcAft>
                          <a:spcPts val="0"/>
                        </a:spcAft>
                      </a:pPr>
                      <a:r>
                        <a:rPr lang="en-US" sz="900" kern="100">
                          <a:effectLst/>
                        </a:rPr>
                        <a:t>RS232-T700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76.923077</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93.939394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66</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91.139241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dirty="0">
                          <a:effectLst/>
                        </a:rPr>
                        <a:t>3</a:t>
                      </a:r>
                      <a:endParaRPr lang="zh-CN" sz="1050" kern="100" dirty="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124459229"/>
                  </a:ext>
                </a:extLst>
              </a:tr>
              <a:tr h="195876">
                <a:tc>
                  <a:txBody>
                    <a:bodyPr/>
                    <a:lstStyle/>
                    <a:p>
                      <a:pPr algn="ctr">
                        <a:lnSpc>
                          <a:spcPts val="1200"/>
                        </a:lnSpc>
                        <a:spcAft>
                          <a:spcPts val="0"/>
                        </a:spcAft>
                      </a:pPr>
                      <a:r>
                        <a:rPr lang="en-US" sz="900" kern="100">
                          <a:effectLst/>
                        </a:rPr>
                        <a:t>RS232-T800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93.650794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63</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93.75</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465164964"/>
                  </a:ext>
                </a:extLst>
              </a:tr>
              <a:tr h="342008">
                <a:tc>
                  <a:txBody>
                    <a:bodyPr/>
                    <a:lstStyle/>
                    <a:p>
                      <a:pPr algn="ctr">
                        <a:lnSpc>
                          <a:spcPts val="1200"/>
                        </a:lnSpc>
                        <a:spcAft>
                          <a:spcPts val="0"/>
                        </a:spcAft>
                      </a:pPr>
                      <a:r>
                        <a:rPr lang="en-US" sz="900" kern="100">
                          <a:effectLst/>
                        </a:rPr>
                        <a:t>RS232-T900</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90.909091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93.939394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66</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93.506494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extLst>
                  <a:ext uri="{0D108BD9-81ED-4DB2-BD59-A6C34878D82A}">
                    <a16:rowId xmlns:a16="http://schemas.microsoft.com/office/drawing/2014/main" val="3477288269"/>
                  </a:ext>
                </a:extLst>
              </a:tr>
              <a:tr h="342008">
                <a:tc>
                  <a:txBody>
                    <a:bodyPr/>
                    <a:lstStyle/>
                    <a:p>
                      <a:pPr algn="ctr">
                        <a:lnSpc>
                          <a:spcPts val="1200"/>
                        </a:lnSpc>
                        <a:spcAft>
                          <a:spcPts val="0"/>
                        </a:spcAft>
                      </a:pPr>
                      <a:r>
                        <a:rPr lang="zh-CN" sz="900" kern="100">
                          <a:effectLst/>
                        </a:rPr>
                        <a:t>平均</a:t>
                      </a:r>
                      <a:endParaRPr lang="zh-CN" sz="1050" kern="100">
                        <a:effectLst/>
                        <a:latin typeface="Times New Roman" panose="02020603050405020304" pitchFamily="18" charset="0"/>
                        <a:ea typeface="宋体" panose="02010600030101010101" pitchFamily="2" charset="-122"/>
                      </a:endParaRPr>
                    </a:p>
                  </a:txBody>
                  <a:tcPr marL="17780" marR="17780" marT="0" marB="0" anchor="ctr"/>
                </a:tc>
                <a:tc>
                  <a:txBody>
                    <a:bodyPr/>
                    <a:lstStyle/>
                    <a:p>
                      <a:pPr algn="ctr">
                        <a:lnSpc>
                          <a:spcPts val="1200"/>
                        </a:lnSpc>
                        <a:spcAft>
                          <a:spcPts val="0"/>
                        </a:spcAft>
                      </a:pPr>
                      <a:r>
                        <a:rPr lang="en-US" sz="900" kern="100">
                          <a:effectLst/>
                        </a:rPr>
                        <a:t>75.271950</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93.614379</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64.444444</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5.666667</a:t>
                      </a:r>
                      <a:endParaRPr lang="zh-CN" sz="1050" kern="100">
                        <a:effectLst/>
                        <a:latin typeface="Times New Roman" panose="02020603050405020304" pitchFamily="18" charset="0"/>
                        <a:ea typeface="宋体" panose="02010600030101010101" pitchFamily="2" charset="-122"/>
                      </a:endParaRPr>
                    </a:p>
                  </a:txBody>
                  <a:tcPr marL="57785" marR="57785" marT="0" marB="0" anchor="ctr"/>
                </a:tc>
                <a:tc>
                  <a:txBody>
                    <a:bodyPr/>
                    <a:lstStyle/>
                    <a:p>
                      <a:pPr algn="ctr">
                        <a:lnSpc>
                          <a:spcPts val="1200"/>
                        </a:lnSpc>
                        <a:spcAft>
                          <a:spcPts val="0"/>
                        </a:spcAft>
                      </a:pPr>
                      <a:r>
                        <a:rPr lang="en-US" sz="900" kern="100">
                          <a:effectLst/>
                        </a:rPr>
                        <a:t>92.408986</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1.222222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dirty="0">
                          <a:effectLst/>
                        </a:rPr>
                        <a:t>4.111111</a:t>
                      </a:r>
                      <a:endParaRPr lang="zh-CN" sz="1050" kern="100" dirty="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1222610255"/>
                  </a:ext>
                </a:extLst>
              </a:tr>
            </a:tbl>
          </a:graphicData>
        </a:graphic>
      </p:graphicFrame>
      <p:pic>
        <p:nvPicPr>
          <p:cNvPr id="5" name="图片 4">
            <a:extLst>
              <a:ext uri="{FF2B5EF4-FFF2-40B4-BE49-F238E27FC236}">
                <a16:creationId xmlns:a16="http://schemas.microsoft.com/office/drawing/2014/main" id="{593F1336-6636-4C8A-8633-BA6C979ECEC7}"/>
              </a:ext>
            </a:extLst>
          </p:cNvPr>
          <p:cNvPicPr>
            <a:picLocks noChangeAspect="1"/>
          </p:cNvPicPr>
          <p:nvPr/>
        </p:nvPicPr>
        <p:blipFill>
          <a:blip r:embed="rId3"/>
          <a:stretch>
            <a:fillRect/>
          </a:stretch>
        </p:blipFill>
        <p:spPr>
          <a:xfrm>
            <a:off x="6636850" y="1119371"/>
            <a:ext cx="4490302" cy="2551901"/>
          </a:xfrm>
          <a:prstGeom prst="rect">
            <a:avLst/>
          </a:prstGeom>
        </p:spPr>
      </p:pic>
      <p:pic>
        <p:nvPicPr>
          <p:cNvPr id="6" name="图片 5">
            <a:extLst>
              <a:ext uri="{FF2B5EF4-FFF2-40B4-BE49-F238E27FC236}">
                <a16:creationId xmlns:a16="http://schemas.microsoft.com/office/drawing/2014/main" id="{940E688B-4D3A-475E-9F3A-BE7A9D43E127}"/>
              </a:ext>
            </a:extLst>
          </p:cNvPr>
          <p:cNvPicPr>
            <a:picLocks noChangeAspect="1"/>
          </p:cNvPicPr>
          <p:nvPr/>
        </p:nvPicPr>
        <p:blipFill>
          <a:blip r:embed="rId4"/>
          <a:stretch>
            <a:fillRect/>
          </a:stretch>
        </p:blipFill>
        <p:spPr>
          <a:xfrm>
            <a:off x="6636850" y="3758808"/>
            <a:ext cx="4509881" cy="2662854"/>
          </a:xfrm>
          <a:prstGeom prst="rect">
            <a:avLst/>
          </a:prstGeom>
        </p:spPr>
      </p:pic>
      <p:sp>
        <p:nvSpPr>
          <p:cNvPr id="18" name="圆角矩形 12">
            <a:extLst>
              <a:ext uri="{FF2B5EF4-FFF2-40B4-BE49-F238E27FC236}">
                <a16:creationId xmlns:a16="http://schemas.microsoft.com/office/drawing/2014/main" id="{9A3326EE-C6D7-49A1-8163-DFE8969E0201}"/>
              </a:ext>
            </a:extLst>
          </p:cNvPr>
          <p:cNvSpPr/>
          <p:nvPr/>
        </p:nvSpPr>
        <p:spPr>
          <a:xfrm>
            <a:off x="1070952" y="280461"/>
            <a:ext cx="6310236"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9" name="文本框 18">
            <a:extLst>
              <a:ext uri="{FF2B5EF4-FFF2-40B4-BE49-F238E27FC236}">
                <a16:creationId xmlns:a16="http://schemas.microsoft.com/office/drawing/2014/main" id="{4F228A5C-DAD5-44B3-A97C-F41D6D846AC4}"/>
              </a:ext>
            </a:extLst>
          </p:cNvPr>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实验数据</a:t>
            </a:r>
          </a:p>
        </p:txBody>
      </p:sp>
      <p:sp>
        <p:nvSpPr>
          <p:cNvPr id="20" name="矩形 19">
            <a:extLst>
              <a:ext uri="{FF2B5EF4-FFF2-40B4-BE49-F238E27FC236}">
                <a16:creationId xmlns:a16="http://schemas.microsoft.com/office/drawing/2014/main" id="{EFA8645C-B0BE-4660-9037-93F7D3DF3561}"/>
              </a:ext>
            </a:extLst>
          </p:cNvPr>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21" name="矩形 20">
            <a:extLst>
              <a:ext uri="{FF2B5EF4-FFF2-40B4-BE49-F238E27FC236}">
                <a16:creationId xmlns:a16="http://schemas.microsoft.com/office/drawing/2014/main" id="{F66505E0-574E-4E9C-9F87-CAA1A9C0DA56}"/>
              </a:ext>
            </a:extLst>
          </p:cNvPr>
          <p:cNvSpPr/>
          <p:nvPr/>
        </p:nvSpPr>
        <p:spPr>
          <a:xfrm>
            <a:off x="3452834" y="374820"/>
            <a:ext cx="3852914" cy="523220"/>
          </a:xfrm>
          <a:prstGeom prst="rect">
            <a:avLst/>
          </a:prstGeom>
        </p:spPr>
        <p:txBody>
          <a:bodyPr wrap="square">
            <a:spAutoFit/>
          </a:bodyPr>
          <a:lstStyle/>
          <a:p>
            <a:r>
              <a:rPr lang="en-US" altLang="zh-CN" sz="2800" dirty="0">
                <a:solidFill>
                  <a:schemeClr val="tx1">
                    <a:lumMod val="75000"/>
                    <a:lumOff val="25000"/>
                  </a:schemeClr>
                </a:solidFill>
              </a:rPr>
              <a:t>EXPERIMENTAL DATA</a:t>
            </a:r>
          </a:p>
        </p:txBody>
      </p:sp>
    </p:spTree>
    <p:extLst>
      <p:ext uri="{BB962C8B-B14F-4D97-AF65-F5344CB8AC3E}">
        <p14:creationId xmlns:p14="http://schemas.microsoft.com/office/powerpoint/2010/main" val="447922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88BA706F-E9D5-46A7-8BA2-9A3662AAA7CC}"/>
              </a:ext>
            </a:extLst>
          </p:cNvPr>
          <p:cNvSpPr/>
          <p:nvPr/>
        </p:nvSpPr>
        <p:spPr>
          <a:xfrm>
            <a:off x="615381" y="1490948"/>
            <a:ext cx="3664388" cy="400110"/>
          </a:xfrm>
          <a:prstGeom prst="rect">
            <a:avLst/>
          </a:prstGeom>
        </p:spPr>
        <p:txBody>
          <a:bodyPr wrap="square">
            <a:spAutoFit/>
          </a:bodyPr>
          <a:lstStyle/>
          <a:p>
            <a:pPr marL="342900" indent="-342900">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RS-232</a:t>
            </a:r>
            <a:r>
              <a:rPr lang="zh-CN" altLang="en-US" sz="2000" b="1" dirty="0">
                <a:latin typeface="Arial" panose="020B0604020202020204" pitchFamily="34" charset="0"/>
                <a:cs typeface="Arial" panose="020B0604020202020204" pitchFamily="34" charset="0"/>
              </a:rPr>
              <a:t>检测结果</a:t>
            </a:r>
            <a:r>
              <a:rPr lang="en-US" altLang="zh-CN" sz="2000" b="1" dirty="0">
                <a:latin typeface="Arial" panose="020B0604020202020204" pitchFamily="34" charset="0"/>
                <a:cs typeface="Arial" panose="020B0604020202020204" pitchFamily="34" charset="0"/>
              </a:rPr>
              <a:t>(</a:t>
            </a:r>
            <a:r>
              <a:rPr lang="zh-CN" altLang="en-US" sz="2000" b="1" dirty="0">
                <a:latin typeface="Arial" panose="020B0604020202020204" pitchFamily="34" charset="0"/>
                <a:cs typeface="Arial" panose="020B0604020202020204" pitchFamily="34" charset="0"/>
              </a:rPr>
              <a:t>随机森林</a:t>
            </a:r>
            <a:r>
              <a:rPr lang="en-US" altLang="zh-CN" sz="2000" b="1" dirty="0">
                <a:latin typeface="Arial" panose="020B0604020202020204" pitchFamily="34" charset="0"/>
                <a:cs typeface="Arial" panose="020B0604020202020204" pitchFamily="34" charset="0"/>
              </a:rPr>
              <a:t>)</a:t>
            </a:r>
            <a:endParaRPr lang="zh-CN" altLang="en-US" sz="2000" b="1" dirty="0">
              <a:latin typeface="Arial" panose="020B0604020202020204" pitchFamily="34" charset="0"/>
              <a:cs typeface="Arial" panose="020B0604020202020204" pitchFamily="34" charset="0"/>
            </a:endParaRPr>
          </a:p>
        </p:txBody>
      </p:sp>
      <p:graphicFrame>
        <p:nvGraphicFramePr>
          <p:cNvPr id="3" name="表格 2">
            <a:extLst>
              <a:ext uri="{FF2B5EF4-FFF2-40B4-BE49-F238E27FC236}">
                <a16:creationId xmlns:a16="http://schemas.microsoft.com/office/drawing/2014/main" id="{7F426FB4-170D-452C-ABB0-32A5A890D965}"/>
              </a:ext>
            </a:extLst>
          </p:cNvPr>
          <p:cNvGraphicFramePr>
            <a:graphicFrameLocks noGrp="1"/>
          </p:cNvGraphicFramePr>
          <p:nvPr>
            <p:extLst>
              <p:ext uri="{D42A27DB-BD31-4B8C-83A1-F6EECF244321}">
                <p14:modId xmlns:p14="http://schemas.microsoft.com/office/powerpoint/2010/main" val="2493988315"/>
              </p:ext>
            </p:extLst>
          </p:nvPr>
        </p:nvGraphicFramePr>
        <p:xfrm>
          <a:off x="326311" y="2381545"/>
          <a:ext cx="5411470" cy="3231965"/>
        </p:xfrm>
        <a:graphic>
          <a:graphicData uri="http://schemas.openxmlformats.org/drawingml/2006/table">
            <a:tbl>
              <a:tblPr firstRow="1" firstCol="1" bandRow="1">
                <a:tableStyleId>{5C22544A-7EE6-4342-B048-85BDC9FD1C3A}</a:tableStyleId>
              </a:tblPr>
              <a:tblGrid>
                <a:gridCol w="796290">
                  <a:extLst>
                    <a:ext uri="{9D8B030D-6E8A-4147-A177-3AD203B41FA5}">
                      <a16:colId xmlns:a16="http://schemas.microsoft.com/office/drawing/2014/main" val="390211019"/>
                    </a:ext>
                  </a:extLst>
                </a:gridCol>
                <a:gridCol w="685800">
                  <a:extLst>
                    <a:ext uri="{9D8B030D-6E8A-4147-A177-3AD203B41FA5}">
                      <a16:colId xmlns:a16="http://schemas.microsoft.com/office/drawing/2014/main" val="603963027"/>
                    </a:ext>
                  </a:extLst>
                </a:gridCol>
                <a:gridCol w="603250">
                  <a:extLst>
                    <a:ext uri="{9D8B030D-6E8A-4147-A177-3AD203B41FA5}">
                      <a16:colId xmlns:a16="http://schemas.microsoft.com/office/drawing/2014/main" val="2925555566"/>
                    </a:ext>
                  </a:extLst>
                </a:gridCol>
                <a:gridCol w="678180">
                  <a:extLst>
                    <a:ext uri="{9D8B030D-6E8A-4147-A177-3AD203B41FA5}">
                      <a16:colId xmlns:a16="http://schemas.microsoft.com/office/drawing/2014/main" val="2364772115"/>
                    </a:ext>
                  </a:extLst>
                </a:gridCol>
                <a:gridCol w="678180">
                  <a:extLst>
                    <a:ext uri="{9D8B030D-6E8A-4147-A177-3AD203B41FA5}">
                      <a16:colId xmlns:a16="http://schemas.microsoft.com/office/drawing/2014/main" val="236573065"/>
                    </a:ext>
                  </a:extLst>
                </a:gridCol>
                <a:gridCol w="748030">
                  <a:extLst>
                    <a:ext uri="{9D8B030D-6E8A-4147-A177-3AD203B41FA5}">
                      <a16:colId xmlns:a16="http://schemas.microsoft.com/office/drawing/2014/main" val="3982281510"/>
                    </a:ext>
                  </a:extLst>
                </a:gridCol>
                <a:gridCol w="555625">
                  <a:extLst>
                    <a:ext uri="{9D8B030D-6E8A-4147-A177-3AD203B41FA5}">
                      <a16:colId xmlns:a16="http://schemas.microsoft.com/office/drawing/2014/main" val="1837573511"/>
                    </a:ext>
                  </a:extLst>
                </a:gridCol>
                <a:gridCol w="666115">
                  <a:extLst>
                    <a:ext uri="{9D8B030D-6E8A-4147-A177-3AD203B41FA5}">
                      <a16:colId xmlns:a16="http://schemas.microsoft.com/office/drawing/2014/main" val="1846421553"/>
                    </a:ext>
                  </a:extLst>
                </a:gridCol>
              </a:tblGrid>
              <a:tr h="171450">
                <a:tc>
                  <a:txBody>
                    <a:bodyPr/>
                    <a:lstStyle/>
                    <a:p>
                      <a:pPr algn="ctr">
                        <a:lnSpc>
                          <a:spcPts val="1200"/>
                        </a:lnSpc>
                        <a:spcAft>
                          <a:spcPts val="0"/>
                        </a:spcAft>
                      </a:pPr>
                      <a:r>
                        <a:rPr lang="zh-CN" sz="900" kern="100">
                          <a:effectLst/>
                        </a:rPr>
                        <a:t>测试电路</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TPR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TNR</a:t>
                      </a:r>
                      <a:endParaRPr lang="zh-CN" sz="1050" kern="100">
                        <a:effectLst/>
                      </a:endParaRPr>
                    </a:p>
                    <a:p>
                      <a:pPr algn="ctr">
                        <a:lnSpc>
                          <a:spcPts val="1200"/>
                        </a:lnSpc>
                        <a:spcAft>
                          <a:spcPts val="0"/>
                        </a:spcAft>
                      </a:pPr>
                      <a:r>
                        <a:rPr lang="en-US" sz="900" kern="100">
                          <a:effectLst/>
                        </a:rPr>
                        <a:t>(%)</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正常节点数量</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木马节点数量</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Accuracy</a:t>
                      </a:r>
                      <a:endParaRPr lang="zh-CN" sz="1050" kern="100">
                        <a:effectLst/>
                      </a:endParaRPr>
                    </a:p>
                    <a:p>
                      <a:pPr algn="ctr">
                        <a:lnSpc>
                          <a:spcPts val="1200"/>
                        </a:lnSpc>
                        <a:spcAft>
                          <a:spcPts val="0"/>
                        </a:spcAft>
                      </a:pPr>
                      <a:r>
                        <a:rPr lang="en-US" sz="900" kern="100">
                          <a:effectLst/>
                        </a:rPr>
                        <a:t> (%)</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木马误判个数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zh-CN" sz="900" kern="100">
                          <a:effectLst/>
                        </a:rPr>
                        <a:t>正常电路误判个数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104564515"/>
                  </a:ext>
                </a:extLst>
              </a:tr>
              <a:tr h="171450">
                <a:tc>
                  <a:txBody>
                    <a:bodyPr/>
                    <a:lstStyle/>
                    <a:p>
                      <a:pPr algn="ctr">
                        <a:lnSpc>
                          <a:spcPts val="1200"/>
                        </a:lnSpc>
                        <a:spcAft>
                          <a:spcPts val="0"/>
                        </a:spcAft>
                      </a:pPr>
                      <a:r>
                        <a:rPr lang="en-US" sz="900" kern="100">
                          <a:effectLst/>
                        </a:rPr>
                        <a:t>RS232-T100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93.650794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93.75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1807293153"/>
                  </a:ext>
                </a:extLst>
              </a:tr>
              <a:tr h="171450">
                <a:tc>
                  <a:txBody>
                    <a:bodyPr/>
                    <a:lstStyle/>
                    <a:p>
                      <a:pPr algn="ctr">
                        <a:lnSpc>
                          <a:spcPts val="1200"/>
                        </a:lnSpc>
                        <a:spcAft>
                          <a:spcPts val="0"/>
                        </a:spcAft>
                      </a:pPr>
                      <a:r>
                        <a:rPr lang="en-US" sz="900" kern="100">
                          <a:effectLst/>
                        </a:rPr>
                        <a:t>RS232-T200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50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92.063492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90.769231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837759164"/>
                  </a:ext>
                </a:extLst>
              </a:tr>
              <a:tr h="171450">
                <a:tc>
                  <a:txBody>
                    <a:bodyPr/>
                    <a:lstStyle/>
                    <a:p>
                      <a:pPr algn="ctr">
                        <a:lnSpc>
                          <a:spcPts val="1200"/>
                        </a:lnSpc>
                        <a:spcAft>
                          <a:spcPts val="0"/>
                        </a:spcAft>
                      </a:pPr>
                      <a:r>
                        <a:rPr lang="en-US" sz="900" kern="100">
                          <a:effectLst/>
                        </a:rPr>
                        <a:t>RS232-T300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75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92.1875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91.176472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803690262"/>
                  </a:ext>
                </a:extLst>
              </a:tr>
              <a:tr h="171450">
                <a:tc>
                  <a:txBody>
                    <a:bodyPr/>
                    <a:lstStyle/>
                    <a:p>
                      <a:pPr algn="ctr">
                        <a:lnSpc>
                          <a:spcPts val="1200"/>
                        </a:lnSpc>
                        <a:spcAft>
                          <a:spcPts val="0"/>
                        </a:spcAft>
                      </a:pPr>
                      <a:r>
                        <a:rPr lang="en-US" sz="900" kern="100">
                          <a:effectLst/>
                        </a:rPr>
                        <a:t>RS232-T400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50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93.846154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92.537313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2688143938"/>
                  </a:ext>
                </a:extLst>
              </a:tr>
              <a:tr h="171450">
                <a:tc>
                  <a:txBody>
                    <a:bodyPr/>
                    <a:lstStyle/>
                    <a:p>
                      <a:pPr algn="ctr">
                        <a:lnSpc>
                          <a:spcPts val="1200"/>
                        </a:lnSpc>
                        <a:spcAft>
                          <a:spcPts val="0"/>
                        </a:spcAft>
                      </a:pPr>
                      <a:r>
                        <a:rPr lang="en-US" sz="900" kern="100">
                          <a:effectLst/>
                        </a:rPr>
                        <a:t>RS232-T500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75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92.1875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91.176471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1713711624"/>
                  </a:ext>
                </a:extLst>
              </a:tr>
              <a:tr h="171450">
                <a:tc>
                  <a:txBody>
                    <a:bodyPr/>
                    <a:lstStyle/>
                    <a:p>
                      <a:pPr algn="ctr">
                        <a:lnSpc>
                          <a:spcPts val="1200"/>
                        </a:lnSpc>
                        <a:spcAft>
                          <a:spcPts val="0"/>
                        </a:spcAft>
                      </a:pPr>
                      <a:r>
                        <a:rPr lang="en-US" sz="900" kern="100">
                          <a:effectLst/>
                        </a:rPr>
                        <a:t>RS232-T600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92.307692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92.424242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66</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92.405063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832185527"/>
                  </a:ext>
                </a:extLst>
              </a:tr>
              <a:tr h="171450">
                <a:tc>
                  <a:txBody>
                    <a:bodyPr/>
                    <a:lstStyle/>
                    <a:p>
                      <a:pPr algn="ctr">
                        <a:lnSpc>
                          <a:spcPts val="1200"/>
                        </a:lnSpc>
                        <a:spcAft>
                          <a:spcPts val="0"/>
                        </a:spcAft>
                      </a:pPr>
                      <a:r>
                        <a:rPr lang="en-US" sz="900" kern="100">
                          <a:effectLst/>
                        </a:rPr>
                        <a:t>RS232-T700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92.307692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92.424242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66</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92.405063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5</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2171743874"/>
                  </a:ext>
                </a:extLst>
              </a:tr>
              <a:tr h="171450">
                <a:tc>
                  <a:txBody>
                    <a:bodyPr/>
                    <a:lstStyle/>
                    <a:p>
                      <a:pPr algn="ctr">
                        <a:lnSpc>
                          <a:spcPts val="1200"/>
                        </a:lnSpc>
                        <a:spcAft>
                          <a:spcPts val="0"/>
                        </a:spcAft>
                      </a:pPr>
                      <a:r>
                        <a:rPr lang="en-US" sz="900" kern="100">
                          <a:effectLst/>
                        </a:rPr>
                        <a:t>RS232-T800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93.650794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93.75</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4</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323072683"/>
                  </a:ext>
                </a:extLst>
              </a:tr>
              <a:tr h="171450">
                <a:tc>
                  <a:txBody>
                    <a:bodyPr/>
                    <a:lstStyle/>
                    <a:p>
                      <a:pPr algn="ctr">
                        <a:lnSpc>
                          <a:spcPts val="1200"/>
                        </a:lnSpc>
                        <a:spcAft>
                          <a:spcPts val="0"/>
                        </a:spcAft>
                      </a:pPr>
                      <a:r>
                        <a:rPr lang="en-US" sz="900" kern="100">
                          <a:effectLst/>
                        </a:rPr>
                        <a:t>RS232-T900</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100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86.363636</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66</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11</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88.311688</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0</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a:t>
                      </a:r>
                      <a:endParaRPr lang="zh-CN" sz="1050" kern="10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3229764779"/>
                  </a:ext>
                </a:extLst>
              </a:tr>
              <a:tr h="171450">
                <a:tc>
                  <a:txBody>
                    <a:bodyPr/>
                    <a:lstStyle/>
                    <a:p>
                      <a:pPr algn="ctr">
                        <a:lnSpc>
                          <a:spcPts val="1200"/>
                        </a:lnSpc>
                        <a:spcAft>
                          <a:spcPts val="0"/>
                        </a:spcAft>
                      </a:pPr>
                      <a:r>
                        <a:rPr lang="zh-CN" sz="900" kern="100">
                          <a:effectLst/>
                        </a:rPr>
                        <a:t>平均</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200"/>
                        </a:lnSpc>
                        <a:spcAft>
                          <a:spcPts val="0"/>
                        </a:spcAft>
                      </a:pPr>
                      <a:r>
                        <a:rPr lang="en-US" sz="900" kern="100">
                          <a:effectLst/>
                        </a:rPr>
                        <a:t>81.623932</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92.088706</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64.444444</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5.666667</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91.809033</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a:effectLst/>
                        </a:rPr>
                        <a:t>0.666667</a:t>
                      </a:r>
                      <a:endParaRPr lang="zh-CN" sz="1050" kern="100">
                        <a:effectLst/>
                        <a:latin typeface="Times New Roman" panose="02020603050405020304" pitchFamily="18" charset="0"/>
                        <a:ea typeface="宋体" panose="02010600030101010101" pitchFamily="2" charset="-122"/>
                      </a:endParaRPr>
                    </a:p>
                  </a:txBody>
                  <a:tcPr marL="57785" marR="57785" marT="0" marB="0"/>
                </a:tc>
                <a:tc>
                  <a:txBody>
                    <a:bodyPr/>
                    <a:lstStyle/>
                    <a:p>
                      <a:pPr algn="ctr">
                        <a:lnSpc>
                          <a:spcPts val="1200"/>
                        </a:lnSpc>
                        <a:spcAft>
                          <a:spcPts val="0"/>
                        </a:spcAft>
                      </a:pPr>
                      <a:r>
                        <a:rPr lang="en-US" sz="900" kern="100" dirty="0">
                          <a:effectLst/>
                        </a:rPr>
                        <a:t>5.111111</a:t>
                      </a:r>
                      <a:endParaRPr lang="zh-CN" sz="1050" kern="100" dirty="0">
                        <a:effectLst/>
                        <a:latin typeface="Times New Roman" panose="02020603050405020304" pitchFamily="18" charset="0"/>
                        <a:ea typeface="宋体" panose="02010600030101010101" pitchFamily="2" charset="-122"/>
                      </a:endParaRPr>
                    </a:p>
                  </a:txBody>
                  <a:tcPr marL="57785" marR="57785" marT="0" marB="0"/>
                </a:tc>
                <a:extLst>
                  <a:ext uri="{0D108BD9-81ED-4DB2-BD59-A6C34878D82A}">
                    <a16:rowId xmlns:a16="http://schemas.microsoft.com/office/drawing/2014/main" val="3883381848"/>
                  </a:ext>
                </a:extLst>
              </a:tr>
            </a:tbl>
          </a:graphicData>
        </a:graphic>
      </p:graphicFrame>
      <p:pic>
        <p:nvPicPr>
          <p:cNvPr id="5" name="图片 4">
            <a:extLst>
              <a:ext uri="{FF2B5EF4-FFF2-40B4-BE49-F238E27FC236}">
                <a16:creationId xmlns:a16="http://schemas.microsoft.com/office/drawing/2014/main" id="{F335E4F4-9A09-472C-831B-061326C8260A}"/>
              </a:ext>
            </a:extLst>
          </p:cNvPr>
          <p:cNvPicPr>
            <a:picLocks noChangeAspect="1"/>
          </p:cNvPicPr>
          <p:nvPr/>
        </p:nvPicPr>
        <p:blipFill>
          <a:blip r:embed="rId3"/>
          <a:stretch>
            <a:fillRect/>
          </a:stretch>
        </p:blipFill>
        <p:spPr>
          <a:xfrm>
            <a:off x="6168873" y="2381545"/>
            <a:ext cx="5525255" cy="3220563"/>
          </a:xfrm>
          <a:prstGeom prst="rect">
            <a:avLst/>
          </a:prstGeom>
        </p:spPr>
      </p:pic>
      <p:sp>
        <p:nvSpPr>
          <p:cNvPr id="18" name="圆角矩形 12">
            <a:extLst>
              <a:ext uri="{FF2B5EF4-FFF2-40B4-BE49-F238E27FC236}">
                <a16:creationId xmlns:a16="http://schemas.microsoft.com/office/drawing/2014/main" id="{3735A5A6-E464-4BE5-B3A7-A5B47018147D}"/>
              </a:ext>
            </a:extLst>
          </p:cNvPr>
          <p:cNvSpPr/>
          <p:nvPr/>
        </p:nvSpPr>
        <p:spPr>
          <a:xfrm>
            <a:off x="1070952" y="280461"/>
            <a:ext cx="6310236"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9" name="文本框 18">
            <a:extLst>
              <a:ext uri="{FF2B5EF4-FFF2-40B4-BE49-F238E27FC236}">
                <a16:creationId xmlns:a16="http://schemas.microsoft.com/office/drawing/2014/main" id="{24BB08C9-C9E6-42E9-89C2-4C6BE6D53CC9}"/>
              </a:ext>
            </a:extLst>
          </p:cNvPr>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实验数据</a:t>
            </a:r>
          </a:p>
        </p:txBody>
      </p:sp>
      <p:sp>
        <p:nvSpPr>
          <p:cNvPr id="20" name="矩形 19">
            <a:extLst>
              <a:ext uri="{FF2B5EF4-FFF2-40B4-BE49-F238E27FC236}">
                <a16:creationId xmlns:a16="http://schemas.microsoft.com/office/drawing/2014/main" id="{524B7AE3-A466-4E9A-9D49-EF1EC8534A97}"/>
              </a:ext>
            </a:extLst>
          </p:cNvPr>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21" name="矩形 20">
            <a:extLst>
              <a:ext uri="{FF2B5EF4-FFF2-40B4-BE49-F238E27FC236}">
                <a16:creationId xmlns:a16="http://schemas.microsoft.com/office/drawing/2014/main" id="{180907B3-3925-422E-A1B9-D9E3994FF6B8}"/>
              </a:ext>
            </a:extLst>
          </p:cNvPr>
          <p:cNvSpPr/>
          <p:nvPr/>
        </p:nvSpPr>
        <p:spPr>
          <a:xfrm>
            <a:off x="3452834" y="374820"/>
            <a:ext cx="3852914" cy="523220"/>
          </a:xfrm>
          <a:prstGeom prst="rect">
            <a:avLst/>
          </a:prstGeom>
        </p:spPr>
        <p:txBody>
          <a:bodyPr wrap="square">
            <a:spAutoFit/>
          </a:bodyPr>
          <a:lstStyle/>
          <a:p>
            <a:r>
              <a:rPr lang="en-US" altLang="zh-CN" sz="2800" dirty="0">
                <a:solidFill>
                  <a:schemeClr val="tx1">
                    <a:lumMod val="75000"/>
                    <a:lumOff val="25000"/>
                  </a:schemeClr>
                </a:solidFill>
              </a:rPr>
              <a:t>EXPERIMENTAL DATA</a:t>
            </a:r>
          </a:p>
        </p:txBody>
      </p:sp>
    </p:spTree>
    <p:extLst>
      <p:ext uri="{BB962C8B-B14F-4D97-AF65-F5344CB8AC3E}">
        <p14:creationId xmlns:p14="http://schemas.microsoft.com/office/powerpoint/2010/main" val="3736081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 y="0"/>
            <a:ext cx="1248940" cy="6858000"/>
            <a:chOff x="-397" y="0"/>
            <a:chExt cx="1248940" cy="6858000"/>
          </a:xfrm>
        </p:grpSpPr>
        <p:sp>
          <p:nvSpPr>
            <p:cNvPr id="6" name="任意多边形 5"/>
            <p:cNvSpPr/>
            <p:nvPr/>
          </p:nvSpPr>
          <p:spPr>
            <a:xfrm>
              <a:off x="0"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7" name="文本框 6"/>
            <p:cNvSpPr txBox="1"/>
            <p:nvPr/>
          </p:nvSpPr>
          <p:spPr>
            <a:xfrm>
              <a:off x="-397" y="1784555"/>
              <a:ext cx="1015663" cy="3288890"/>
            </a:xfrm>
            <a:prstGeom prst="rect">
              <a:avLst/>
            </a:prstGeom>
            <a:noFill/>
          </p:spPr>
          <p:txBody>
            <a:bodyPr vert="eaVert" wrap="square" rtlCol="0">
              <a:spAutoFit/>
            </a:bodyPr>
            <a:lstStyle/>
            <a:p>
              <a:pPr algn="dist"/>
              <a:r>
                <a:rPr lang="en-US" altLang="zh-CN" sz="5400" b="1" dirty="0">
                  <a:solidFill>
                    <a:schemeClr val="bg1">
                      <a:alpha val="10000"/>
                    </a:schemeClr>
                  </a:solidFill>
                </a:rPr>
                <a:t>PART 05</a:t>
              </a:r>
              <a:endParaRPr lang="zh-CN" altLang="en-US" sz="5400" b="1" dirty="0">
                <a:solidFill>
                  <a:schemeClr val="bg1">
                    <a:alpha val="10000"/>
                  </a:schemeClr>
                </a:solidFill>
              </a:endParaRPr>
            </a:p>
          </p:txBody>
        </p:sp>
      </p:grpSp>
      <p:grpSp>
        <p:nvGrpSpPr>
          <p:cNvPr id="3" name="组合 2"/>
          <p:cNvGrpSpPr/>
          <p:nvPr/>
        </p:nvGrpSpPr>
        <p:grpSpPr>
          <a:xfrm>
            <a:off x="10943457" y="0"/>
            <a:ext cx="1248543" cy="6858000"/>
            <a:chOff x="10943457" y="0"/>
            <a:chExt cx="1248543" cy="6858000"/>
          </a:xfrm>
        </p:grpSpPr>
        <p:sp>
          <p:nvSpPr>
            <p:cNvPr id="8" name="任意多边形 7"/>
            <p:cNvSpPr/>
            <p:nvPr/>
          </p:nvSpPr>
          <p:spPr>
            <a:xfrm flipH="1">
              <a:off x="10943457" y="0"/>
              <a:ext cx="1248543" cy="6858000"/>
            </a:xfrm>
            <a:custGeom>
              <a:avLst/>
              <a:gdLst>
                <a:gd name="connsiteX0" fmla="*/ 0 w 1530942"/>
                <a:gd name="connsiteY0" fmla="*/ 0 h 6858000"/>
                <a:gd name="connsiteX1" fmla="*/ 1039003 w 1530942"/>
                <a:gd name="connsiteY1" fmla="*/ 0 h 6858000"/>
                <a:gd name="connsiteX2" fmla="*/ 1113780 w 1530942"/>
                <a:gd name="connsiteY2" fmla="*/ 250873 h 6858000"/>
                <a:gd name="connsiteX3" fmla="*/ 1530942 w 1530942"/>
                <a:gd name="connsiteY3" fmla="*/ 3429000 h 6858000"/>
                <a:gd name="connsiteX4" fmla="*/ 1113780 w 1530942"/>
                <a:gd name="connsiteY4" fmla="*/ 6607127 h 6858000"/>
                <a:gd name="connsiteX5" fmla="*/ 1039003 w 1530942"/>
                <a:gd name="connsiteY5" fmla="*/ 6858000 h 6858000"/>
                <a:gd name="connsiteX6" fmla="*/ 0 w 1530942"/>
                <a:gd name="connsiteY6" fmla="*/ 6858000 h 6858000"/>
                <a:gd name="connsiteX7" fmla="*/ 0 w 153094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942" h="6858000">
                  <a:moveTo>
                    <a:pt x="0" y="0"/>
                  </a:moveTo>
                  <a:lnTo>
                    <a:pt x="1039003" y="0"/>
                  </a:lnTo>
                  <a:lnTo>
                    <a:pt x="1113780" y="250873"/>
                  </a:lnTo>
                  <a:cubicBezTo>
                    <a:pt x="1379823" y="1195613"/>
                    <a:pt x="1530942" y="2278263"/>
                    <a:pt x="1530942" y="3429000"/>
                  </a:cubicBezTo>
                  <a:cubicBezTo>
                    <a:pt x="1530942" y="4579737"/>
                    <a:pt x="1379823" y="5662387"/>
                    <a:pt x="1113780" y="6607127"/>
                  </a:cubicBezTo>
                  <a:lnTo>
                    <a:pt x="1039003"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sp>
          <p:nvSpPr>
            <p:cNvPr id="9" name="文本框 8"/>
            <p:cNvSpPr txBox="1"/>
            <p:nvPr/>
          </p:nvSpPr>
          <p:spPr>
            <a:xfrm flipH="1">
              <a:off x="11160600" y="1784555"/>
              <a:ext cx="1015663" cy="3288890"/>
            </a:xfrm>
            <a:prstGeom prst="rect">
              <a:avLst/>
            </a:prstGeom>
            <a:noFill/>
          </p:spPr>
          <p:txBody>
            <a:bodyPr vert="eaVert" wrap="square" rtlCol="0">
              <a:spAutoFit/>
            </a:bodyPr>
            <a:lstStyle/>
            <a:p>
              <a:pPr algn="dist"/>
              <a:r>
                <a:rPr lang="en-US" altLang="zh-CN" sz="5400" b="1" dirty="0">
                  <a:solidFill>
                    <a:schemeClr val="bg1">
                      <a:alpha val="10000"/>
                    </a:schemeClr>
                  </a:solidFill>
                </a:rPr>
                <a:t>PART 05</a:t>
              </a:r>
              <a:endParaRPr lang="zh-CN" altLang="en-US" sz="5400" b="1" dirty="0">
                <a:solidFill>
                  <a:schemeClr val="bg1">
                    <a:alpha val="10000"/>
                  </a:schemeClr>
                </a:solidFill>
              </a:endParaRPr>
            </a:p>
          </p:txBody>
        </p:sp>
      </p:grpSp>
      <p:sp>
        <p:nvSpPr>
          <p:cNvPr id="12" name="文本框 11"/>
          <p:cNvSpPr txBox="1"/>
          <p:nvPr/>
        </p:nvSpPr>
        <p:spPr>
          <a:xfrm>
            <a:off x="2621429" y="205041"/>
            <a:ext cx="6949143" cy="6447919"/>
          </a:xfrm>
          <a:prstGeom prst="rect">
            <a:avLst/>
          </a:prstGeom>
          <a:noFill/>
        </p:spPr>
        <p:txBody>
          <a:bodyPr wrap="square" rtlCol="0">
            <a:spAutoFit/>
          </a:bodyPr>
          <a:lstStyle/>
          <a:p>
            <a:pPr algn="ctr"/>
            <a:r>
              <a:rPr lang="en-US" altLang="zh-CN" sz="41300" b="1" spc="600" dirty="0">
                <a:solidFill>
                  <a:schemeClr val="accent1">
                    <a:alpha val="5000"/>
                  </a:schemeClr>
                </a:solidFill>
                <a:latin typeface="Impact" panose="020B0806030902050204" pitchFamily="34" charset="0"/>
              </a:rPr>
              <a:t>05</a:t>
            </a:r>
            <a:endParaRPr lang="zh-CN" altLang="en-US" sz="41300" b="1" spc="600" dirty="0">
              <a:solidFill>
                <a:schemeClr val="accent1">
                  <a:alpha val="5000"/>
                </a:schemeClr>
              </a:solidFill>
              <a:latin typeface="Impact" panose="020B0806030902050204" pitchFamily="34" charset="0"/>
            </a:endParaRPr>
          </a:p>
        </p:txBody>
      </p:sp>
      <p:sp>
        <p:nvSpPr>
          <p:cNvPr id="16" name="文本框 15"/>
          <p:cNvSpPr txBox="1"/>
          <p:nvPr/>
        </p:nvSpPr>
        <p:spPr>
          <a:xfrm>
            <a:off x="3294743" y="2598003"/>
            <a:ext cx="5602513" cy="830997"/>
          </a:xfrm>
          <a:prstGeom prst="rect">
            <a:avLst/>
          </a:prstGeom>
          <a:noFill/>
        </p:spPr>
        <p:txBody>
          <a:bodyPr wrap="square" rtlCol="0">
            <a:spAutoFit/>
          </a:bodyPr>
          <a:lstStyle/>
          <a:p>
            <a:pPr algn="ctr"/>
            <a:r>
              <a:rPr lang="zh-CN" altLang="en-US" sz="4800" b="1" spc="300" dirty="0">
                <a:solidFill>
                  <a:schemeClr val="accent1"/>
                </a:solidFill>
              </a:rPr>
              <a:t>总结</a:t>
            </a:r>
          </a:p>
        </p:txBody>
      </p:sp>
      <p:sp>
        <p:nvSpPr>
          <p:cNvPr id="17" name="矩形 16"/>
          <p:cNvSpPr/>
          <p:nvPr/>
        </p:nvSpPr>
        <p:spPr>
          <a:xfrm>
            <a:off x="3797300" y="3419252"/>
            <a:ext cx="4597400" cy="338554"/>
          </a:xfrm>
          <a:prstGeom prst="rect">
            <a:avLst/>
          </a:prstGeom>
        </p:spPr>
        <p:txBody>
          <a:bodyPr wrap="square">
            <a:spAutoFit/>
          </a:bodyPr>
          <a:lstStyle/>
          <a:p>
            <a:pPr algn="ctr"/>
            <a:r>
              <a:rPr lang="en-US" altLang="zh-CN" sz="1600" dirty="0">
                <a:solidFill>
                  <a:schemeClr val="tx1">
                    <a:lumMod val="65000"/>
                    <a:lumOff val="35000"/>
                  </a:schemeClr>
                </a:solidFill>
              </a:rPr>
              <a:t>SUMMARY</a:t>
            </a:r>
          </a:p>
        </p:txBody>
      </p:sp>
    </p:spTree>
    <p:extLst>
      <p:ext uri="{BB962C8B-B14F-4D97-AF65-F5344CB8AC3E}">
        <p14:creationId xmlns:p14="http://schemas.microsoft.com/office/powerpoint/2010/main" val="3040342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01</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6244249"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研究总结</a:t>
            </a:r>
          </a:p>
        </p:txBody>
      </p:sp>
      <p:sp>
        <p:nvSpPr>
          <p:cNvPr id="15" name="矩形 14"/>
          <p:cNvSpPr/>
          <p:nvPr/>
        </p:nvSpPr>
        <p:spPr>
          <a:xfrm>
            <a:off x="3267614"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3452834" y="374820"/>
            <a:ext cx="3713581" cy="523220"/>
          </a:xfrm>
          <a:prstGeom prst="rect">
            <a:avLst/>
          </a:prstGeom>
        </p:spPr>
        <p:txBody>
          <a:bodyPr wrap="none">
            <a:spAutoFit/>
          </a:bodyPr>
          <a:lstStyle/>
          <a:p>
            <a:r>
              <a:rPr lang="en-US" altLang="zh-CN" sz="2800" dirty="0">
                <a:solidFill>
                  <a:schemeClr val="tx1">
                    <a:lumMod val="75000"/>
                    <a:lumOff val="25000"/>
                  </a:schemeClr>
                </a:solidFill>
              </a:rPr>
              <a:t>STUDY CONCLUDED</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261A565D-8B71-4660-B14A-ACF1128144C0}"/>
              </a:ext>
            </a:extLst>
          </p:cNvPr>
          <p:cNvSpPr/>
          <p:nvPr/>
        </p:nvSpPr>
        <p:spPr>
          <a:xfrm>
            <a:off x="1286143" y="2139490"/>
            <a:ext cx="9490211" cy="3170099"/>
          </a:xfrm>
          <a:prstGeom prst="rect">
            <a:avLst/>
          </a:prstGeom>
        </p:spPr>
        <p:txBody>
          <a:bodyPr wrap="square">
            <a:spAutoFit/>
          </a:bodyPr>
          <a:lstStyle/>
          <a:p>
            <a:pPr indent="266700" algn="just">
              <a:lnSpc>
                <a:spcPts val="2000"/>
              </a:lnSpc>
              <a:spcAft>
                <a:spcPts val="0"/>
              </a:spcAft>
            </a:pPr>
            <a:r>
              <a:rPr lang="zh-CN" altLang="zh-CN" kern="100" dirty="0">
                <a:latin typeface="Times New Roman" panose="02020603050405020304" pitchFamily="18" charset="0"/>
                <a:ea typeface="宋体" panose="02010600030101010101" pitchFamily="2" charset="-122"/>
              </a:rPr>
              <a:t>本文提出的基于特征提取和机器学习的</a:t>
            </a:r>
            <a:r>
              <a:rPr lang="en-US" altLang="zh-CN" kern="100" dirty="0">
                <a:latin typeface="Times New Roman" panose="02020603050405020304" pitchFamily="18" charset="0"/>
                <a:ea typeface="宋体" panose="02010600030101010101" pitchFamily="2" charset="-122"/>
              </a:rPr>
              <a:t>RTL</a:t>
            </a:r>
            <a:r>
              <a:rPr lang="zh-CN" altLang="zh-CN" kern="100" dirty="0">
                <a:latin typeface="Times New Roman" panose="02020603050405020304" pitchFamily="18" charset="0"/>
                <a:ea typeface="宋体" panose="02010600030101010101" pitchFamily="2" charset="-122"/>
              </a:rPr>
              <a:t>级硬件木马检测方法的有以下几个特点：</a:t>
            </a:r>
          </a:p>
          <a:p>
            <a:pPr indent="266700" algn="just">
              <a:lnSpc>
                <a:spcPts val="2000"/>
              </a:lnSpc>
              <a:spcAft>
                <a:spcPts val="0"/>
              </a:spcAft>
            </a:pPr>
            <a:r>
              <a:rPr lang="en-US" altLang="zh-CN" kern="100" dirty="0">
                <a:latin typeface="Times New Roman" panose="02020603050405020304" pitchFamily="18" charset="0"/>
                <a:ea typeface="宋体" panose="02010600030101010101" pitchFamily="2" charset="-122"/>
              </a:rPr>
              <a:t>1</a:t>
            </a:r>
            <a:r>
              <a:rPr lang="zh-CN" altLang="zh-CN" kern="100" dirty="0">
                <a:latin typeface="Times New Roman" panose="02020603050405020304" pitchFamily="18" charset="0"/>
                <a:ea typeface="宋体" panose="02010600030101010101" pitchFamily="2" charset="-122"/>
              </a:rPr>
              <a:t>）由于许多</a:t>
            </a:r>
            <a:r>
              <a:rPr lang="en-US" altLang="zh-CN" kern="100" dirty="0">
                <a:latin typeface="Times New Roman" panose="02020603050405020304" pitchFamily="18" charset="0"/>
                <a:ea typeface="宋体" panose="02010600030101010101" pitchFamily="2" charset="-122"/>
              </a:rPr>
              <a:t>IC</a:t>
            </a:r>
            <a:r>
              <a:rPr lang="zh-CN" altLang="zh-CN" kern="100" dirty="0">
                <a:latin typeface="Times New Roman" panose="02020603050405020304" pitchFamily="18" charset="0"/>
                <a:ea typeface="宋体" panose="02010600030101010101" pitchFamily="2" charset="-122"/>
              </a:rPr>
              <a:t>设计公司使用</a:t>
            </a:r>
            <a:r>
              <a:rPr lang="en-US" altLang="zh-CN" kern="100" dirty="0">
                <a:latin typeface="Times New Roman" panose="02020603050405020304" pitchFamily="18" charset="0"/>
                <a:ea typeface="宋体" panose="02010600030101010101" pitchFamily="2" charset="-122"/>
              </a:rPr>
              <a:t>IP</a:t>
            </a:r>
            <a:r>
              <a:rPr lang="zh-CN" altLang="zh-CN" kern="100" dirty="0">
                <a:latin typeface="Times New Roman" panose="02020603050405020304" pitchFamily="18" charset="0"/>
                <a:ea typeface="宋体" panose="02010600030101010101" pitchFamily="2" charset="-122"/>
              </a:rPr>
              <a:t>核都是使用</a:t>
            </a:r>
            <a:r>
              <a:rPr lang="en-US" altLang="zh-CN" kern="100" dirty="0">
                <a:latin typeface="Times New Roman" panose="02020603050405020304" pitchFamily="18" charset="0"/>
                <a:ea typeface="宋体" panose="02010600030101010101" pitchFamily="2" charset="-122"/>
              </a:rPr>
              <a:t>HDL</a:t>
            </a:r>
            <a:r>
              <a:rPr lang="zh-CN" altLang="zh-CN" kern="100" dirty="0">
                <a:latin typeface="Times New Roman" panose="02020603050405020304" pitchFamily="18" charset="0"/>
                <a:ea typeface="宋体" panose="02010600030101010101" pitchFamily="2" charset="-122"/>
              </a:rPr>
              <a:t>语言编写的软核，因此本文提出的方法具有广泛的应用场景。</a:t>
            </a:r>
          </a:p>
          <a:p>
            <a:pPr indent="266700" algn="just">
              <a:lnSpc>
                <a:spcPts val="2000"/>
              </a:lnSpc>
              <a:spcAft>
                <a:spcPts val="0"/>
              </a:spcAft>
            </a:pPr>
            <a:r>
              <a:rPr lang="en-US" altLang="zh-CN" kern="100" dirty="0">
                <a:latin typeface="Times New Roman" panose="02020603050405020304" pitchFamily="18" charset="0"/>
                <a:ea typeface="宋体" panose="02010600030101010101" pitchFamily="2" charset="-122"/>
              </a:rPr>
              <a:t>2</a:t>
            </a:r>
            <a:r>
              <a:rPr lang="zh-CN" altLang="zh-CN" kern="100" dirty="0">
                <a:latin typeface="Times New Roman" panose="02020603050405020304" pitchFamily="18" charset="0"/>
                <a:ea typeface="宋体" panose="02010600030101010101" pitchFamily="2" charset="-122"/>
              </a:rPr>
              <a:t>）本文提出了一套新颖的节点划分和特征提取的方法，能够将完整的</a:t>
            </a:r>
            <a:r>
              <a:rPr lang="en-US" altLang="zh-CN" kern="100" dirty="0">
                <a:latin typeface="Times New Roman" panose="02020603050405020304" pitchFamily="18" charset="0"/>
                <a:ea typeface="宋体" panose="02010600030101010101" pitchFamily="2" charset="-122"/>
              </a:rPr>
              <a:t>Verilog</a:t>
            </a:r>
            <a:r>
              <a:rPr lang="zh-CN" altLang="zh-CN" kern="100" dirty="0">
                <a:latin typeface="Times New Roman" panose="02020603050405020304" pitchFamily="18" charset="0"/>
                <a:ea typeface="宋体" panose="02010600030101010101" pitchFamily="2" charset="-122"/>
              </a:rPr>
              <a:t>设计代码划分成便于检测的语句块节点，并且基于</a:t>
            </a:r>
            <a:r>
              <a:rPr lang="en-US" altLang="zh-CN" kern="100" dirty="0">
                <a:latin typeface="Times New Roman" panose="02020603050405020304" pitchFamily="18" charset="0"/>
                <a:ea typeface="宋体" panose="02010600030101010101" pitchFamily="2" charset="-122"/>
              </a:rPr>
              <a:t>Verilog</a:t>
            </a:r>
            <a:r>
              <a:rPr lang="zh-CN" altLang="zh-CN" kern="100" dirty="0">
                <a:latin typeface="Times New Roman" panose="02020603050405020304" pitchFamily="18" charset="0"/>
                <a:ea typeface="宋体" panose="02010600030101010101" pitchFamily="2" charset="-122"/>
              </a:rPr>
              <a:t>的语法定义了各个节点的</a:t>
            </a:r>
            <a:r>
              <a:rPr lang="en-US" altLang="zh-CN" kern="100" dirty="0">
                <a:latin typeface="Times New Roman" panose="02020603050405020304" pitchFamily="18" charset="0"/>
                <a:ea typeface="宋体" panose="02010600030101010101" pitchFamily="2" charset="-122"/>
              </a:rPr>
              <a:t>RTL</a:t>
            </a:r>
            <a:r>
              <a:rPr lang="zh-CN" altLang="zh-CN" kern="100" dirty="0">
                <a:latin typeface="Times New Roman" panose="02020603050405020304" pitchFamily="18" charset="0"/>
                <a:ea typeface="宋体" panose="02010600030101010101" pitchFamily="2" charset="-122"/>
              </a:rPr>
              <a:t>级特征，通过节点的</a:t>
            </a:r>
            <a:r>
              <a:rPr lang="en-US" altLang="zh-CN" kern="100" dirty="0">
                <a:latin typeface="Times New Roman" panose="02020603050405020304" pitchFamily="18" charset="0"/>
                <a:ea typeface="宋体" panose="02010600030101010101" pitchFamily="2" charset="-122"/>
              </a:rPr>
              <a:t>RTL</a:t>
            </a:r>
            <a:r>
              <a:rPr lang="zh-CN" altLang="zh-CN" kern="100" dirty="0">
                <a:latin typeface="Times New Roman" panose="02020603050405020304" pitchFamily="18" charset="0"/>
                <a:ea typeface="宋体" panose="02010600030101010101" pitchFamily="2" charset="-122"/>
              </a:rPr>
              <a:t>级特征将文本代码转换成便于机器学习算法处理的数值模型。</a:t>
            </a:r>
          </a:p>
          <a:p>
            <a:pPr indent="266700" algn="just">
              <a:lnSpc>
                <a:spcPts val="2000"/>
              </a:lnSpc>
              <a:spcAft>
                <a:spcPts val="0"/>
              </a:spcAft>
            </a:pPr>
            <a:r>
              <a:rPr lang="en-US" altLang="zh-CN" kern="100" dirty="0">
                <a:latin typeface="Times New Roman" panose="02020603050405020304" pitchFamily="18" charset="0"/>
                <a:ea typeface="宋体" panose="02010600030101010101" pitchFamily="2" charset="-122"/>
              </a:rPr>
              <a:t>3</a:t>
            </a:r>
            <a:r>
              <a:rPr lang="zh-CN" altLang="zh-CN" kern="100" dirty="0">
                <a:latin typeface="Times New Roman" panose="02020603050405020304" pitchFamily="18" charset="0"/>
                <a:ea typeface="宋体" panose="02010600030101010101" pitchFamily="2" charset="-122"/>
              </a:rPr>
              <a:t>）将硬件木马的检测问题转换成了机器学习善于处理的分类问题，从而将机器学习融入了硬件木马的检测之中。通过机器学习算法可以在提升检测准确率的同时，也提高了检测方法的鲁棒性。</a:t>
            </a:r>
            <a:endParaRPr lang="en-US" altLang="zh-CN" kern="100" dirty="0">
              <a:latin typeface="Times New Roman" panose="02020603050405020304" pitchFamily="18" charset="0"/>
              <a:ea typeface="宋体" panose="02010600030101010101" pitchFamily="2" charset="-122"/>
            </a:endParaRPr>
          </a:p>
          <a:p>
            <a:pPr indent="266700" algn="just">
              <a:lnSpc>
                <a:spcPts val="2000"/>
              </a:lnSpc>
              <a:spcAft>
                <a:spcPts val="0"/>
              </a:spcAft>
            </a:pPr>
            <a:r>
              <a:rPr lang="en-US" altLang="zh-CN" kern="100" dirty="0">
                <a:latin typeface="Times New Roman" panose="02020603050405020304" pitchFamily="18" charset="0"/>
                <a:ea typeface="宋体" panose="02010600030101010101" pitchFamily="2" charset="-122"/>
              </a:rPr>
              <a:t>4</a:t>
            </a:r>
            <a:r>
              <a:rPr lang="zh-CN" altLang="en-US" kern="100" dirty="0">
                <a:latin typeface="Times New Roman" panose="02020603050405020304" pitchFamily="18" charset="0"/>
                <a:ea typeface="宋体" panose="02010600030101010101" pitchFamily="2" charset="-122"/>
              </a:rPr>
              <a:t>）通过</a:t>
            </a:r>
            <a:r>
              <a:rPr lang="en-US" altLang="zh-CN" kern="100" dirty="0">
                <a:latin typeface="Times New Roman" panose="02020603050405020304" pitchFamily="18" charset="0"/>
                <a:ea typeface="宋体" panose="02010600030101010101" pitchFamily="2" charset="-122"/>
              </a:rPr>
              <a:t>Python</a:t>
            </a:r>
            <a:r>
              <a:rPr lang="zh-CN" altLang="en-US" kern="100" dirty="0">
                <a:latin typeface="Times New Roman" panose="02020603050405020304" pitchFamily="18" charset="0"/>
                <a:ea typeface="宋体" panose="02010600030101010101" pitchFamily="2" charset="-122"/>
              </a:rPr>
              <a:t>实现全流程自动化，且具有扩展性。</a:t>
            </a:r>
            <a:endParaRPr lang="en-US" altLang="zh-CN" kern="100" dirty="0">
              <a:latin typeface="Times New Roman" panose="02020603050405020304" pitchFamily="18" charset="0"/>
              <a:ea typeface="宋体" panose="02010600030101010101" pitchFamily="2" charset="-122"/>
            </a:endParaRPr>
          </a:p>
          <a:p>
            <a:pPr indent="266700" algn="just">
              <a:lnSpc>
                <a:spcPts val="2000"/>
              </a:lnSpc>
              <a:spcAft>
                <a:spcPts val="0"/>
              </a:spcAft>
            </a:pPr>
            <a:r>
              <a:rPr lang="zh-CN" altLang="en-US" kern="100" dirty="0">
                <a:latin typeface="Times New Roman" panose="02020603050405020304" pitchFamily="18" charset="0"/>
                <a:ea typeface="宋体" panose="02010600030101010101" pitchFamily="2" charset="-122"/>
              </a:rPr>
              <a:t>通过实验数据表明，本文提出的</a:t>
            </a:r>
            <a:r>
              <a:rPr lang="zh-CN" altLang="zh-CN" kern="100" dirty="0">
                <a:latin typeface="Times New Roman" panose="02020603050405020304" pitchFamily="18" charset="0"/>
                <a:ea typeface="宋体" panose="02010600030101010101" pitchFamily="2" charset="-122"/>
              </a:rPr>
              <a:t>基于特征提取和机器学习的</a:t>
            </a:r>
            <a:r>
              <a:rPr lang="en-US" altLang="zh-CN" kern="100" dirty="0">
                <a:latin typeface="Times New Roman" panose="02020603050405020304" pitchFamily="18" charset="0"/>
                <a:ea typeface="宋体" panose="02010600030101010101" pitchFamily="2" charset="-122"/>
              </a:rPr>
              <a:t>RTL</a:t>
            </a:r>
            <a:r>
              <a:rPr lang="zh-CN" altLang="zh-CN" kern="100" dirty="0">
                <a:latin typeface="Times New Roman" panose="02020603050405020304" pitchFamily="18" charset="0"/>
                <a:ea typeface="宋体" panose="02010600030101010101" pitchFamily="2" charset="-122"/>
              </a:rPr>
              <a:t>级硬件木马检测方法</a:t>
            </a:r>
            <a:r>
              <a:rPr lang="zh-CN" altLang="en-US" kern="100" dirty="0">
                <a:latin typeface="Times New Roman" panose="02020603050405020304" pitchFamily="18" charset="0"/>
                <a:ea typeface="宋体" panose="02010600030101010101" pitchFamily="2" charset="-122"/>
              </a:rPr>
              <a:t>是一种有效的检测手段。</a:t>
            </a:r>
            <a:endParaRPr lang="zh-CN" altLang="zh-CN" kern="1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69262788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3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30000">
                                          <p:cBhvr additive="base">
                                            <p:cTn id="7" dur="35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8" dur="35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4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6" presetClass="entr" presetSubtype="42" fill="hold" grpId="0" nodeType="withEffect">
                                      <p:stCondLst>
                                        <p:cond delay="600"/>
                                      </p:stCondLst>
                                      <p:childTnLst>
                                        <p:set>
                                          <p:cBhvr>
                                            <p:cTn id="16" dur="1" fill="hold">
                                              <p:stCondLst>
                                                <p:cond delay="0"/>
                                              </p:stCondLst>
                                            </p:cTn>
                                            <p:tgtEl>
                                              <p:spTgt spid="15"/>
                                            </p:tgtEl>
                                            <p:attrNameLst>
                                              <p:attrName>style.visibility</p:attrName>
                                            </p:attrNameLst>
                                          </p:cBhvr>
                                          <p:to>
                                            <p:strVal val="visible"/>
                                          </p:to>
                                        </p:set>
                                        <p:animEffect transition="in" filter="barn(outHorizontal)">
                                          <p:cBhvr>
                                            <p:cTn id="17" dur="500"/>
                                            <p:tgtEl>
                                              <p:spTgt spid="15"/>
                                            </p:tgtEl>
                                          </p:cBhvr>
                                        </p:animEffect>
                                      </p:childTnLst>
                                    </p:cTn>
                                  </p:par>
                                  <p:par>
                                    <p:cTn id="18" presetID="17" presetClass="entr" presetSubtype="8" fill="hold" grpId="0" nodeType="withEffect">
                                      <p:stCondLst>
                                        <p:cond delay="8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350" fill="hold"/>
                                            <p:tgtEl>
                                              <p:spTgt spid="16"/>
                                            </p:tgtEl>
                                            <p:attrNameLst>
                                              <p:attrName>ppt_x</p:attrName>
                                            </p:attrNameLst>
                                          </p:cBhvr>
                                          <p:tavLst>
                                            <p:tav tm="0">
                                              <p:val>
                                                <p:strVal val="#ppt_x-#ppt_w/2"/>
                                              </p:val>
                                            </p:tav>
                                            <p:tav tm="100000">
                                              <p:val>
                                                <p:strVal val="#ppt_x"/>
                                              </p:val>
                                            </p:tav>
                                          </p:tavLst>
                                        </p:anim>
                                        <p:anim calcmode="lin" valueType="num">
                                          <p:cBhvr>
                                            <p:cTn id="21" dur="350" fill="hold"/>
                                            <p:tgtEl>
                                              <p:spTgt spid="16"/>
                                            </p:tgtEl>
                                            <p:attrNameLst>
                                              <p:attrName>ppt_y</p:attrName>
                                            </p:attrNameLst>
                                          </p:cBhvr>
                                          <p:tavLst>
                                            <p:tav tm="0">
                                              <p:val>
                                                <p:strVal val="#ppt_y"/>
                                              </p:val>
                                            </p:tav>
                                            <p:tav tm="100000">
                                              <p:val>
                                                <p:strVal val="#ppt_y"/>
                                              </p:val>
                                            </p:tav>
                                          </p:tavLst>
                                        </p:anim>
                                        <p:anim calcmode="lin" valueType="num">
                                          <p:cBhvr>
                                            <p:cTn id="22" dur="350" fill="hold"/>
                                            <p:tgtEl>
                                              <p:spTgt spid="16"/>
                                            </p:tgtEl>
                                            <p:attrNameLst>
                                              <p:attrName>ppt_w</p:attrName>
                                            </p:attrNameLst>
                                          </p:cBhvr>
                                          <p:tavLst>
                                            <p:tav tm="0">
                                              <p:val>
                                                <p:fltVal val="0"/>
                                              </p:val>
                                            </p:tav>
                                            <p:tav tm="100000">
                                              <p:val>
                                                <p:strVal val="#ppt_w"/>
                                              </p:val>
                                            </p:tav>
                                          </p:tavLst>
                                        </p:anim>
                                        <p:anim calcmode="lin" valueType="num">
                                          <p:cBhvr>
                                            <p:cTn id="23" dur="35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50" fill="hold"/>
                                            <p:tgtEl>
                                              <p:spTgt spid="10"/>
                                            </p:tgtEl>
                                            <p:attrNameLst>
                                              <p:attrName>ppt_x</p:attrName>
                                            </p:attrNameLst>
                                          </p:cBhvr>
                                          <p:tavLst>
                                            <p:tav tm="0">
                                              <p:val>
                                                <p:strVal val="0-#ppt_w/2"/>
                                              </p:val>
                                            </p:tav>
                                            <p:tav tm="100000">
                                              <p:val>
                                                <p:strVal val="#ppt_x"/>
                                              </p:val>
                                            </p:tav>
                                          </p:tavLst>
                                        </p:anim>
                                        <p:anim calcmode="lin" valueType="num">
                                          <p:cBhvr additive="base">
                                            <p:cTn id="8" dur="35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4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6" presetClass="entr" presetSubtype="42" fill="hold" grpId="0" nodeType="withEffect">
                                      <p:stCondLst>
                                        <p:cond delay="600"/>
                                      </p:stCondLst>
                                      <p:childTnLst>
                                        <p:set>
                                          <p:cBhvr>
                                            <p:cTn id="16" dur="1" fill="hold">
                                              <p:stCondLst>
                                                <p:cond delay="0"/>
                                              </p:stCondLst>
                                            </p:cTn>
                                            <p:tgtEl>
                                              <p:spTgt spid="15"/>
                                            </p:tgtEl>
                                            <p:attrNameLst>
                                              <p:attrName>style.visibility</p:attrName>
                                            </p:attrNameLst>
                                          </p:cBhvr>
                                          <p:to>
                                            <p:strVal val="visible"/>
                                          </p:to>
                                        </p:set>
                                        <p:animEffect transition="in" filter="barn(outHorizontal)">
                                          <p:cBhvr>
                                            <p:cTn id="17" dur="500"/>
                                            <p:tgtEl>
                                              <p:spTgt spid="15"/>
                                            </p:tgtEl>
                                          </p:cBhvr>
                                        </p:animEffect>
                                      </p:childTnLst>
                                    </p:cTn>
                                  </p:par>
                                  <p:par>
                                    <p:cTn id="18" presetID="17" presetClass="entr" presetSubtype="8" fill="hold" grpId="0" nodeType="withEffect">
                                      <p:stCondLst>
                                        <p:cond delay="8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350" fill="hold"/>
                                            <p:tgtEl>
                                              <p:spTgt spid="16"/>
                                            </p:tgtEl>
                                            <p:attrNameLst>
                                              <p:attrName>ppt_x</p:attrName>
                                            </p:attrNameLst>
                                          </p:cBhvr>
                                          <p:tavLst>
                                            <p:tav tm="0">
                                              <p:val>
                                                <p:strVal val="#ppt_x-#ppt_w/2"/>
                                              </p:val>
                                            </p:tav>
                                            <p:tav tm="100000">
                                              <p:val>
                                                <p:strVal val="#ppt_x"/>
                                              </p:val>
                                            </p:tav>
                                          </p:tavLst>
                                        </p:anim>
                                        <p:anim calcmode="lin" valueType="num">
                                          <p:cBhvr>
                                            <p:cTn id="21" dur="350" fill="hold"/>
                                            <p:tgtEl>
                                              <p:spTgt spid="16"/>
                                            </p:tgtEl>
                                            <p:attrNameLst>
                                              <p:attrName>ppt_y</p:attrName>
                                            </p:attrNameLst>
                                          </p:cBhvr>
                                          <p:tavLst>
                                            <p:tav tm="0">
                                              <p:val>
                                                <p:strVal val="#ppt_y"/>
                                              </p:val>
                                            </p:tav>
                                            <p:tav tm="100000">
                                              <p:val>
                                                <p:strVal val="#ppt_y"/>
                                              </p:val>
                                            </p:tav>
                                          </p:tavLst>
                                        </p:anim>
                                        <p:anim calcmode="lin" valueType="num">
                                          <p:cBhvr>
                                            <p:cTn id="22" dur="350" fill="hold"/>
                                            <p:tgtEl>
                                              <p:spTgt spid="16"/>
                                            </p:tgtEl>
                                            <p:attrNameLst>
                                              <p:attrName>ppt_w</p:attrName>
                                            </p:attrNameLst>
                                          </p:cBhvr>
                                          <p:tavLst>
                                            <p:tav tm="0">
                                              <p:val>
                                                <p:fltVal val="0"/>
                                              </p:val>
                                            </p:tav>
                                            <p:tav tm="100000">
                                              <p:val>
                                                <p:strVal val="#ppt_w"/>
                                              </p:val>
                                            </p:tav>
                                          </p:tavLst>
                                        </p:anim>
                                        <p:anim calcmode="lin" valueType="num">
                                          <p:cBhvr>
                                            <p:cTn id="23" dur="350" fill="hold"/>
                                            <p:tgtEl>
                                              <p:spTgt spid="16"/>
                                            </p:tgtEl>
                                            <p:attrNameLst>
                                              <p:attrName>ppt_h</p:attrName>
                                            </p:attrNameLst>
                                          </p:cBhvr>
                                          <p:tavLst>
                                            <p:tav tm="0">
                                              <p:val>
                                                <p:strVal val="#ppt_h"/>
                                              </p:val>
                                            </p:tav>
                                            <p:tav tm="100000">
                                              <p:val>
                                                <p:strVal val="#ppt_h"/>
                                              </p:val>
                                            </p:tav>
                                          </p:tavLst>
                                        </p:anim>
                                      </p:childTnLst>
                                    </p:cTn>
                                  </p:par>
                                  <p:par>
                                    <p:cTn id="24" presetID="23" presetClass="entr" presetSubtype="288" fill="hold" nodeType="withEffect">
                                      <p:stCondLst>
                                        <p:cond delay="110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strVal val="4/3*#ppt_w"/>
                                              </p:val>
                                            </p:tav>
                                            <p:tav tm="100000">
                                              <p:val>
                                                <p:strVal val="#ppt_w"/>
                                              </p:val>
                                            </p:tav>
                                          </p:tavLst>
                                        </p:anim>
                                        <p:anim calcmode="lin" valueType="num">
                                          <p:cBhvr>
                                            <p:cTn id="27" dur="500" fill="hold"/>
                                            <p:tgtEl>
                                              <p:spTgt spid="4"/>
                                            </p:tgtEl>
                                            <p:attrNameLst>
                                              <p:attrName>ppt_h</p:attrName>
                                            </p:attrNameLst>
                                          </p:cBhvr>
                                          <p:tavLst>
                                            <p:tav tm="0">
                                              <p:val>
                                                <p:strVal val="4/3*#ppt_h"/>
                                              </p:val>
                                            </p:tav>
                                            <p:tav tm="100000">
                                              <p:val>
                                                <p:strVal val="#ppt_h"/>
                                              </p:val>
                                            </p:tav>
                                          </p:tavLst>
                                        </p:anim>
                                      </p:childTnLst>
                                    </p:cTn>
                                  </p:par>
                                  <p:par>
                                    <p:cTn id="28" presetID="12" presetClass="entr" presetSubtype="2" fill="hold" nodeType="withEffect">
                                      <p:stCondLst>
                                        <p:cond delay="140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left)">
                                          <p:cBhvr>
                                            <p:cTn id="31" dur="500"/>
                                            <p:tgtEl>
                                              <p:spTgt spid="5"/>
                                            </p:tgtEl>
                                          </p:cBhvr>
                                        </p:animEffect>
                                      </p:childTnLst>
                                    </p:cTn>
                                  </p:par>
                                  <p:par>
                                    <p:cTn id="32" presetID="12" presetClass="entr" presetSubtype="8" fill="hold" nodeType="withEffect">
                                      <p:stCondLst>
                                        <p:cond delay="17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ppt_x</p:attrName>
                                            </p:attrNameLst>
                                          </p:cBhvr>
                                          <p:tavLst>
                                            <p:tav tm="0">
                                              <p:val>
                                                <p:strVal val="#ppt_x-#ppt_w*1.125000"/>
                                              </p:val>
                                            </p:tav>
                                            <p:tav tm="100000">
                                              <p:val>
                                                <p:strVal val="#ppt_x"/>
                                              </p:val>
                                            </p:tav>
                                          </p:tavLst>
                                        </p:anim>
                                        <p:animEffect transition="in" filter="wipe(right)">
                                          <p:cBhvr>
                                            <p:cTn id="35" dur="500"/>
                                            <p:tgtEl>
                                              <p:spTgt spid="6"/>
                                            </p:tgtEl>
                                          </p:cBhvr>
                                        </p:animEffect>
                                      </p:childTnLst>
                                    </p:cTn>
                                  </p:par>
                                  <p:par>
                                    <p:cTn id="36" presetID="12" presetClass="entr" presetSubtype="2" fill="hold" nodeType="withEffect">
                                      <p:stCondLst>
                                        <p:cond delay="20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ppt_x</p:attrName>
                                            </p:attrNameLst>
                                          </p:cBhvr>
                                          <p:tavLst>
                                            <p:tav tm="0">
                                              <p:val>
                                                <p:strVal val="#ppt_x+#ppt_w*1.125000"/>
                                              </p:val>
                                            </p:tav>
                                            <p:tav tm="100000">
                                              <p:val>
                                                <p:strVal val="#ppt_x"/>
                                              </p:val>
                                            </p:tav>
                                          </p:tavLst>
                                        </p:anim>
                                        <p:animEffect transition="in" filter="wipe(left)">
                                          <p:cBhvr>
                                            <p:cTn id="39" dur="500"/>
                                            <p:tgtEl>
                                              <p:spTgt spid="23"/>
                                            </p:tgtEl>
                                          </p:cBhvr>
                                        </p:animEffect>
                                      </p:childTnLst>
                                    </p:cTn>
                                  </p:par>
                                  <p:par>
                                    <p:cTn id="40" presetID="12" presetClass="entr" presetSubtype="8" fill="hold" nodeType="withEffect">
                                      <p:stCondLst>
                                        <p:cond delay="2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righ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9214" y="284492"/>
            <a:ext cx="1932300" cy="711939"/>
            <a:chOff x="3326229" y="1954572"/>
            <a:chExt cx="1932300" cy="711939"/>
          </a:xfrm>
        </p:grpSpPr>
        <p:sp>
          <p:nvSpPr>
            <p:cNvPr id="8" name="圆角矩形 7"/>
            <p:cNvSpPr/>
            <p:nvPr/>
          </p:nvSpPr>
          <p:spPr>
            <a:xfrm rot="5400000">
              <a:off x="3936409" y="1344392"/>
              <a:ext cx="711939" cy="1932300"/>
            </a:xfrm>
            <a:prstGeom prst="roundRect">
              <a:avLst>
                <a:gd name="adj" fmla="val 50000"/>
              </a:avLst>
            </a:prstGeom>
            <a:ln w="19050">
              <a:solidFill>
                <a:schemeClr val="bg1"/>
              </a:solid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文本框 8"/>
            <p:cNvSpPr txBox="1"/>
            <p:nvPr/>
          </p:nvSpPr>
          <p:spPr>
            <a:xfrm>
              <a:off x="4376088" y="1954572"/>
              <a:ext cx="882441" cy="707886"/>
            </a:xfrm>
            <a:prstGeom prst="rect">
              <a:avLst/>
            </a:prstGeom>
            <a:noFill/>
          </p:spPr>
          <p:txBody>
            <a:bodyPr wrap="square" rtlCol="0">
              <a:spAutoFit/>
            </a:bodyPr>
            <a:lstStyle/>
            <a:p>
              <a:pPr algn="ctr"/>
              <a:r>
                <a:rPr lang="en-US" altLang="zh-CN" sz="4000" spc="300" dirty="0">
                  <a:solidFill>
                    <a:schemeClr val="bg1"/>
                  </a:solidFill>
                  <a:latin typeface="Impact" panose="020B0806030902050204" pitchFamily="34" charset="0"/>
                </a:rPr>
                <a:t>02</a:t>
              </a:r>
              <a:endParaRPr lang="zh-CN" altLang="en-US" sz="4000" spc="300" dirty="0">
                <a:solidFill>
                  <a:schemeClr val="bg1"/>
                </a:solidFill>
                <a:latin typeface="Impact" panose="020B0806030902050204" pitchFamily="34" charset="0"/>
              </a:endParaRPr>
            </a:p>
          </p:txBody>
        </p:sp>
      </p:grpSp>
      <p:sp>
        <p:nvSpPr>
          <p:cNvPr id="13" name="圆角矩形 12"/>
          <p:cNvSpPr/>
          <p:nvPr/>
        </p:nvSpPr>
        <p:spPr>
          <a:xfrm>
            <a:off x="1070951" y="280461"/>
            <a:ext cx="5968478" cy="720000"/>
          </a:xfrm>
          <a:prstGeom prst="roundRect">
            <a:avLst>
              <a:gd name="adj" fmla="val 50000"/>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文本框 13"/>
          <p:cNvSpPr txBox="1"/>
          <p:nvPr/>
        </p:nvSpPr>
        <p:spPr>
          <a:xfrm>
            <a:off x="1286143" y="374820"/>
            <a:ext cx="1794867" cy="523220"/>
          </a:xfrm>
          <a:prstGeom prst="rect">
            <a:avLst/>
          </a:prstGeom>
          <a:noFill/>
        </p:spPr>
        <p:txBody>
          <a:bodyPr wrap="square" rtlCol="0">
            <a:spAutoFit/>
          </a:bodyPr>
          <a:lstStyle/>
          <a:p>
            <a:r>
              <a:rPr lang="zh-CN" altLang="en-US" sz="2800" b="1" spc="300" dirty="0">
                <a:solidFill>
                  <a:schemeClr val="tx1">
                    <a:lumMod val="75000"/>
                    <a:lumOff val="25000"/>
                  </a:schemeClr>
                </a:solidFill>
              </a:rPr>
              <a:t>致谢</a:t>
            </a:r>
          </a:p>
        </p:txBody>
      </p:sp>
      <p:sp>
        <p:nvSpPr>
          <p:cNvPr id="15" name="矩形 14"/>
          <p:cNvSpPr/>
          <p:nvPr/>
        </p:nvSpPr>
        <p:spPr>
          <a:xfrm>
            <a:off x="2411272" y="466536"/>
            <a:ext cx="45719" cy="339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ysClr val="windowText" lastClr="000000"/>
              </a:solidFill>
            </a:endParaRPr>
          </a:p>
        </p:txBody>
      </p:sp>
      <p:sp>
        <p:nvSpPr>
          <p:cNvPr id="16" name="矩形 15"/>
          <p:cNvSpPr/>
          <p:nvPr/>
        </p:nvSpPr>
        <p:spPr>
          <a:xfrm>
            <a:off x="2596492" y="374820"/>
            <a:ext cx="4223977" cy="523220"/>
          </a:xfrm>
          <a:prstGeom prst="rect">
            <a:avLst/>
          </a:prstGeom>
        </p:spPr>
        <p:txBody>
          <a:bodyPr wrap="none">
            <a:spAutoFit/>
          </a:bodyPr>
          <a:lstStyle/>
          <a:p>
            <a:r>
              <a:rPr lang="en-US" altLang="zh-CN" sz="2800" dirty="0">
                <a:solidFill>
                  <a:schemeClr val="tx1">
                    <a:lumMod val="75000"/>
                    <a:lumOff val="25000"/>
                  </a:schemeClr>
                </a:solidFill>
              </a:rPr>
              <a:t>ACKNOWLEDGEMENTS</a:t>
            </a:r>
            <a:endParaRPr lang="zh-CN" altLang="en-US" sz="2800" dirty="0">
              <a:solidFill>
                <a:schemeClr val="tx1">
                  <a:lumMod val="75000"/>
                  <a:lumOff val="25000"/>
                </a:schemeClr>
              </a:solidFill>
            </a:endParaRPr>
          </a:p>
        </p:txBody>
      </p:sp>
      <p:sp>
        <p:nvSpPr>
          <p:cNvPr id="17" name="矩形 16"/>
          <p:cNvSpPr/>
          <p:nvPr/>
        </p:nvSpPr>
        <p:spPr>
          <a:xfrm>
            <a:off x="0" y="6572250"/>
            <a:ext cx="1219200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070951" y="1556142"/>
            <a:ext cx="10065362" cy="4469904"/>
          </a:xfrm>
          <a:prstGeom prst="roundRect">
            <a:avLst>
              <a:gd name="adj" fmla="val 1312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MH_Desc_1"/>
          <p:cNvSpPr>
            <a:spLocks noChangeArrowheads="1"/>
          </p:cNvSpPr>
          <p:nvPr>
            <p:custDataLst>
              <p:tags r:id="rId1"/>
            </p:custDataLst>
          </p:nvPr>
        </p:nvSpPr>
        <p:spPr bwMode="auto">
          <a:xfrm>
            <a:off x="1291248" y="3313637"/>
            <a:ext cx="9624767" cy="923331"/>
          </a:xfrm>
          <a:prstGeom prst="roundRect">
            <a:avLst>
              <a:gd name="adj" fmla="val 8912"/>
            </a:avLst>
          </a:prstGeom>
          <a:noFill/>
          <a:ln>
            <a:noFill/>
          </a:ln>
        </p:spPr>
        <p:txBody>
          <a:bodyPr anchor="ctr">
            <a:noAutofit/>
          </a:bodyPr>
          <a:lstStyle/>
          <a:p>
            <a:pPr algn="just">
              <a:lnSpc>
                <a:spcPct val="150000"/>
              </a:lnSpc>
              <a:spcBef>
                <a:spcPts val="600"/>
              </a:spcBef>
              <a:spcAft>
                <a:spcPts val="600"/>
              </a:spcAft>
              <a:defRPr/>
            </a:pPr>
            <a:r>
              <a:rPr lang="zh-CN" altLang="en-US" sz="2400" b="1" dirty="0">
                <a:solidFill>
                  <a:srgbClr val="FFFFFF"/>
                </a:solidFill>
                <a:latin typeface="+mn-ea"/>
              </a:rPr>
              <a:t>感谢毕业设计期间张老师和陈老师在课题和论文方面为我提供的指导！</a:t>
            </a:r>
            <a:endParaRPr lang="en-US" altLang="zh-CN" sz="2400" b="1" dirty="0">
              <a:solidFill>
                <a:srgbClr val="FFFFFF"/>
              </a:solidFill>
              <a:latin typeface="+mn-ea"/>
            </a:endParaRPr>
          </a:p>
        </p:txBody>
      </p:sp>
      <p:sp>
        <p:nvSpPr>
          <p:cNvPr id="12" name="文本框 11"/>
          <p:cNvSpPr txBox="1"/>
          <p:nvPr/>
        </p:nvSpPr>
        <p:spPr>
          <a:xfrm>
            <a:off x="5108224" y="1676062"/>
            <a:ext cx="1975553" cy="923330"/>
          </a:xfrm>
          <a:prstGeom prst="rect">
            <a:avLst/>
          </a:prstGeom>
          <a:noFill/>
        </p:spPr>
        <p:txBody>
          <a:bodyPr wrap="square" rtlCol="0">
            <a:spAutoFit/>
          </a:bodyPr>
          <a:lstStyle/>
          <a:p>
            <a:r>
              <a:rPr lang="zh-CN" altLang="en-US" sz="5400" b="1" spc="600" dirty="0">
                <a:solidFill>
                  <a:schemeClr val="bg1"/>
                </a:solidFill>
              </a:rPr>
              <a:t>致谢</a:t>
            </a:r>
            <a:r>
              <a:rPr lang="en-US" altLang="zh-CN" sz="5400" b="1" spc="600" dirty="0">
                <a:solidFill>
                  <a:schemeClr val="bg1"/>
                </a:solidFill>
              </a:rPr>
              <a:t>!</a:t>
            </a:r>
            <a:endParaRPr lang="zh-CN" altLang="en-US" sz="5400" b="1" spc="600" dirty="0">
              <a:solidFill>
                <a:schemeClr val="bg1"/>
              </a:solidFill>
            </a:endParaRPr>
          </a:p>
        </p:txBody>
      </p:sp>
    </p:spTree>
    <p:extLst>
      <p:ext uri="{BB962C8B-B14F-4D97-AF65-F5344CB8AC3E}">
        <p14:creationId xmlns:p14="http://schemas.microsoft.com/office/powerpoint/2010/main" val="72004950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3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30000">
                                          <p:cBhvr additive="base">
                                            <p:cTn id="7" dur="35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8" dur="35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4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6" presetClass="entr" presetSubtype="42" fill="hold" grpId="0" nodeType="withEffect">
                                      <p:stCondLst>
                                        <p:cond delay="600"/>
                                      </p:stCondLst>
                                      <p:childTnLst>
                                        <p:set>
                                          <p:cBhvr>
                                            <p:cTn id="16" dur="1" fill="hold">
                                              <p:stCondLst>
                                                <p:cond delay="0"/>
                                              </p:stCondLst>
                                            </p:cTn>
                                            <p:tgtEl>
                                              <p:spTgt spid="15"/>
                                            </p:tgtEl>
                                            <p:attrNameLst>
                                              <p:attrName>style.visibility</p:attrName>
                                            </p:attrNameLst>
                                          </p:cBhvr>
                                          <p:to>
                                            <p:strVal val="visible"/>
                                          </p:to>
                                        </p:set>
                                        <p:animEffect transition="in" filter="barn(outHorizontal)">
                                          <p:cBhvr>
                                            <p:cTn id="17" dur="500"/>
                                            <p:tgtEl>
                                              <p:spTgt spid="15"/>
                                            </p:tgtEl>
                                          </p:cBhvr>
                                        </p:animEffect>
                                      </p:childTnLst>
                                    </p:cTn>
                                  </p:par>
                                  <p:par>
                                    <p:cTn id="18" presetID="17" presetClass="entr" presetSubtype="8" fill="hold" grpId="0" nodeType="withEffect">
                                      <p:stCondLst>
                                        <p:cond delay="8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350" fill="hold"/>
                                            <p:tgtEl>
                                              <p:spTgt spid="16"/>
                                            </p:tgtEl>
                                            <p:attrNameLst>
                                              <p:attrName>ppt_x</p:attrName>
                                            </p:attrNameLst>
                                          </p:cBhvr>
                                          <p:tavLst>
                                            <p:tav tm="0">
                                              <p:val>
                                                <p:strVal val="#ppt_x-#ppt_w/2"/>
                                              </p:val>
                                            </p:tav>
                                            <p:tav tm="100000">
                                              <p:val>
                                                <p:strVal val="#ppt_x"/>
                                              </p:val>
                                            </p:tav>
                                          </p:tavLst>
                                        </p:anim>
                                        <p:anim calcmode="lin" valueType="num">
                                          <p:cBhvr>
                                            <p:cTn id="21" dur="350" fill="hold"/>
                                            <p:tgtEl>
                                              <p:spTgt spid="16"/>
                                            </p:tgtEl>
                                            <p:attrNameLst>
                                              <p:attrName>ppt_y</p:attrName>
                                            </p:attrNameLst>
                                          </p:cBhvr>
                                          <p:tavLst>
                                            <p:tav tm="0">
                                              <p:val>
                                                <p:strVal val="#ppt_y"/>
                                              </p:val>
                                            </p:tav>
                                            <p:tav tm="100000">
                                              <p:val>
                                                <p:strVal val="#ppt_y"/>
                                              </p:val>
                                            </p:tav>
                                          </p:tavLst>
                                        </p:anim>
                                        <p:anim calcmode="lin" valueType="num">
                                          <p:cBhvr>
                                            <p:cTn id="22" dur="350" fill="hold"/>
                                            <p:tgtEl>
                                              <p:spTgt spid="16"/>
                                            </p:tgtEl>
                                            <p:attrNameLst>
                                              <p:attrName>ppt_w</p:attrName>
                                            </p:attrNameLst>
                                          </p:cBhvr>
                                          <p:tavLst>
                                            <p:tav tm="0">
                                              <p:val>
                                                <p:fltVal val="0"/>
                                              </p:val>
                                            </p:tav>
                                            <p:tav tm="100000">
                                              <p:val>
                                                <p:strVal val="#ppt_w"/>
                                              </p:val>
                                            </p:tav>
                                          </p:tavLst>
                                        </p:anim>
                                        <p:anim calcmode="lin" valueType="num">
                                          <p:cBhvr>
                                            <p:cTn id="23" dur="350" fill="hold"/>
                                            <p:tgtEl>
                                              <p:spTgt spid="16"/>
                                            </p:tgtEl>
                                            <p:attrNameLst>
                                              <p:attrName>ppt_h</p:attrName>
                                            </p:attrNameLst>
                                          </p:cBhvr>
                                          <p:tavLst>
                                            <p:tav tm="0">
                                              <p:val>
                                                <p:strVal val="#ppt_h"/>
                                              </p:val>
                                            </p:tav>
                                            <p:tav tm="100000">
                                              <p:val>
                                                <p:strVal val="#ppt_h"/>
                                              </p:val>
                                            </p:tav>
                                          </p:tavLst>
                                        </p:anim>
                                      </p:childTnLst>
                                    </p:cTn>
                                  </p:par>
                                  <p:par>
                                    <p:cTn id="24" presetID="53" presetClass="entr" presetSubtype="16" fill="hold" grpId="0" nodeType="withEffect">
                                      <p:stCondLst>
                                        <p:cond delay="100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par>
                                    <p:cTn id="29" presetID="42" presetClass="entr" presetSubtype="0" fill="hold" grpId="0" nodeType="withEffect">
                                      <p:stCondLst>
                                        <p:cond delay="14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16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50" fill="hold"/>
                                            <p:tgtEl>
                                              <p:spTgt spid="10"/>
                                            </p:tgtEl>
                                            <p:attrNameLst>
                                              <p:attrName>ppt_x</p:attrName>
                                            </p:attrNameLst>
                                          </p:cBhvr>
                                          <p:tavLst>
                                            <p:tav tm="0">
                                              <p:val>
                                                <p:strVal val="0-#ppt_w/2"/>
                                              </p:val>
                                            </p:tav>
                                            <p:tav tm="100000">
                                              <p:val>
                                                <p:strVal val="#ppt_x"/>
                                              </p:val>
                                            </p:tav>
                                          </p:tavLst>
                                        </p:anim>
                                        <p:anim calcmode="lin" valueType="num">
                                          <p:cBhvr additive="base">
                                            <p:cTn id="8" dur="35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4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6" presetClass="entr" presetSubtype="42" fill="hold" grpId="0" nodeType="withEffect">
                                      <p:stCondLst>
                                        <p:cond delay="600"/>
                                      </p:stCondLst>
                                      <p:childTnLst>
                                        <p:set>
                                          <p:cBhvr>
                                            <p:cTn id="16" dur="1" fill="hold">
                                              <p:stCondLst>
                                                <p:cond delay="0"/>
                                              </p:stCondLst>
                                            </p:cTn>
                                            <p:tgtEl>
                                              <p:spTgt spid="15"/>
                                            </p:tgtEl>
                                            <p:attrNameLst>
                                              <p:attrName>style.visibility</p:attrName>
                                            </p:attrNameLst>
                                          </p:cBhvr>
                                          <p:to>
                                            <p:strVal val="visible"/>
                                          </p:to>
                                        </p:set>
                                        <p:animEffect transition="in" filter="barn(outHorizontal)">
                                          <p:cBhvr>
                                            <p:cTn id="17" dur="500"/>
                                            <p:tgtEl>
                                              <p:spTgt spid="15"/>
                                            </p:tgtEl>
                                          </p:cBhvr>
                                        </p:animEffect>
                                      </p:childTnLst>
                                    </p:cTn>
                                  </p:par>
                                  <p:par>
                                    <p:cTn id="18" presetID="17" presetClass="entr" presetSubtype="8" fill="hold" grpId="0" nodeType="withEffect">
                                      <p:stCondLst>
                                        <p:cond delay="8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350" fill="hold"/>
                                            <p:tgtEl>
                                              <p:spTgt spid="16"/>
                                            </p:tgtEl>
                                            <p:attrNameLst>
                                              <p:attrName>ppt_x</p:attrName>
                                            </p:attrNameLst>
                                          </p:cBhvr>
                                          <p:tavLst>
                                            <p:tav tm="0">
                                              <p:val>
                                                <p:strVal val="#ppt_x-#ppt_w/2"/>
                                              </p:val>
                                            </p:tav>
                                            <p:tav tm="100000">
                                              <p:val>
                                                <p:strVal val="#ppt_x"/>
                                              </p:val>
                                            </p:tav>
                                          </p:tavLst>
                                        </p:anim>
                                        <p:anim calcmode="lin" valueType="num">
                                          <p:cBhvr>
                                            <p:cTn id="21" dur="350" fill="hold"/>
                                            <p:tgtEl>
                                              <p:spTgt spid="16"/>
                                            </p:tgtEl>
                                            <p:attrNameLst>
                                              <p:attrName>ppt_y</p:attrName>
                                            </p:attrNameLst>
                                          </p:cBhvr>
                                          <p:tavLst>
                                            <p:tav tm="0">
                                              <p:val>
                                                <p:strVal val="#ppt_y"/>
                                              </p:val>
                                            </p:tav>
                                            <p:tav tm="100000">
                                              <p:val>
                                                <p:strVal val="#ppt_y"/>
                                              </p:val>
                                            </p:tav>
                                          </p:tavLst>
                                        </p:anim>
                                        <p:anim calcmode="lin" valueType="num">
                                          <p:cBhvr>
                                            <p:cTn id="22" dur="350" fill="hold"/>
                                            <p:tgtEl>
                                              <p:spTgt spid="16"/>
                                            </p:tgtEl>
                                            <p:attrNameLst>
                                              <p:attrName>ppt_w</p:attrName>
                                            </p:attrNameLst>
                                          </p:cBhvr>
                                          <p:tavLst>
                                            <p:tav tm="0">
                                              <p:val>
                                                <p:fltVal val="0"/>
                                              </p:val>
                                            </p:tav>
                                            <p:tav tm="100000">
                                              <p:val>
                                                <p:strVal val="#ppt_w"/>
                                              </p:val>
                                            </p:tav>
                                          </p:tavLst>
                                        </p:anim>
                                        <p:anim calcmode="lin" valueType="num">
                                          <p:cBhvr>
                                            <p:cTn id="23" dur="350" fill="hold"/>
                                            <p:tgtEl>
                                              <p:spTgt spid="16"/>
                                            </p:tgtEl>
                                            <p:attrNameLst>
                                              <p:attrName>ppt_h</p:attrName>
                                            </p:attrNameLst>
                                          </p:cBhvr>
                                          <p:tavLst>
                                            <p:tav tm="0">
                                              <p:val>
                                                <p:strVal val="#ppt_h"/>
                                              </p:val>
                                            </p:tav>
                                            <p:tav tm="100000">
                                              <p:val>
                                                <p:strVal val="#ppt_h"/>
                                              </p:val>
                                            </p:tav>
                                          </p:tavLst>
                                        </p:anim>
                                      </p:childTnLst>
                                    </p:cTn>
                                  </p:par>
                                  <p:par>
                                    <p:cTn id="24" presetID="53" presetClass="entr" presetSubtype="16" fill="hold" grpId="0" nodeType="withEffect">
                                      <p:stCondLst>
                                        <p:cond delay="100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par>
                                    <p:cTn id="29" presetID="42" presetClass="entr" presetSubtype="0" fill="hold" grpId="0" nodeType="withEffect">
                                      <p:stCondLst>
                                        <p:cond delay="14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16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 grpId="0" animBg="1"/>
          <p:bldP spid="11" grpId="0"/>
          <p:bldP spid="1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628213" y="2766106"/>
            <a:ext cx="6935574" cy="1323439"/>
          </a:xfrm>
          <a:prstGeom prst="rect">
            <a:avLst/>
          </a:prstGeom>
          <a:noFill/>
        </p:spPr>
        <p:txBody>
          <a:bodyPr wrap="square" rtlCol="0">
            <a:spAutoFit/>
          </a:bodyPr>
          <a:lstStyle/>
          <a:p>
            <a:pPr algn="ctr"/>
            <a:r>
              <a:rPr lang="zh-CN" altLang="en-US" sz="8000" b="1" spc="300" dirty="0">
                <a:solidFill>
                  <a:schemeClr val="tx1">
                    <a:lumMod val="75000"/>
                    <a:lumOff val="25000"/>
                  </a:schemeClr>
                </a:solidFill>
              </a:rPr>
              <a:t>谢谢您的指导</a:t>
            </a:r>
          </a:p>
        </p:txBody>
      </p:sp>
      <p:grpSp>
        <p:nvGrpSpPr>
          <p:cNvPr id="17" name="组合 16"/>
          <p:cNvGrpSpPr/>
          <p:nvPr/>
        </p:nvGrpSpPr>
        <p:grpSpPr>
          <a:xfrm>
            <a:off x="3932362" y="4858426"/>
            <a:ext cx="1567268" cy="316214"/>
            <a:chOff x="4474782" y="5065103"/>
            <a:chExt cx="1567268" cy="316214"/>
          </a:xfrm>
        </p:grpSpPr>
        <p:sp>
          <p:nvSpPr>
            <p:cNvPr id="15" name="圆角矩形 14"/>
            <p:cNvSpPr/>
            <p:nvPr/>
          </p:nvSpPr>
          <p:spPr>
            <a:xfrm>
              <a:off x="4474782" y="5065103"/>
              <a:ext cx="1567268" cy="316214"/>
            </a:xfrm>
            <a:prstGeom prst="roundRect">
              <a:avLst>
                <a:gd name="adj" fmla="val 50000"/>
              </a:avLst>
            </a:prstGeom>
            <a:ln w="22225">
              <a:solidFill>
                <a:schemeClr val="bg1"/>
              </a:solidFill>
            </a:ln>
            <a:effectLst>
              <a:outerShdw blurRad="1143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文本框 12"/>
            <p:cNvSpPr txBox="1"/>
            <p:nvPr/>
          </p:nvSpPr>
          <p:spPr>
            <a:xfrm>
              <a:off x="4530713" y="5067452"/>
              <a:ext cx="1450711" cy="307777"/>
            </a:xfrm>
            <a:prstGeom prst="rect">
              <a:avLst/>
            </a:prstGeom>
            <a:noFill/>
          </p:spPr>
          <p:txBody>
            <a:bodyPr wrap="square" rtlCol="0">
              <a:spAutoFit/>
            </a:bodyPr>
            <a:lstStyle/>
            <a:p>
              <a:pPr algn="ctr"/>
              <a:r>
                <a:rPr lang="zh-CN" altLang="en-US" sz="1400" b="1" dirty="0">
                  <a:solidFill>
                    <a:schemeClr val="bg1"/>
                  </a:solidFill>
                </a:rPr>
                <a:t>答辩人：金铮斐</a:t>
              </a:r>
            </a:p>
          </p:txBody>
        </p:sp>
      </p:grpSp>
      <p:grpSp>
        <p:nvGrpSpPr>
          <p:cNvPr id="18" name="组合 17"/>
          <p:cNvGrpSpPr/>
          <p:nvPr/>
        </p:nvGrpSpPr>
        <p:grpSpPr>
          <a:xfrm>
            <a:off x="6657975" y="4858761"/>
            <a:ext cx="1567268" cy="316214"/>
            <a:chOff x="6696860" y="5065438"/>
            <a:chExt cx="1567268" cy="316214"/>
          </a:xfrm>
        </p:grpSpPr>
        <p:sp>
          <p:nvSpPr>
            <p:cNvPr id="16" name="圆角矩形 15"/>
            <p:cNvSpPr/>
            <p:nvPr/>
          </p:nvSpPr>
          <p:spPr>
            <a:xfrm>
              <a:off x="6696860" y="5065438"/>
              <a:ext cx="1567268" cy="316214"/>
            </a:xfrm>
            <a:prstGeom prst="roundRect">
              <a:avLst>
                <a:gd name="adj" fmla="val 50000"/>
              </a:avLst>
            </a:prstGeom>
            <a:ln w="22225">
              <a:solidFill>
                <a:schemeClr val="bg1"/>
              </a:solidFill>
            </a:ln>
            <a:effectLst>
              <a:outerShdw blurRad="1143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文本框 13"/>
            <p:cNvSpPr txBox="1"/>
            <p:nvPr/>
          </p:nvSpPr>
          <p:spPr>
            <a:xfrm>
              <a:off x="6734960" y="5067453"/>
              <a:ext cx="1491068" cy="307777"/>
            </a:xfrm>
            <a:prstGeom prst="rect">
              <a:avLst/>
            </a:prstGeom>
            <a:noFill/>
          </p:spPr>
          <p:txBody>
            <a:bodyPr wrap="square" rtlCol="0">
              <a:spAutoFit/>
            </a:bodyPr>
            <a:lstStyle/>
            <a:p>
              <a:pPr algn="ctr"/>
              <a:r>
                <a:rPr lang="zh-CN" altLang="en-US" sz="1400" b="1" dirty="0">
                  <a:solidFill>
                    <a:schemeClr val="bg1"/>
                  </a:solidFill>
                </a:rPr>
                <a:t>导师：张颖</a:t>
              </a:r>
            </a:p>
          </p:txBody>
        </p:sp>
      </p:grpSp>
      <p:grpSp>
        <p:nvGrpSpPr>
          <p:cNvPr id="20" name="组合 19"/>
          <p:cNvGrpSpPr/>
          <p:nvPr/>
        </p:nvGrpSpPr>
        <p:grpSpPr>
          <a:xfrm>
            <a:off x="4688155" y="5875923"/>
            <a:ext cx="342764" cy="342764"/>
            <a:chOff x="4688155" y="5875923"/>
            <a:chExt cx="342764" cy="342764"/>
          </a:xfrm>
        </p:grpSpPr>
        <p:sp>
          <p:nvSpPr>
            <p:cNvPr id="21" name="椭圆 20"/>
            <p:cNvSpPr/>
            <p:nvPr/>
          </p:nvSpPr>
          <p:spPr>
            <a:xfrm>
              <a:off x="4688155"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a:grpSpLocks/>
            </p:cNvGrpSpPr>
            <p:nvPr/>
          </p:nvGrpSpPr>
          <p:grpSpPr>
            <a:xfrm>
              <a:off x="4763028" y="5947390"/>
              <a:ext cx="193018" cy="199830"/>
              <a:chOff x="5753100" y="3041650"/>
              <a:chExt cx="682626" cy="771526"/>
            </a:xfrm>
            <a:solidFill>
              <a:schemeClr val="accent1"/>
            </a:solidFill>
          </p:grpSpPr>
          <p:sp>
            <p:nvSpPr>
              <p:cNvPr id="23" name="Oval 202"/>
              <p:cNvSpPr>
                <a:spLocks noChangeArrowheads="1"/>
              </p:cNvSpPr>
              <p:nvPr/>
            </p:nvSpPr>
            <p:spPr bwMode="auto">
              <a:xfrm>
                <a:off x="5908675" y="3041650"/>
                <a:ext cx="119063" cy="147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206"/>
              <p:cNvSpPr>
                <a:spLocks noChangeArrowheads="1"/>
              </p:cNvSpPr>
              <p:nvPr/>
            </p:nvSpPr>
            <p:spPr bwMode="auto">
              <a:xfrm>
                <a:off x="6084888" y="3611563"/>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207"/>
              <p:cNvSpPr>
                <a:spLocks noChangeArrowheads="1"/>
              </p:cNvSpPr>
              <p:nvPr/>
            </p:nvSpPr>
            <p:spPr bwMode="auto">
              <a:xfrm>
                <a:off x="6191250" y="3611563"/>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208"/>
              <p:cNvSpPr>
                <a:spLocks noChangeArrowheads="1"/>
              </p:cNvSpPr>
              <p:nvPr/>
            </p:nvSpPr>
            <p:spPr bwMode="auto">
              <a:xfrm>
                <a:off x="6294438" y="3611563"/>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209"/>
              <p:cNvSpPr>
                <a:spLocks noChangeArrowheads="1"/>
              </p:cNvSpPr>
              <p:nvPr/>
            </p:nvSpPr>
            <p:spPr bwMode="auto">
              <a:xfrm>
                <a:off x="6084888" y="3663950"/>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210"/>
              <p:cNvSpPr>
                <a:spLocks noChangeArrowheads="1"/>
              </p:cNvSpPr>
              <p:nvPr/>
            </p:nvSpPr>
            <p:spPr bwMode="auto">
              <a:xfrm>
                <a:off x="6191250" y="3663950"/>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Rectangle 211"/>
              <p:cNvSpPr>
                <a:spLocks noChangeArrowheads="1"/>
              </p:cNvSpPr>
              <p:nvPr/>
            </p:nvSpPr>
            <p:spPr bwMode="auto">
              <a:xfrm>
                <a:off x="6294438" y="3663950"/>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212"/>
              <p:cNvSpPr>
                <a:spLocks noChangeArrowheads="1"/>
              </p:cNvSpPr>
              <p:nvPr/>
            </p:nvSpPr>
            <p:spPr bwMode="auto">
              <a:xfrm>
                <a:off x="6084888" y="3713163"/>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213"/>
              <p:cNvSpPr>
                <a:spLocks noChangeArrowheads="1"/>
              </p:cNvSpPr>
              <p:nvPr/>
            </p:nvSpPr>
            <p:spPr bwMode="auto">
              <a:xfrm>
                <a:off x="6191250" y="3713163"/>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214"/>
              <p:cNvSpPr>
                <a:spLocks noChangeArrowheads="1"/>
              </p:cNvSpPr>
              <p:nvPr/>
            </p:nvSpPr>
            <p:spPr bwMode="auto">
              <a:xfrm>
                <a:off x="6294438" y="3713163"/>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5306387" y="5875923"/>
            <a:ext cx="342764" cy="342764"/>
            <a:chOff x="5306387" y="5875923"/>
            <a:chExt cx="342764" cy="342764"/>
          </a:xfrm>
        </p:grpSpPr>
        <p:sp>
          <p:nvSpPr>
            <p:cNvPr id="41" name="椭圆 40"/>
            <p:cNvSpPr/>
            <p:nvPr/>
          </p:nvSpPr>
          <p:spPr>
            <a:xfrm>
              <a:off x="5306387"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5370562" y="5961635"/>
              <a:ext cx="214413" cy="171339"/>
              <a:chOff x="5738813" y="3144838"/>
              <a:chExt cx="711200" cy="568325"/>
            </a:xfrm>
            <a:solidFill>
              <a:schemeClr val="accent1"/>
            </a:solidFill>
          </p:grpSpPr>
          <p:sp>
            <p:nvSpPr>
              <p:cNvPr id="43" name="Freeform 103"/>
              <p:cNvSpPr>
                <a:spLocks/>
              </p:cNvSpPr>
              <p:nvPr/>
            </p:nvSpPr>
            <p:spPr bwMode="auto">
              <a:xfrm>
                <a:off x="5821363" y="3159126"/>
                <a:ext cx="533400" cy="371475"/>
              </a:xfrm>
              <a:custGeom>
                <a:avLst/>
                <a:gdLst>
                  <a:gd name="T0" fmla="*/ 22 w 336"/>
                  <a:gd name="T1" fmla="*/ 234 h 234"/>
                  <a:gd name="T2" fmla="*/ 0 w 336"/>
                  <a:gd name="T3" fmla="*/ 215 h 234"/>
                  <a:gd name="T4" fmla="*/ 135 w 336"/>
                  <a:gd name="T5" fmla="*/ 56 h 234"/>
                  <a:gd name="T6" fmla="*/ 216 w 336"/>
                  <a:gd name="T7" fmla="*/ 126 h 234"/>
                  <a:gd name="T8" fmla="*/ 312 w 336"/>
                  <a:gd name="T9" fmla="*/ 0 h 234"/>
                  <a:gd name="T10" fmla="*/ 336 w 336"/>
                  <a:gd name="T11" fmla="*/ 17 h 234"/>
                  <a:gd name="T12" fmla="*/ 219 w 336"/>
                  <a:gd name="T13" fmla="*/ 171 h 234"/>
                  <a:gd name="T14" fmla="*/ 137 w 336"/>
                  <a:gd name="T15" fmla="*/ 99 h 234"/>
                  <a:gd name="T16" fmla="*/ 22 w 336"/>
                  <a:gd name="T17" fmla="*/ 234 h 234"/>
                  <a:gd name="T18" fmla="*/ 22 w 336"/>
                  <a:gd name="T19"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234">
                    <a:moveTo>
                      <a:pt x="22" y="234"/>
                    </a:moveTo>
                    <a:lnTo>
                      <a:pt x="0" y="215"/>
                    </a:lnTo>
                    <a:lnTo>
                      <a:pt x="135" y="56"/>
                    </a:lnTo>
                    <a:lnTo>
                      <a:pt x="216" y="126"/>
                    </a:lnTo>
                    <a:lnTo>
                      <a:pt x="312" y="0"/>
                    </a:lnTo>
                    <a:lnTo>
                      <a:pt x="336" y="17"/>
                    </a:lnTo>
                    <a:lnTo>
                      <a:pt x="219" y="171"/>
                    </a:lnTo>
                    <a:lnTo>
                      <a:pt x="137" y="99"/>
                    </a:lnTo>
                    <a:lnTo>
                      <a:pt x="22" y="234"/>
                    </a:lnTo>
                    <a:lnTo>
                      <a:pt x="22"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4"/>
              <p:cNvSpPr>
                <a:spLocks/>
              </p:cNvSpPr>
              <p:nvPr/>
            </p:nvSpPr>
            <p:spPr bwMode="auto">
              <a:xfrm>
                <a:off x="6248401" y="3148013"/>
                <a:ext cx="117475" cy="119063"/>
              </a:xfrm>
              <a:custGeom>
                <a:avLst/>
                <a:gdLst>
                  <a:gd name="T0" fmla="*/ 0 w 74"/>
                  <a:gd name="T1" fmla="*/ 0 h 75"/>
                  <a:gd name="T2" fmla="*/ 74 w 74"/>
                  <a:gd name="T3" fmla="*/ 0 h 75"/>
                  <a:gd name="T4" fmla="*/ 74 w 74"/>
                  <a:gd name="T5" fmla="*/ 75 h 75"/>
                  <a:gd name="T6" fmla="*/ 0 w 74"/>
                  <a:gd name="T7" fmla="*/ 0 h 75"/>
                </a:gdLst>
                <a:ahLst/>
                <a:cxnLst>
                  <a:cxn ang="0">
                    <a:pos x="T0" y="T1"/>
                  </a:cxn>
                  <a:cxn ang="0">
                    <a:pos x="T2" y="T3"/>
                  </a:cxn>
                  <a:cxn ang="0">
                    <a:pos x="T4" y="T5"/>
                  </a:cxn>
                  <a:cxn ang="0">
                    <a:pos x="T6" y="T7"/>
                  </a:cxn>
                </a:cxnLst>
                <a:rect l="0" t="0" r="r" b="b"/>
                <a:pathLst>
                  <a:path w="74" h="75">
                    <a:moveTo>
                      <a:pt x="0" y="0"/>
                    </a:moveTo>
                    <a:lnTo>
                      <a:pt x="74" y="0"/>
                    </a:lnTo>
                    <a:lnTo>
                      <a:pt x="74" y="7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5"/>
              <p:cNvSpPr>
                <a:spLocks/>
              </p:cNvSpPr>
              <p:nvPr/>
            </p:nvSpPr>
            <p:spPr bwMode="auto">
              <a:xfrm>
                <a:off x="5738813" y="3144838"/>
                <a:ext cx="711200" cy="568325"/>
              </a:xfrm>
              <a:custGeom>
                <a:avLst/>
                <a:gdLst>
                  <a:gd name="T0" fmla="*/ 448 w 448"/>
                  <a:gd name="T1" fmla="*/ 358 h 358"/>
                  <a:gd name="T2" fmla="*/ 0 w 448"/>
                  <a:gd name="T3" fmla="*/ 358 h 358"/>
                  <a:gd name="T4" fmla="*/ 0 w 448"/>
                  <a:gd name="T5" fmla="*/ 0 h 358"/>
                  <a:gd name="T6" fmla="*/ 26 w 448"/>
                  <a:gd name="T7" fmla="*/ 0 h 358"/>
                  <a:gd name="T8" fmla="*/ 26 w 448"/>
                  <a:gd name="T9" fmla="*/ 334 h 358"/>
                  <a:gd name="T10" fmla="*/ 448 w 448"/>
                  <a:gd name="T11" fmla="*/ 334 h 358"/>
                  <a:gd name="T12" fmla="*/ 448 w 448"/>
                  <a:gd name="T13" fmla="*/ 358 h 358"/>
                  <a:gd name="T14" fmla="*/ 448 w 448"/>
                  <a:gd name="T15" fmla="*/ 358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358">
                    <a:moveTo>
                      <a:pt x="448" y="358"/>
                    </a:moveTo>
                    <a:lnTo>
                      <a:pt x="0" y="358"/>
                    </a:lnTo>
                    <a:lnTo>
                      <a:pt x="0" y="0"/>
                    </a:lnTo>
                    <a:lnTo>
                      <a:pt x="26" y="0"/>
                    </a:lnTo>
                    <a:lnTo>
                      <a:pt x="26" y="334"/>
                    </a:lnTo>
                    <a:lnTo>
                      <a:pt x="448" y="334"/>
                    </a:lnTo>
                    <a:lnTo>
                      <a:pt x="448" y="358"/>
                    </a:lnTo>
                    <a:lnTo>
                      <a:pt x="448" y="3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06"/>
              <p:cNvSpPr>
                <a:spLocks noChangeArrowheads="1"/>
              </p:cNvSpPr>
              <p:nvPr/>
            </p:nvSpPr>
            <p:spPr bwMode="auto">
              <a:xfrm>
                <a:off x="5853113" y="3560763"/>
                <a:ext cx="79375" cy="122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07"/>
              <p:cNvSpPr>
                <a:spLocks noChangeArrowheads="1"/>
              </p:cNvSpPr>
              <p:nvPr/>
            </p:nvSpPr>
            <p:spPr bwMode="auto">
              <a:xfrm>
                <a:off x="5997576" y="3408363"/>
                <a:ext cx="79375" cy="274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108"/>
              <p:cNvSpPr>
                <a:spLocks noChangeArrowheads="1"/>
              </p:cNvSpPr>
              <p:nvPr/>
            </p:nvSpPr>
            <p:spPr bwMode="auto">
              <a:xfrm>
                <a:off x="6142038" y="3487738"/>
                <a:ext cx="79375" cy="195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109"/>
              <p:cNvSpPr>
                <a:spLocks noChangeArrowheads="1"/>
              </p:cNvSpPr>
              <p:nvPr/>
            </p:nvSpPr>
            <p:spPr bwMode="auto">
              <a:xfrm>
                <a:off x="6286501" y="3305176"/>
                <a:ext cx="79375" cy="377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0" name="组合 49"/>
          <p:cNvGrpSpPr/>
          <p:nvPr/>
        </p:nvGrpSpPr>
        <p:grpSpPr>
          <a:xfrm>
            <a:off x="5924618" y="5875923"/>
            <a:ext cx="342764" cy="342764"/>
            <a:chOff x="5924618" y="5875923"/>
            <a:chExt cx="342764" cy="342764"/>
          </a:xfrm>
        </p:grpSpPr>
        <p:sp>
          <p:nvSpPr>
            <p:cNvPr id="51" name="椭圆 50"/>
            <p:cNvSpPr/>
            <p:nvPr/>
          </p:nvSpPr>
          <p:spPr>
            <a:xfrm>
              <a:off x="5924618"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5999323" y="5949431"/>
              <a:ext cx="193355" cy="195748"/>
              <a:chOff x="5778500" y="3105150"/>
              <a:chExt cx="641350" cy="649288"/>
            </a:xfrm>
            <a:solidFill>
              <a:schemeClr val="accent1"/>
            </a:solidFill>
          </p:grpSpPr>
          <p:sp>
            <p:nvSpPr>
              <p:cNvPr id="53" name="Freeform 425"/>
              <p:cNvSpPr>
                <a:spLocks/>
              </p:cNvSpPr>
              <p:nvPr/>
            </p:nvSpPr>
            <p:spPr bwMode="auto">
              <a:xfrm>
                <a:off x="5959475" y="3227388"/>
                <a:ext cx="217488" cy="438150"/>
              </a:xfrm>
              <a:custGeom>
                <a:avLst/>
                <a:gdLst>
                  <a:gd name="T0" fmla="*/ 36 w 137"/>
                  <a:gd name="T1" fmla="*/ 276 h 276"/>
                  <a:gd name="T2" fmla="*/ 101 w 137"/>
                  <a:gd name="T3" fmla="*/ 276 h 276"/>
                  <a:gd name="T4" fmla="*/ 101 w 137"/>
                  <a:gd name="T5" fmla="*/ 69 h 276"/>
                  <a:gd name="T6" fmla="*/ 137 w 137"/>
                  <a:gd name="T7" fmla="*/ 69 h 276"/>
                  <a:gd name="T8" fmla="*/ 67 w 137"/>
                  <a:gd name="T9" fmla="*/ 0 h 276"/>
                  <a:gd name="T10" fmla="*/ 0 w 137"/>
                  <a:gd name="T11" fmla="*/ 69 h 276"/>
                  <a:gd name="T12" fmla="*/ 36 w 137"/>
                  <a:gd name="T13" fmla="*/ 69 h 276"/>
                  <a:gd name="T14" fmla="*/ 36 w 137"/>
                  <a:gd name="T15" fmla="*/ 276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276">
                    <a:moveTo>
                      <a:pt x="36" y="276"/>
                    </a:moveTo>
                    <a:lnTo>
                      <a:pt x="101" y="276"/>
                    </a:lnTo>
                    <a:lnTo>
                      <a:pt x="101" y="69"/>
                    </a:lnTo>
                    <a:lnTo>
                      <a:pt x="137" y="69"/>
                    </a:lnTo>
                    <a:lnTo>
                      <a:pt x="67" y="0"/>
                    </a:lnTo>
                    <a:lnTo>
                      <a:pt x="0" y="69"/>
                    </a:lnTo>
                    <a:lnTo>
                      <a:pt x="36" y="69"/>
                    </a:lnTo>
                    <a:lnTo>
                      <a:pt x="3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26"/>
              <p:cNvSpPr>
                <a:spLocks/>
              </p:cNvSpPr>
              <p:nvPr/>
            </p:nvSpPr>
            <p:spPr bwMode="auto">
              <a:xfrm>
                <a:off x="5783263" y="3398838"/>
                <a:ext cx="214313" cy="266700"/>
              </a:xfrm>
              <a:custGeom>
                <a:avLst/>
                <a:gdLst>
                  <a:gd name="T0" fmla="*/ 36 w 135"/>
                  <a:gd name="T1" fmla="*/ 168 h 168"/>
                  <a:gd name="T2" fmla="*/ 98 w 135"/>
                  <a:gd name="T3" fmla="*/ 168 h 168"/>
                  <a:gd name="T4" fmla="*/ 98 w 135"/>
                  <a:gd name="T5" fmla="*/ 70 h 168"/>
                  <a:gd name="T6" fmla="*/ 135 w 135"/>
                  <a:gd name="T7" fmla="*/ 70 h 168"/>
                  <a:gd name="T8" fmla="*/ 67 w 135"/>
                  <a:gd name="T9" fmla="*/ 0 h 168"/>
                  <a:gd name="T10" fmla="*/ 0 w 135"/>
                  <a:gd name="T11" fmla="*/ 70 h 168"/>
                  <a:gd name="T12" fmla="*/ 36 w 135"/>
                  <a:gd name="T13" fmla="*/ 70 h 168"/>
                  <a:gd name="T14" fmla="*/ 36 w 135"/>
                  <a:gd name="T15" fmla="*/ 168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68">
                    <a:moveTo>
                      <a:pt x="36" y="168"/>
                    </a:moveTo>
                    <a:lnTo>
                      <a:pt x="98" y="168"/>
                    </a:lnTo>
                    <a:lnTo>
                      <a:pt x="98" y="70"/>
                    </a:lnTo>
                    <a:lnTo>
                      <a:pt x="135" y="70"/>
                    </a:lnTo>
                    <a:lnTo>
                      <a:pt x="67" y="0"/>
                    </a:lnTo>
                    <a:lnTo>
                      <a:pt x="0" y="70"/>
                    </a:lnTo>
                    <a:lnTo>
                      <a:pt x="36" y="70"/>
                    </a:lnTo>
                    <a:lnTo>
                      <a:pt x="36"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427"/>
              <p:cNvSpPr>
                <a:spLocks noChangeArrowheads="1"/>
              </p:cNvSpPr>
              <p:nvPr/>
            </p:nvSpPr>
            <p:spPr bwMode="auto">
              <a:xfrm>
                <a:off x="5778500" y="3692525"/>
                <a:ext cx="641350"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428"/>
              <p:cNvSpPr>
                <a:spLocks noChangeArrowheads="1"/>
              </p:cNvSpPr>
              <p:nvPr/>
            </p:nvSpPr>
            <p:spPr bwMode="auto">
              <a:xfrm>
                <a:off x="6248400" y="3105150"/>
                <a:ext cx="88900" cy="1095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29"/>
              <p:cNvSpPr>
                <a:spLocks/>
              </p:cNvSpPr>
              <p:nvPr/>
            </p:nvSpPr>
            <p:spPr bwMode="auto">
              <a:xfrm>
                <a:off x="6188075" y="3222625"/>
                <a:ext cx="206375" cy="442913"/>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8" name="组合 57"/>
          <p:cNvGrpSpPr/>
          <p:nvPr/>
        </p:nvGrpSpPr>
        <p:grpSpPr>
          <a:xfrm>
            <a:off x="6542850" y="5875923"/>
            <a:ext cx="342764" cy="342764"/>
            <a:chOff x="6542850" y="5875923"/>
            <a:chExt cx="342764" cy="342764"/>
          </a:xfrm>
        </p:grpSpPr>
        <p:sp>
          <p:nvSpPr>
            <p:cNvPr id="59" name="椭圆 58"/>
            <p:cNvSpPr/>
            <p:nvPr/>
          </p:nvSpPr>
          <p:spPr>
            <a:xfrm>
              <a:off x="6542850"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6626221" y="5960251"/>
              <a:ext cx="200055" cy="198141"/>
              <a:chOff x="5767388" y="3098800"/>
              <a:chExt cx="663575" cy="657225"/>
            </a:xfrm>
            <a:solidFill>
              <a:schemeClr val="accent1"/>
            </a:solidFill>
          </p:grpSpPr>
          <p:sp>
            <p:nvSpPr>
              <p:cNvPr id="61" name="Freeform 253"/>
              <p:cNvSpPr>
                <a:spLocks noEditPoints="1"/>
              </p:cNvSpPr>
              <p:nvPr/>
            </p:nvSpPr>
            <p:spPr bwMode="auto">
              <a:xfrm>
                <a:off x="5767388" y="3098800"/>
                <a:ext cx="663575" cy="519113"/>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54"/>
              <p:cNvSpPr>
                <a:spLocks/>
              </p:cNvSpPr>
              <p:nvPr/>
            </p:nvSpPr>
            <p:spPr bwMode="auto">
              <a:xfrm>
                <a:off x="5913438" y="3235325"/>
                <a:ext cx="334963" cy="520700"/>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3" name="组合 62"/>
          <p:cNvGrpSpPr/>
          <p:nvPr/>
        </p:nvGrpSpPr>
        <p:grpSpPr>
          <a:xfrm>
            <a:off x="7161082" y="5875923"/>
            <a:ext cx="342764" cy="342764"/>
            <a:chOff x="7161082" y="5875923"/>
            <a:chExt cx="342764" cy="342764"/>
          </a:xfrm>
        </p:grpSpPr>
        <p:sp>
          <p:nvSpPr>
            <p:cNvPr id="64" name="椭圆 63"/>
            <p:cNvSpPr/>
            <p:nvPr/>
          </p:nvSpPr>
          <p:spPr>
            <a:xfrm>
              <a:off x="7161082" y="5875923"/>
              <a:ext cx="342764" cy="342764"/>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a:grpSpLocks noChangeAspect="1"/>
            </p:cNvGrpSpPr>
            <p:nvPr/>
          </p:nvGrpSpPr>
          <p:grpSpPr>
            <a:xfrm flipH="1">
              <a:off x="7229508" y="5947390"/>
              <a:ext cx="205911" cy="199830"/>
              <a:chOff x="5719763" y="3063875"/>
              <a:chExt cx="752475" cy="730250"/>
            </a:xfrm>
            <a:solidFill>
              <a:schemeClr val="accent1"/>
            </a:solidFill>
          </p:grpSpPr>
          <p:sp>
            <p:nvSpPr>
              <p:cNvPr id="66" name="Oval 154"/>
              <p:cNvSpPr>
                <a:spLocks noChangeArrowheads="1"/>
              </p:cNvSpPr>
              <p:nvPr/>
            </p:nvSpPr>
            <p:spPr bwMode="auto">
              <a:xfrm>
                <a:off x="6161088" y="3098800"/>
                <a:ext cx="95250"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155"/>
              <p:cNvSpPr>
                <a:spLocks noChangeArrowheads="1"/>
              </p:cNvSpPr>
              <p:nvPr/>
            </p:nvSpPr>
            <p:spPr bwMode="auto">
              <a:xfrm>
                <a:off x="6210301" y="33877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56"/>
              <p:cNvSpPr>
                <a:spLocks/>
              </p:cNvSpPr>
              <p:nvPr/>
            </p:nvSpPr>
            <p:spPr bwMode="auto">
              <a:xfrm>
                <a:off x="6191251" y="3235325"/>
                <a:ext cx="33338" cy="33338"/>
              </a:xfrm>
              <a:custGeom>
                <a:avLst/>
                <a:gdLst>
                  <a:gd name="T0" fmla="*/ 17 w 21"/>
                  <a:gd name="T1" fmla="*/ 0 h 21"/>
                  <a:gd name="T2" fmla="*/ 21 w 21"/>
                  <a:gd name="T3" fmla="*/ 12 h 21"/>
                  <a:gd name="T4" fmla="*/ 12 w 21"/>
                  <a:gd name="T5" fmla="*/ 21 h 21"/>
                  <a:gd name="T6" fmla="*/ 0 w 21"/>
                  <a:gd name="T7" fmla="*/ 12 h 21"/>
                  <a:gd name="T8" fmla="*/ 5 w 21"/>
                  <a:gd name="T9" fmla="*/ 0 h 21"/>
                  <a:gd name="T10" fmla="*/ 17 w 21"/>
                  <a:gd name="T11" fmla="*/ 0 h 21"/>
                </a:gdLst>
                <a:ahLst/>
                <a:cxnLst>
                  <a:cxn ang="0">
                    <a:pos x="T0" y="T1"/>
                  </a:cxn>
                  <a:cxn ang="0">
                    <a:pos x="T2" y="T3"/>
                  </a:cxn>
                  <a:cxn ang="0">
                    <a:pos x="T4" y="T5"/>
                  </a:cxn>
                  <a:cxn ang="0">
                    <a:pos x="T6" y="T7"/>
                  </a:cxn>
                  <a:cxn ang="0">
                    <a:pos x="T8" y="T9"/>
                  </a:cxn>
                  <a:cxn ang="0">
                    <a:pos x="T10" y="T11"/>
                  </a:cxn>
                </a:cxnLst>
                <a:rect l="0" t="0" r="r" b="b"/>
                <a:pathLst>
                  <a:path w="21" h="21">
                    <a:moveTo>
                      <a:pt x="17" y="0"/>
                    </a:moveTo>
                    <a:lnTo>
                      <a:pt x="21" y="12"/>
                    </a:lnTo>
                    <a:lnTo>
                      <a:pt x="12" y="21"/>
                    </a:lnTo>
                    <a:lnTo>
                      <a:pt x="0" y="12"/>
                    </a:lnTo>
                    <a:lnTo>
                      <a:pt x="5" y="0"/>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57"/>
              <p:cNvSpPr>
                <a:spLocks/>
              </p:cNvSpPr>
              <p:nvPr/>
            </p:nvSpPr>
            <p:spPr bwMode="auto">
              <a:xfrm>
                <a:off x="6191251" y="3257550"/>
                <a:ext cx="33338" cy="141288"/>
              </a:xfrm>
              <a:custGeom>
                <a:avLst/>
                <a:gdLst>
                  <a:gd name="T0" fmla="*/ 19 w 21"/>
                  <a:gd name="T1" fmla="*/ 0 h 89"/>
                  <a:gd name="T2" fmla="*/ 21 w 21"/>
                  <a:gd name="T3" fmla="*/ 82 h 89"/>
                  <a:gd name="T4" fmla="*/ 12 w 21"/>
                  <a:gd name="T5" fmla="*/ 89 h 89"/>
                  <a:gd name="T6" fmla="*/ 0 w 21"/>
                  <a:gd name="T7" fmla="*/ 82 h 89"/>
                  <a:gd name="T8" fmla="*/ 5 w 21"/>
                  <a:gd name="T9" fmla="*/ 0 h 89"/>
                  <a:gd name="T10" fmla="*/ 19 w 21"/>
                  <a:gd name="T11" fmla="*/ 0 h 89"/>
                </a:gdLst>
                <a:ahLst/>
                <a:cxnLst>
                  <a:cxn ang="0">
                    <a:pos x="T0" y="T1"/>
                  </a:cxn>
                  <a:cxn ang="0">
                    <a:pos x="T2" y="T3"/>
                  </a:cxn>
                  <a:cxn ang="0">
                    <a:pos x="T4" y="T5"/>
                  </a:cxn>
                  <a:cxn ang="0">
                    <a:pos x="T6" y="T7"/>
                  </a:cxn>
                  <a:cxn ang="0">
                    <a:pos x="T8" y="T9"/>
                  </a:cxn>
                  <a:cxn ang="0">
                    <a:pos x="T10" y="T11"/>
                  </a:cxn>
                </a:cxnLst>
                <a:rect l="0" t="0" r="r" b="b"/>
                <a:pathLst>
                  <a:path w="21" h="89">
                    <a:moveTo>
                      <a:pt x="19" y="0"/>
                    </a:moveTo>
                    <a:lnTo>
                      <a:pt x="21" y="82"/>
                    </a:lnTo>
                    <a:lnTo>
                      <a:pt x="12" y="89"/>
                    </a:lnTo>
                    <a:lnTo>
                      <a:pt x="0" y="82"/>
                    </a:lnTo>
                    <a:lnTo>
                      <a:pt x="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Oval 158"/>
              <p:cNvSpPr>
                <a:spLocks noChangeArrowheads="1"/>
              </p:cNvSpPr>
              <p:nvPr/>
            </p:nvSpPr>
            <p:spPr bwMode="auto">
              <a:xfrm>
                <a:off x="5856288" y="3063875"/>
                <a:ext cx="111125" cy="133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Rectangle 159"/>
              <p:cNvSpPr>
                <a:spLocks noChangeArrowheads="1"/>
              </p:cNvSpPr>
              <p:nvPr/>
            </p:nvSpPr>
            <p:spPr bwMode="auto">
              <a:xfrm>
                <a:off x="5913438" y="33877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60"/>
              <p:cNvSpPr>
                <a:spLocks/>
              </p:cNvSpPr>
              <p:nvPr/>
            </p:nvSpPr>
            <p:spPr bwMode="auto">
              <a:xfrm>
                <a:off x="5722938" y="3322638"/>
                <a:ext cx="0" cy="317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161"/>
              <p:cNvSpPr>
                <a:spLocks noChangeArrowheads="1"/>
              </p:cNvSpPr>
              <p:nvPr/>
            </p:nvSpPr>
            <p:spPr bwMode="auto">
              <a:xfrm>
                <a:off x="5913438" y="33877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62"/>
              <p:cNvSpPr>
                <a:spLocks/>
              </p:cNvSpPr>
              <p:nvPr/>
            </p:nvSpPr>
            <p:spPr bwMode="auto">
              <a:xfrm>
                <a:off x="5894388" y="3205163"/>
                <a:ext cx="34925" cy="41275"/>
              </a:xfrm>
              <a:custGeom>
                <a:avLst/>
                <a:gdLst>
                  <a:gd name="T0" fmla="*/ 19 w 22"/>
                  <a:gd name="T1" fmla="*/ 0 h 26"/>
                  <a:gd name="T2" fmla="*/ 22 w 22"/>
                  <a:gd name="T3" fmla="*/ 16 h 26"/>
                  <a:gd name="T4" fmla="*/ 12 w 22"/>
                  <a:gd name="T5" fmla="*/ 26 h 26"/>
                  <a:gd name="T6" fmla="*/ 0 w 22"/>
                  <a:gd name="T7" fmla="*/ 16 h 26"/>
                  <a:gd name="T8" fmla="*/ 5 w 22"/>
                  <a:gd name="T9" fmla="*/ 0 h 26"/>
                  <a:gd name="T10" fmla="*/ 19 w 22"/>
                  <a:gd name="T11" fmla="*/ 0 h 26"/>
                </a:gdLst>
                <a:ahLst/>
                <a:cxnLst>
                  <a:cxn ang="0">
                    <a:pos x="T0" y="T1"/>
                  </a:cxn>
                  <a:cxn ang="0">
                    <a:pos x="T2" y="T3"/>
                  </a:cxn>
                  <a:cxn ang="0">
                    <a:pos x="T4" y="T5"/>
                  </a:cxn>
                  <a:cxn ang="0">
                    <a:pos x="T6" y="T7"/>
                  </a:cxn>
                  <a:cxn ang="0">
                    <a:pos x="T8" y="T9"/>
                  </a:cxn>
                  <a:cxn ang="0">
                    <a:pos x="T10" y="T11"/>
                  </a:cxn>
                </a:cxnLst>
                <a:rect l="0" t="0" r="r" b="b"/>
                <a:pathLst>
                  <a:path w="22" h="26">
                    <a:moveTo>
                      <a:pt x="19" y="0"/>
                    </a:moveTo>
                    <a:lnTo>
                      <a:pt x="22" y="16"/>
                    </a:lnTo>
                    <a:lnTo>
                      <a:pt x="12" y="26"/>
                    </a:lnTo>
                    <a:lnTo>
                      <a:pt x="0" y="16"/>
                    </a:lnTo>
                    <a:lnTo>
                      <a:pt x="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63"/>
              <p:cNvSpPr>
                <a:spLocks/>
              </p:cNvSpPr>
              <p:nvPr/>
            </p:nvSpPr>
            <p:spPr bwMode="auto">
              <a:xfrm>
                <a:off x="5891213" y="3235325"/>
                <a:ext cx="41275" cy="166688"/>
              </a:xfrm>
              <a:custGeom>
                <a:avLst/>
                <a:gdLst>
                  <a:gd name="T0" fmla="*/ 21 w 26"/>
                  <a:gd name="T1" fmla="*/ 0 h 105"/>
                  <a:gd name="T2" fmla="*/ 26 w 26"/>
                  <a:gd name="T3" fmla="*/ 96 h 105"/>
                  <a:gd name="T4" fmla="*/ 14 w 26"/>
                  <a:gd name="T5" fmla="*/ 105 h 105"/>
                  <a:gd name="T6" fmla="*/ 0 w 26"/>
                  <a:gd name="T7" fmla="*/ 96 h 105"/>
                  <a:gd name="T8" fmla="*/ 4 w 26"/>
                  <a:gd name="T9" fmla="*/ 0 h 105"/>
                  <a:gd name="T10" fmla="*/ 21 w 26"/>
                  <a:gd name="T11" fmla="*/ 0 h 105"/>
                </a:gdLst>
                <a:ahLst/>
                <a:cxnLst>
                  <a:cxn ang="0">
                    <a:pos x="T0" y="T1"/>
                  </a:cxn>
                  <a:cxn ang="0">
                    <a:pos x="T2" y="T3"/>
                  </a:cxn>
                  <a:cxn ang="0">
                    <a:pos x="T4" y="T5"/>
                  </a:cxn>
                  <a:cxn ang="0">
                    <a:pos x="T6" y="T7"/>
                  </a:cxn>
                  <a:cxn ang="0">
                    <a:pos x="T8" y="T9"/>
                  </a:cxn>
                  <a:cxn ang="0">
                    <a:pos x="T10" y="T11"/>
                  </a:cxn>
                </a:cxnLst>
                <a:rect l="0" t="0" r="r" b="b"/>
                <a:pathLst>
                  <a:path w="26" h="105">
                    <a:moveTo>
                      <a:pt x="21" y="0"/>
                    </a:moveTo>
                    <a:lnTo>
                      <a:pt x="26" y="96"/>
                    </a:lnTo>
                    <a:lnTo>
                      <a:pt x="14" y="105"/>
                    </a:lnTo>
                    <a:lnTo>
                      <a:pt x="0" y="96"/>
                    </a:lnTo>
                    <a:lnTo>
                      <a:pt x="4"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64"/>
              <p:cNvSpPr>
                <a:spLocks noEditPoints="1"/>
              </p:cNvSpPr>
              <p:nvPr/>
            </p:nvSpPr>
            <p:spPr bwMode="auto">
              <a:xfrm>
                <a:off x="5719763" y="3211513"/>
                <a:ext cx="373063" cy="547688"/>
              </a:xfrm>
              <a:custGeom>
                <a:avLst/>
                <a:gdLst>
                  <a:gd name="T0" fmla="*/ 60 w 98"/>
                  <a:gd name="T1" fmla="*/ 74 h 144"/>
                  <a:gd name="T2" fmla="*/ 75 w 98"/>
                  <a:gd name="T3" fmla="*/ 57 h 144"/>
                  <a:gd name="T4" fmla="*/ 74 w 98"/>
                  <a:gd name="T5" fmla="*/ 36 h 144"/>
                  <a:gd name="T6" fmla="*/ 77 w 98"/>
                  <a:gd name="T7" fmla="*/ 40 h 144"/>
                  <a:gd name="T8" fmla="*/ 78 w 98"/>
                  <a:gd name="T9" fmla="*/ 57 h 144"/>
                  <a:gd name="T10" fmla="*/ 98 w 98"/>
                  <a:gd name="T11" fmla="*/ 57 h 144"/>
                  <a:gd name="T12" fmla="*/ 92 w 98"/>
                  <a:gd name="T13" fmla="*/ 31 h 144"/>
                  <a:gd name="T14" fmla="*/ 74 w 98"/>
                  <a:gd name="T15" fmla="*/ 4 h 144"/>
                  <a:gd name="T16" fmla="*/ 63 w 98"/>
                  <a:gd name="T17" fmla="*/ 0 h 144"/>
                  <a:gd name="T18" fmla="*/ 63 w 98"/>
                  <a:gd name="T19" fmla="*/ 0 h 144"/>
                  <a:gd name="T20" fmla="*/ 69 w 98"/>
                  <a:gd name="T21" fmla="*/ 5 h 144"/>
                  <a:gd name="T22" fmla="*/ 61 w 98"/>
                  <a:gd name="T23" fmla="*/ 9 h 144"/>
                  <a:gd name="T24" fmla="*/ 65 w 98"/>
                  <a:gd name="T25" fmla="*/ 15 h 144"/>
                  <a:gd name="T26" fmla="*/ 51 w 98"/>
                  <a:gd name="T27" fmla="*/ 46 h 144"/>
                  <a:gd name="T28" fmla="*/ 51 w 98"/>
                  <a:gd name="T29" fmla="*/ 46 h 144"/>
                  <a:gd name="T30" fmla="*/ 51 w 98"/>
                  <a:gd name="T31" fmla="*/ 46 h 144"/>
                  <a:gd name="T32" fmla="*/ 51 w 98"/>
                  <a:gd name="T33" fmla="*/ 46 h 144"/>
                  <a:gd name="T34" fmla="*/ 51 w 98"/>
                  <a:gd name="T35" fmla="*/ 46 h 144"/>
                  <a:gd name="T36" fmla="*/ 36 w 98"/>
                  <a:gd name="T37" fmla="*/ 15 h 144"/>
                  <a:gd name="T38" fmla="*/ 40 w 98"/>
                  <a:gd name="T39" fmla="*/ 9 h 144"/>
                  <a:gd name="T40" fmla="*/ 33 w 98"/>
                  <a:gd name="T41" fmla="*/ 5 h 144"/>
                  <a:gd name="T42" fmla="*/ 39 w 98"/>
                  <a:gd name="T43" fmla="*/ 0 h 144"/>
                  <a:gd name="T44" fmla="*/ 39 w 98"/>
                  <a:gd name="T45" fmla="*/ 0 h 144"/>
                  <a:gd name="T46" fmla="*/ 31 w 98"/>
                  <a:gd name="T47" fmla="*/ 0 h 144"/>
                  <a:gd name="T48" fmla="*/ 25 w 98"/>
                  <a:gd name="T49" fmla="*/ 3 h 144"/>
                  <a:gd name="T50" fmla="*/ 1 w 98"/>
                  <a:gd name="T51" fmla="*/ 29 h 144"/>
                  <a:gd name="T52" fmla="*/ 1 w 98"/>
                  <a:gd name="T53" fmla="*/ 29 h 144"/>
                  <a:gd name="T54" fmla="*/ 1 w 98"/>
                  <a:gd name="T55" fmla="*/ 30 h 144"/>
                  <a:gd name="T56" fmla="*/ 0 w 98"/>
                  <a:gd name="T57" fmla="*/ 40 h 144"/>
                  <a:gd name="T58" fmla="*/ 0 w 98"/>
                  <a:gd name="T59" fmla="*/ 41 h 144"/>
                  <a:gd name="T60" fmla="*/ 0 w 98"/>
                  <a:gd name="T61" fmla="*/ 42 h 144"/>
                  <a:gd name="T62" fmla="*/ 1 w 98"/>
                  <a:gd name="T63" fmla="*/ 44 h 144"/>
                  <a:gd name="T64" fmla="*/ 3 w 98"/>
                  <a:gd name="T65" fmla="*/ 48 h 144"/>
                  <a:gd name="T66" fmla="*/ 7 w 98"/>
                  <a:gd name="T67" fmla="*/ 55 h 144"/>
                  <a:gd name="T68" fmla="*/ 15 w 98"/>
                  <a:gd name="T69" fmla="*/ 71 h 144"/>
                  <a:gd name="T70" fmla="*/ 26 w 98"/>
                  <a:gd name="T71" fmla="*/ 65 h 144"/>
                  <a:gd name="T72" fmla="*/ 26 w 98"/>
                  <a:gd name="T73" fmla="*/ 75 h 144"/>
                  <a:gd name="T74" fmla="*/ 26 w 98"/>
                  <a:gd name="T75" fmla="*/ 76 h 144"/>
                  <a:gd name="T76" fmla="*/ 28 w 98"/>
                  <a:gd name="T77" fmla="*/ 76 h 144"/>
                  <a:gd name="T78" fmla="*/ 30 w 98"/>
                  <a:gd name="T79" fmla="*/ 144 h 144"/>
                  <a:gd name="T80" fmla="*/ 50 w 98"/>
                  <a:gd name="T81" fmla="*/ 144 h 144"/>
                  <a:gd name="T82" fmla="*/ 50 w 98"/>
                  <a:gd name="T83" fmla="*/ 76 h 144"/>
                  <a:gd name="T84" fmla="*/ 52 w 98"/>
                  <a:gd name="T85" fmla="*/ 76 h 144"/>
                  <a:gd name="T86" fmla="*/ 54 w 98"/>
                  <a:gd name="T87" fmla="*/ 144 h 144"/>
                  <a:gd name="T88" fmla="*/ 60 w 98"/>
                  <a:gd name="T89" fmla="*/ 144 h 144"/>
                  <a:gd name="T90" fmla="*/ 60 w 98"/>
                  <a:gd name="T91" fmla="*/ 74 h 144"/>
                  <a:gd name="T92" fmla="*/ 27 w 98"/>
                  <a:gd name="T93" fmla="*/ 50 h 144"/>
                  <a:gd name="T94" fmla="*/ 24 w 98"/>
                  <a:gd name="T95" fmla="*/ 46 h 144"/>
                  <a:gd name="T96" fmla="*/ 20 w 98"/>
                  <a:gd name="T97" fmla="*/ 39 h 144"/>
                  <a:gd name="T98" fmla="*/ 19 w 98"/>
                  <a:gd name="T99" fmla="*/ 36 h 144"/>
                  <a:gd name="T100" fmla="*/ 27 w 98"/>
                  <a:gd name="T101" fmla="*/ 26 h 144"/>
                  <a:gd name="T102" fmla="*/ 27 w 98"/>
                  <a:gd name="T103"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144">
                    <a:moveTo>
                      <a:pt x="60" y="74"/>
                    </a:moveTo>
                    <a:cubicBezTo>
                      <a:pt x="60" y="66"/>
                      <a:pt x="66" y="58"/>
                      <a:pt x="75" y="57"/>
                    </a:cubicBezTo>
                    <a:cubicBezTo>
                      <a:pt x="75" y="50"/>
                      <a:pt x="75" y="43"/>
                      <a:pt x="74" y="36"/>
                    </a:cubicBezTo>
                    <a:cubicBezTo>
                      <a:pt x="77" y="40"/>
                      <a:pt x="77" y="40"/>
                      <a:pt x="77" y="40"/>
                    </a:cubicBezTo>
                    <a:cubicBezTo>
                      <a:pt x="78" y="41"/>
                      <a:pt x="78" y="49"/>
                      <a:pt x="78" y="57"/>
                    </a:cubicBezTo>
                    <a:cubicBezTo>
                      <a:pt x="98" y="57"/>
                      <a:pt x="98" y="57"/>
                      <a:pt x="98" y="57"/>
                    </a:cubicBezTo>
                    <a:cubicBezTo>
                      <a:pt x="98" y="50"/>
                      <a:pt x="98" y="43"/>
                      <a:pt x="92" y="31"/>
                    </a:cubicBezTo>
                    <a:cubicBezTo>
                      <a:pt x="74" y="4"/>
                      <a:pt x="74" y="4"/>
                      <a:pt x="74" y="4"/>
                    </a:cubicBezTo>
                    <a:cubicBezTo>
                      <a:pt x="71" y="0"/>
                      <a:pt x="64" y="0"/>
                      <a:pt x="63" y="0"/>
                    </a:cubicBezTo>
                    <a:cubicBezTo>
                      <a:pt x="63" y="0"/>
                      <a:pt x="63" y="0"/>
                      <a:pt x="63" y="0"/>
                    </a:cubicBezTo>
                    <a:cubicBezTo>
                      <a:pt x="69" y="5"/>
                      <a:pt x="69" y="5"/>
                      <a:pt x="69" y="5"/>
                    </a:cubicBezTo>
                    <a:cubicBezTo>
                      <a:pt x="61" y="9"/>
                      <a:pt x="61" y="9"/>
                      <a:pt x="61" y="9"/>
                    </a:cubicBezTo>
                    <a:cubicBezTo>
                      <a:pt x="65" y="15"/>
                      <a:pt x="65" y="15"/>
                      <a:pt x="65" y="15"/>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36" y="15"/>
                      <a:pt x="36" y="15"/>
                      <a:pt x="36" y="15"/>
                    </a:cubicBezTo>
                    <a:cubicBezTo>
                      <a:pt x="40" y="9"/>
                      <a:pt x="40" y="9"/>
                      <a:pt x="40" y="9"/>
                    </a:cubicBezTo>
                    <a:cubicBezTo>
                      <a:pt x="33" y="5"/>
                      <a:pt x="33" y="5"/>
                      <a:pt x="33" y="5"/>
                    </a:cubicBezTo>
                    <a:cubicBezTo>
                      <a:pt x="39" y="0"/>
                      <a:pt x="39" y="0"/>
                      <a:pt x="39" y="0"/>
                    </a:cubicBezTo>
                    <a:cubicBezTo>
                      <a:pt x="39" y="0"/>
                      <a:pt x="39" y="0"/>
                      <a:pt x="39" y="0"/>
                    </a:cubicBezTo>
                    <a:cubicBezTo>
                      <a:pt x="36" y="0"/>
                      <a:pt x="31" y="0"/>
                      <a:pt x="31" y="0"/>
                    </a:cubicBezTo>
                    <a:cubicBezTo>
                      <a:pt x="29" y="1"/>
                      <a:pt x="27" y="2"/>
                      <a:pt x="25" y="3"/>
                    </a:cubicBezTo>
                    <a:cubicBezTo>
                      <a:pt x="1" y="29"/>
                      <a:pt x="1" y="29"/>
                      <a:pt x="1" y="29"/>
                    </a:cubicBezTo>
                    <a:cubicBezTo>
                      <a:pt x="1" y="29"/>
                      <a:pt x="1" y="29"/>
                      <a:pt x="1" y="29"/>
                    </a:cubicBezTo>
                    <a:cubicBezTo>
                      <a:pt x="1" y="30"/>
                      <a:pt x="1" y="30"/>
                      <a:pt x="1" y="30"/>
                    </a:cubicBezTo>
                    <a:cubicBezTo>
                      <a:pt x="1" y="31"/>
                      <a:pt x="0" y="40"/>
                      <a:pt x="0" y="40"/>
                    </a:cubicBezTo>
                    <a:cubicBezTo>
                      <a:pt x="0" y="41"/>
                      <a:pt x="0" y="41"/>
                      <a:pt x="0" y="41"/>
                    </a:cubicBezTo>
                    <a:cubicBezTo>
                      <a:pt x="0" y="42"/>
                      <a:pt x="0" y="42"/>
                      <a:pt x="0" y="42"/>
                    </a:cubicBezTo>
                    <a:cubicBezTo>
                      <a:pt x="1" y="44"/>
                      <a:pt x="1" y="44"/>
                      <a:pt x="1" y="44"/>
                    </a:cubicBezTo>
                    <a:cubicBezTo>
                      <a:pt x="3" y="48"/>
                      <a:pt x="3" y="48"/>
                      <a:pt x="3" y="48"/>
                    </a:cubicBezTo>
                    <a:cubicBezTo>
                      <a:pt x="7" y="55"/>
                      <a:pt x="7" y="55"/>
                      <a:pt x="7" y="55"/>
                    </a:cubicBezTo>
                    <a:cubicBezTo>
                      <a:pt x="15" y="71"/>
                      <a:pt x="15" y="71"/>
                      <a:pt x="15" y="71"/>
                    </a:cubicBezTo>
                    <a:cubicBezTo>
                      <a:pt x="19" y="69"/>
                      <a:pt x="23" y="67"/>
                      <a:pt x="26" y="65"/>
                    </a:cubicBezTo>
                    <a:cubicBezTo>
                      <a:pt x="26" y="69"/>
                      <a:pt x="26" y="72"/>
                      <a:pt x="26" y="75"/>
                    </a:cubicBezTo>
                    <a:cubicBezTo>
                      <a:pt x="26" y="76"/>
                      <a:pt x="26" y="76"/>
                      <a:pt x="26" y="76"/>
                    </a:cubicBezTo>
                    <a:cubicBezTo>
                      <a:pt x="27" y="76"/>
                      <a:pt x="27" y="76"/>
                      <a:pt x="28" y="76"/>
                    </a:cubicBezTo>
                    <a:cubicBezTo>
                      <a:pt x="30" y="144"/>
                      <a:pt x="30" y="144"/>
                      <a:pt x="30" y="144"/>
                    </a:cubicBezTo>
                    <a:cubicBezTo>
                      <a:pt x="50" y="144"/>
                      <a:pt x="50" y="144"/>
                      <a:pt x="50" y="144"/>
                    </a:cubicBezTo>
                    <a:cubicBezTo>
                      <a:pt x="50" y="124"/>
                      <a:pt x="50" y="89"/>
                      <a:pt x="50" y="76"/>
                    </a:cubicBezTo>
                    <a:cubicBezTo>
                      <a:pt x="50" y="76"/>
                      <a:pt x="51" y="76"/>
                      <a:pt x="52" y="76"/>
                    </a:cubicBezTo>
                    <a:cubicBezTo>
                      <a:pt x="54" y="144"/>
                      <a:pt x="54" y="144"/>
                      <a:pt x="54" y="144"/>
                    </a:cubicBezTo>
                    <a:cubicBezTo>
                      <a:pt x="60" y="144"/>
                      <a:pt x="60" y="144"/>
                      <a:pt x="60" y="144"/>
                    </a:cubicBezTo>
                    <a:lnTo>
                      <a:pt x="60" y="74"/>
                    </a:lnTo>
                    <a:close/>
                    <a:moveTo>
                      <a:pt x="27" y="50"/>
                    </a:moveTo>
                    <a:cubicBezTo>
                      <a:pt x="24" y="46"/>
                      <a:pt x="24" y="46"/>
                      <a:pt x="24" y="46"/>
                    </a:cubicBezTo>
                    <a:cubicBezTo>
                      <a:pt x="20" y="39"/>
                      <a:pt x="20" y="39"/>
                      <a:pt x="20" y="39"/>
                    </a:cubicBezTo>
                    <a:cubicBezTo>
                      <a:pt x="19" y="36"/>
                      <a:pt x="19" y="36"/>
                      <a:pt x="19" y="36"/>
                    </a:cubicBezTo>
                    <a:cubicBezTo>
                      <a:pt x="27" y="26"/>
                      <a:pt x="27" y="26"/>
                      <a:pt x="27" y="26"/>
                    </a:cubicBezTo>
                    <a:cubicBezTo>
                      <a:pt x="27" y="34"/>
                      <a:pt x="27" y="42"/>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65"/>
              <p:cNvSpPr>
                <a:spLocks/>
              </p:cNvSpPr>
              <p:nvPr/>
            </p:nvSpPr>
            <p:spPr bwMode="auto">
              <a:xfrm>
                <a:off x="6099176" y="3230563"/>
                <a:ext cx="220663" cy="198438"/>
              </a:xfrm>
              <a:custGeom>
                <a:avLst/>
                <a:gdLst>
                  <a:gd name="T0" fmla="*/ 1 w 58"/>
                  <a:gd name="T1" fmla="*/ 52 h 52"/>
                  <a:gd name="T2" fmla="*/ 30 w 58"/>
                  <a:gd name="T3" fmla="*/ 52 h 52"/>
                  <a:gd name="T4" fmla="*/ 58 w 58"/>
                  <a:gd name="T5" fmla="*/ 52 h 52"/>
                  <a:gd name="T6" fmla="*/ 55 w 58"/>
                  <a:gd name="T7" fmla="*/ 8 h 52"/>
                  <a:gd name="T8" fmla="*/ 47 w 58"/>
                  <a:gd name="T9" fmla="*/ 0 h 52"/>
                  <a:gd name="T10" fmla="*/ 40 w 58"/>
                  <a:gd name="T11" fmla="*/ 0 h 52"/>
                  <a:gd name="T12" fmla="*/ 45 w 58"/>
                  <a:gd name="T13" fmla="*/ 4 h 52"/>
                  <a:gd name="T14" fmla="*/ 38 w 58"/>
                  <a:gd name="T15" fmla="*/ 8 h 52"/>
                  <a:gd name="T16" fmla="*/ 41 w 58"/>
                  <a:gd name="T17" fmla="*/ 13 h 52"/>
                  <a:gd name="T18" fmla="*/ 29 w 58"/>
                  <a:gd name="T19" fmla="*/ 41 h 52"/>
                  <a:gd name="T20" fmla="*/ 29 w 58"/>
                  <a:gd name="T21" fmla="*/ 41 h 52"/>
                  <a:gd name="T22" fmla="*/ 29 w 58"/>
                  <a:gd name="T23" fmla="*/ 41 h 52"/>
                  <a:gd name="T24" fmla="*/ 29 w 58"/>
                  <a:gd name="T25" fmla="*/ 41 h 52"/>
                  <a:gd name="T26" fmla="*/ 29 w 58"/>
                  <a:gd name="T27" fmla="*/ 41 h 52"/>
                  <a:gd name="T28" fmla="*/ 16 w 58"/>
                  <a:gd name="T29" fmla="*/ 13 h 52"/>
                  <a:gd name="T30" fmla="*/ 19 w 58"/>
                  <a:gd name="T31" fmla="*/ 8 h 52"/>
                  <a:gd name="T32" fmla="*/ 12 w 58"/>
                  <a:gd name="T33" fmla="*/ 4 h 52"/>
                  <a:gd name="T34" fmla="*/ 17 w 58"/>
                  <a:gd name="T35" fmla="*/ 0 h 52"/>
                  <a:gd name="T36" fmla="*/ 11 w 58"/>
                  <a:gd name="T37" fmla="*/ 0 h 52"/>
                  <a:gd name="T38" fmla="*/ 11 w 58"/>
                  <a:gd name="T39" fmla="*/ 0 h 52"/>
                  <a:gd name="T40" fmla="*/ 3 w 58"/>
                  <a:gd name="T41" fmla="*/ 8 h 52"/>
                  <a:gd name="T42" fmla="*/ 0 w 58"/>
                  <a:gd name="T43" fmla="*/ 52 h 52"/>
                  <a:gd name="T44" fmla="*/ 1 w 58"/>
                  <a:gd name="T4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2">
                    <a:moveTo>
                      <a:pt x="1" y="52"/>
                    </a:moveTo>
                    <a:cubicBezTo>
                      <a:pt x="30" y="52"/>
                      <a:pt x="30" y="52"/>
                      <a:pt x="30" y="52"/>
                    </a:cubicBezTo>
                    <a:cubicBezTo>
                      <a:pt x="58" y="52"/>
                      <a:pt x="58" y="52"/>
                      <a:pt x="58" y="52"/>
                    </a:cubicBezTo>
                    <a:cubicBezTo>
                      <a:pt x="55" y="8"/>
                      <a:pt x="55" y="8"/>
                      <a:pt x="55" y="8"/>
                    </a:cubicBezTo>
                    <a:cubicBezTo>
                      <a:pt x="54" y="3"/>
                      <a:pt x="51" y="0"/>
                      <a:pt x="47" y="0"/>
                    </a:cubicBezTo>
                    <a:cubicBezTo>
                      <a:pt x="47" y="0"/>
                      <a:pt x="44" y="0"/>
                      <a:pt x="40" y="0"/>
                    </a:cubicBezTo>
                    <a:cubicBezTo>
                      <a:pt x="45" y="4"/>
                      <a:pt x="45" y="4"/>
                      <a:pt x="45" y="4"/>
                    </a:cubicBezTo>
                    <a:cubicBezTo>
                      <a:pt x="38" y="8"/>
                      <a:pt x="38" y="8"/>
                      <a:pt x="38" y="8"/>
                    </a:cubicBezTo>
                    <a:cubicBezTo>
                      <a:pt x="41" y="13"/>
                      <a:pt x="41" y="13"/>
                      <a:pt x="41" y="13"/>
                    </a:cubicBezTo>
                    <a:cubicBezTo>
                      <a:pt x="29" y="41"/>
                      <a:pt x="29" y="41"/>
                      <a:pt x="29" y="41"/>
                    </a:cubicBezTo>
                    <a:cubicBezTo>
                      <a:pt x="29" y="41"/>
                      <a:pt x="29" y="41"/>
                      <a:pt x="29" y="41"/>
                    </a:cubicBezTo>
                    <a:cubicBezTo>
                      <a:pt x="29" y="41"/>
                      <a:pt x="29" y="41"/>
                      <a:pt x="29" y="41"/>
                    </a:cubicBezTo>
                    <a:cubicBezTo>
                      <a:pt x="29" y="41"/>
                      <a:pt x="29" y="41"/>
                      <a:pt x="29" y="41"/>
                    </a:cubicBezTo>
                    <a:cubicBezTo>
                      <a:pt x="29" y="41"/>
                      <a:pt x="29" y="41"/>
                      <a:pt x="29" y="41"/>
                    </a:cubicBezTo>
                    <a:cubicBezTo>
                      <a:pt x="16" y="13"/>
                      <a:pt x="16" y="13"/>
                      <a:pt x="16" y="13"/>
                    </a:cubicBezTo>
                    <a:cubicBezTo>
                      <a:pt x="19" y="8"/>
                      <a:pt x="19" y="8"/>
                      <a:pt x="19" y="8"/>
                    </a:cubicBezTo>
                    <a:cubicBezTo>
                      <a:pt x="12" y="4"/>
                      <a:pt x="12" y="4"/>
                      <a:pt x="12" y="4"/>
                    </a:cubicBezTo>
                    <a:cubicBezTo>
                      <a:pt x="17" y="0"/>
                      <a:pt x="17" y="0"/>
                      <a:pt x="17" y="0"/>
                    </a:cubicBezTo>
                    <a:cubicBezTo>
                      <a:pt x="13" y="0"/>
                      <a:pt x="11" y="0"/>
                      <a:pt x="11" y="0"/>
                    </a:cubicBezTo>
                    <a:cubicBezTo>
                      <a:pt x="11" y="0"/>
                      <a:pt x="11" y="0"/>
                      <a:pt x="11" y="0"/>
                    </a:cubicBezTo>
                    <a:cubicBezTo>
                      <a:pt x="7" y="0"/>
                      <a:pt x="3" y="3"/>
                      <a:pt x="3" y="8"/>
                    </a:cubicBezTo>
                    <a:cubicBezTo>
                      <a:pt x="0" y="52"/>
                      <a:pt x="0" y="52"/>
                      <a:pt x="0" y="52"/>
                    </a:cubicBezTo>
                    <a:lnTo>
                      <a:pt x="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66"/>
              <p:cNvSpPr>
                <a:spLocks/>
              </p:cNvSpPr>
              <p:nvPr/>
            </p:nvSpPr>
            <p:spPr bwMode="auto">
              <a:xfrm>
                <a:off x="6019801" y="3633788"/>
                <a:ext cx="111125" cy="103188"/>
              </a:xfrm>
              <a:custGeom>
                <a:avLst/>
                <a:gdLst>
                  <a:gd name="T0" fmla="*/ 27 w 29"/>
                  <a:gd name="T1" fmla="*/ 0 h 27"/>
                  <a:gd name="T2" fmla="*/ 26 w 29"/>
                  <a:gd name="T3" fmla="*/ 0 h 27"/>
                  <a:gd name="T4" fmla="*/ 1 w 29"/>
                  <a:gd name="T5" fmla="*/ 24 h 27"/>
                  <a:gd name="T6" fmla="*/ 1 w 29"/>
                  <a:gd name="T7" fmla="*/ 27 h 27"/>
                  <a:gd name="T8" fmla="*/ 2 w 29"/>
                  <a:gd name="T9" fmla="*/ 27 h 27"/>
                  <a:gd name="T10" fmla="*/ 4 w 29"/>
                  <a:gd name="T11" fmla="*/ 27 h 27"/>
                  <a:gd name="T12" fmla="*/ 29 w 29"/>
                  <a:gd name="T13" fmla="*/ 3 h 27"/>
                  <a:gd name="T14" fmla="*/ 29 w 29"/>
                  <a:gd name="T15" fmla="*/ 0 h 27"/>
                  <a:gd name="T16" fmla="*/ 27 w 2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7">
                    <a:moveTo>
                      <a:pt x="27" y="0"/>
                    </a:moveTo>
                    <a:cubicBezTo>
                      <a:pt x="26" y="0"/>
                      <a:pt x="26" y="0"/>
                      <a:pt x="26" y="0"/>
                    </a:cubicBezTo>
                    <a:cubicBezTo>
                      <a:pt x="1" y="24"/>
                      <a:pt x="1" y="24"/>
                      <a:pt x="1" y="24"/>
                    </a:cubicBezTo>
                    <a:cubicBezTo>
                      <a:pt x="0" y="25"/>
                      <a:pt x="0" y="26"/>
                      <a:pt x="1" y="27"/>
                    </a:cubicBezTo>
                    <a:cubicBezTo>
                      <a:pt x="1" y="27"/>
                      <a:pt x="2" y="27"/>
                      <a:pt x="2" y="27"/>
                    </a:cubicBezTo>
                    <a:cubicBezTo>
                      <a:pt x="3" y="27"/>
                      <a:pt x="3" y="27"/>
                      <a:pt x="4" y="27"/>
                    </a:cubicBezTo>
                    <a:cubicBezTo>
                      <a:pt x="29" y="3"/>
                      <a:pt x="29" y="3"/>
                      <a:pt x="29" y="3"/>
                    </a:cubicBezTo>
                    <a:cubicBezTo>
                      <a:pt x="29" y="3"/>
                      <a:pt x="29" y="1"/>
                      <a:pt x="29" y="0"/>
                    </a:cubicBezTo>
                    <a:cubicBezTo>
                      <a:pt x="28" y="0"/>
                      <a:pt x="28"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67"/>
              <p:cNvSpPr>
                <a:spLocks noEditPoints="1"/>
              </p:cNvSpPr>
              <p:nvPr/>
            </p:nvSpPr>
            <p:spPr bwMode="auto">
              <a:xfrm>
                <a:off x="5967413" y="3448050"/>
                <a:ext cx="504825" cy="346075"/>
              </a:xfrm>
              <a:custGeom>
                <a:avLst/>
                <a:gdLst>
                  <a:gd name="T0" fmla="*/ 128 w 133"/>
                  <a:gd name="T1" fmla="*/ 4 h 91"/>
                  <a:gd name="T2" fmla="*/ 118 w 133"/>
                  <a:gd name="T3" fmla="*/ 0 h 91"/>
                  <a:gd name="T4" fmla="*/ 15 w 133"/>
                  <a:gd name="T5" fmla="*/ 0 h 91"/>
                  <a:gd name="T6" fmla="*/ 5 w 133"/>
                  <a:gd name="T7" fmla="*/ 4 h 91"/>
                  <a:gd name="T8" fmla="*/ 0 w 133"/>
                  <a:gd name="T9" fmla="*/ 17 h 91"/>
                  <a:gd name="T10" fmla="*/ 0 w 133"/>
                  <a:gd name="T11" fmla="*/ 75 h 91"/>
                  <a:gd name="T12" fmla="*/ 15 w 133"/>
                  <a:gd name="T13" fmla="*/ 91 h 91"/>
                  <a:gd name="T14" fmla="*/ 118 w 133"/>
                  <a:gd name="T15" fmla="*/ 91 h 91"/>
                  <a:gd name="T16" fmla="*/ 133 w 133"/>
                  <a:gd name="T17" fmla="*/ 75 h 91"/>
                  <a:gd name="T18" fmla="*/ 133 w 133"/>
                  <a:gd name="T19" fmla="*/ 17 h 91"/>
                  <a:gd name="T20" fmla="*/ 128 w 133"/>
                  <a:gd name="T21" fmla="*/ 4 h 91"/>
                  <a:gd name="T22" fmla="*/ 66 w 133"/>
                  <a:gd name="T23" fmla="*/ 50 h 91"/>
                  <a:gd name="T24" fmla="*/ 17 w 133"/>
                  <a:gd name="T25" fmla="*/ 10 h 91"/>
                  <a:gd name="T26" fmla="*/ 115 w 133"/>
                  <a:gd name="T27" fmla="*/ 10 h 91"/>
                  <a:gd name="T28" fmla="*/ 66 w 133"/>
                  <a:gd name="T29" fmla="*/ 50 h 91"/>
                  <a:gd name="T30" fmla="*/ 123 w 133"/>
                  <a:gd name="T31" fmla="*/ 75 h 91"/>
                  <a:gd name="T32" fmla="*/ 118 w 133"/>
                  <a:gd name="T33" fmla="*/ 80 h 91"/>
                  <a:gd name="T34" fmla="*/ 15 w 133"/>
                  <a:gd name="T35" fmla="*/ 80 h 91"/>
                  <a:gd name="T36" fmla="*/ 10 w 133"/>
                  <a:gd name="T37" fmla="*/ 75 h 91"/>
                  <a:gd name="T38" fmla="*/ 10 w 133"/>
                  <a:gd name="T39" fmla="*/ 17 h 91"/>
                  <a:gd name="T40" fmla="*/ 62 w 133"/>
                  <a:gd name="T41" fmla="*/ 60 h 91"/>
                  <a:gd name="T42" fmla="*/ 66 w 133"/>
                  <a:gd name="T43" fmla="*/ 61 h 91"/>
                  <a:gd name="T44" fmla="*/ 70 w 133"/>
                  <a:gd name="T45" fmla="*/ 60 h 91"/>
                  <a:gd name="T46" fmla="*/ 123 w 133"/>
                  <a:gd name="T47" fmla="*/ 17 h 91"/>
                  <a:gd name="T48" fmla="*/ 123 w 133"/>
                  <a:gd name="T49" fmla="*/ 7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3" h="91">
                    <a:moveTo>
                      <a:pt x="128" y="4"/>
                    </a:moveTo>
                    <a:cubicBezTo>
                      <a:pt x="125" y="1"/>
                      <a:pt x="121" y="0"/>
                      <a:pt x="118" y="0"/>
                    </a:cubicBezTo>
                    <a:cubicBezTo>
                      <a:pt x="15" y="0"/>
                      <a:pt x="15" y="0"/>
                      <a:pt x="15" y="0"/>
                    </a:cubicBezTo>
                    <a:cubicBezTo>
                      <a:pt x="12" y="0"/>
                      <a:pt x="8" y="1"/>
                      <a:pt x="5" y="4"/>
                    </a:cubicBezTo>
                    <a:cubicBezTo>
                      <a:pt x="3" y="6"/>
                      <a:pt x="0" y="11"/>
                      <a:pt x="0" y="17"/>
                    </a:cubicBezTo>
                    <a:cubicBezTo>
                      <a:pt x="0" y="75"/>
                      <a:pt x="0" y="75"/>
                      <a:pt x="0" y="75"/>
                    </a:cubicBezTo>
                    <a:cubicBezTo>
                      <a:pt x="0" y="84"/>
                      <a:pt x="7" y="91"/>
                      <a:pt x="15" y="91"/>
                    </a:cubicBezTo>
                    <a:cubicBezTo>
                      <a:pt x="118" y="91"/>
                      <a:pt x="118" y="91"/>
                      <a:pt x="118" y="91"/>
                    </a:cubicBezTo>
                    <a:cubicBezTo>
                      <a:pt x="126" y="91"/>
                      <a:pt x="133" y="84"/>
                      <a:pt x="133" y="75"/>
                    </a:cubicBezTo>
                    <a:cubicBezTo>
                      <a:pt x="133" y="17"/>
                      <a:pt x="133" y="17"/>
                      <a:pt x="133" y="17"/>
                    </a:cubicBezTo>
                    <a:cubicBezTo>
                      <a:pt x="133" y="11"/>
                      <a:pt x="130" y="6"/>
                      <a:pt x="128" y="4"/>
                    </a:cubicBezTo>
                    <a:close/>
                    <a:moveTo>
                      <a:pt x="66" y="50"/>
                    </a:moveTo>
                    <a:cubicBezTo>
                      <a:pt x="17" y="10"/>
                      <a:pt x="17" y="10"/>
                      <a:pt x="17" y="10"/>
                    </a:cubicBezTo>
                    <a:cubicBezTo>
                      <a:pt x="115" y="10"/>
                      <a:pt x="115" y="10"/>
                      <a:pt x="115" y="10"/>
                    </a:cubicBezTo>
                    <a:lnTo>
                      <a:pt x="66" y="50"/>
                    </a:lnTo>
                    <a:close/>
                    <a:moveTo>
                      <a:pt x="123" y="75"/>
                    </a:moveTo>
                    <a:cubicBezTo>
                      <a:pt x="123" y="78"/>
                      <a:pt x="120" y="80"/>
                      <a:pt x="118" y="80"/>
                    </a:cubicBezTo>
                    <a:cubicBezTo>
                      <a:pt x="15" y="80"/>
                      <a:pt x="15" y="80"/>
                      <a:pt x="15" y="80"/>
                    </a:cubicBezTo>
                    <a:cubicBezTo>
                      <a:pt x="12" y="80"/>
                      <a:pt x="10" y="78"/>
                      <a:pt x="10" y="75"/>
                    </a:cubicBezTo>
                    <a:cubicBezTo>
                      <a:pt x="10" y="17"/>
                      <a:pt x="10" y="17"/>
                      <a:pt x="10" y="17"/>
                    </a:cubicBezTo>
                    <a:cubicBezTo>
                      <a:pt x="62" y="60"/>
                      <a:pt x="62" y="60"/>
                      <a:pt x="62" y="60"/>
                    </a:cubicBezTo>
                    <a:cubicBezTo>
                      <a:pt x="64" y="61"/>
                      <a:pt x="65" y="61"/>
                      <a:pt x="66" y="61"/>
                    </a:cubicBezTo>
                    <a:cubicBezTo>
                      <a:pt x="68" y="61"/>
                      <a:pt x="69" y="61"/>
                      <a:pt x="70" y="60"/>
                    </a:cubicBezTo>
                    <a:cubicBezTo>
                      <a:pt x="123" y="17"/>
                      <a:pt x="123" y="17"/>
                      <a:pt x="123" y="17"/>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68"/>
              <p:cNvSpPr>
                <a:spLocks/>
              </p:cNvSpPr>
              <p:nvPr/>
            </p:nvSpPr>
            <p:spPr bwMode="auto">
              <a:xfrm>
                <a:off x="6305551" y="3633788"/>
                <a:ext cx="114300" cy="103188"/>
              </a:xfrm>
              <a:custGeom>
                <a:avLst/>
                <a:gdLst>
                  <a:gd name="T0" fmla="*/ 26 w 30"/>
                  <a:gd name="T1" fmla="*/ 27 h 27"/>
                  <a:gd name="T2" fmla="*/ 28 w 30"/>
                  <a:gd name="T3" fmla="*/ 27 h 27"/>
                  <a:gd name="T4" fmla="*/ 29 w 30"/>
                  <a:gd name="T5" fmla="*/ 27 h 27"/>
                  <a:gd name="T6" fmla="*/ 29 w 30"/>
                  <a:gd name="T7" fmla="*/ 24 h 27"/>
                  <a:gd name="T8" fmla="*/ 4 w 30"/>
                  <a:gd name="T9" fmla="*/ 0 h 27"/>
                  <a:gd name="T10" fmla="*/ 3 w 30"/>
                  <a:gd name="T11" fmla="*/ 0 h 27"/>
                  <a:gd name="T12" fmla="*/ 1 w 30"/>
                  <a:gd name="T13" fmla="*/ 0 h 27"/>
                  <a:gd name="T14" fmla="*/ 1 w 30"/>
                  <a:gd name="T15" fmla="*/ 3 h 27"/>
                  <a:gd name="T16" fmla="*/ 26 w 30"/>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6" y="27"/>
                    </a:moveTo>
                    <a:cubicBezTo>
                      <a:pt x="26" y="27"/>
                      <a:pt x="27" y="27"/>
                      <a:pt x="28" y="27"/>
                    </a:cubicBezTo>
                    <a:cubicBezTo>
                      <a:pt x="28" y="27"/>
                      <a:pt x="29" y="27"/>
                      <a:pt x="29" y="27"/>
                    </a:cubicBezTo>
                    <a:cubicBezTo>
                      <a:pt x="30" y="26"/>
                      <a:pt x="30" y="25"/>
                      <a:pt x="29" y="24"/>
                    </a:cubicBezTo>
                    <a:cubicBezTo>
                      <a:pt x="4" y="0"/>
                      <a:pt x="4" y="0"/>
                      <a:pt x="4" y="0"/>
                    </a:cubicBezTo>
                    <a:cubicBezTo>
                      <a:pt x="4" y="0"/>
                      <a:pt x="3" y="0"/>
                      <a:pt x="3" y="0"/>
                    </a:cubicBezTo>
                    <a:cubicBezTo>
                      <a:pt x="2" y="0"/>
                      <a:pt x="2" y="0"/>
                      <a:pt x="1" y="0"/>
                    </a:cubicBezTo>
                    <a:cubicBezTo>
                      <a:pt x="0" y="1"/>
                      <a:pt x="0" y="3"/>
                      <a:pt x="1" y="3"/>
                    </a:cubicBezTo>
                    <a:lnTo>
                      <a:pt x="2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69"/>
              <p:cNvSpPr>
                <a:spLocks/>
              </p:cNvSpPr>
              <p:nvPr/>
            </p:nvSpPr>
            <p:spPr bwMode="auto">
              <a:xfrm>
                <a:off x="6016626" y="3413125"/>
                <a:ext cx="79375" cy="57150"/>
              </a:xfrm>
              <a:custGeom>
                <a:avLst/>
                <a:gdLst>
                  <a:gd name="T0" fmla="*/ 1 w 21"/>
                  <a:gd name="T1" fmla="*/ 15 h 15"/>
                  <a:gd name="T2" fmla="*/ 21 w 21"/>
                  <a:gd name="T3" fmla="*/ 14 h 15"/>
                  <a:gd name="T4" fmla="*/ 20 w 21"/>
                  <a:gd name="T5" fmla="*/ 0 h 15"/>
                  <a:gd name="T6" fmla="*/ 0 w 21"/>
                  <a:gd name="T7" fmla="*/ 0 h 15"/>
                  <a:gd name="T8" fmla="*/ 1 w 21"/>
                  <a:gd name="T9" fmla="*/ 15 h 15"/>
                </a:gdLst>
                <a:ahLst/>
                <a:cxnLst>
                  <a:cxn ang="0">
                    <a:pos x="T0" y="T1"/>
                  </a:cxn>
                  <a:cxn ang="0">
                    <a:pos x="T2" y="T3"/>
                  </a:cxn>
                  <a:cxn ang="0">
                    <a:pos x="T4" y="T5"/>
                  </a:cxn>
                  <a:cxn ang="0">
                    <a:pos x="T6" y="T7"/>
                  </a:cxn>
                  <a:cxn ang="0">
                    <a:pos x="T8" y="T9"/>
                  </a:cxn>
                </a:cxnLst>
                <a:rect l="0" t="0" r="r" b="b"/>
                <a:pathLst>
                  <a:path w="21" h="15">
                    <a:moveTo>
                      <a:pt x="1" y="15"/>
                    </a:moveTo>
                    <a:cubicBezTo>
                      <a:pt x="8" y="15"/>
                      <a:pt x="14" y="14"/>
                      <a:pt x="21" y="14"/>
                    </a:cubicBezTo>
                    <a:cubicBezTo>
                      <a:pt x="20" y="8"/>
                      <a:pt x="20" y="4"/>
                      <a:pt x="20" y="0"/>
                    </a:cubicBezTo>
                    <a:cubicBezTo>
                      <a:pt x="0" y="0"/>
                      <a:pt x="0" y="0"/>
                      <a:pt x="0" y="0"/>
                    </a:cubicBezTo>
                    <a:cubicBezTo>
                      <a:pt x="1" y="5"/>
                      <a:pt x="1" y="11"/>
                      <a:pt x="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任意多边形 82"/>
          <p:cNvSpPr/>
          <p:nvPr/>
        </p:nvSpPr>
        <p:spPr>
          <a:xfrm>
            <a:off x="1" y="0"/>
            <a:ext cx="12191998" cy="1790700"/>
          </a:xfrm>
          <a:custGeom>
            <a:avLst/>
            <a:gdLst>
              <a:gd name="connsiteX0" fmla="*/ 0 w 12191998"/>
              <a:gd name="connsiteY0" fmla="*/ 0 h 1790700"/>
              <a:gd name="connsiteX1" fmla="*/ 12191998 w 12191998"/>
              <a:gd name="connsiteY1" fmla="*/ 0 h 1790700"/>
              <a:gd name="connsiteX2" fmla="*/ 12191998 w 12191998"/>
              <a:gd name="connsiteY2" fmla="*/ 467886 h 1790700"/>
              <a:gd name="connsiteX3" fmla="*/ 11809073 w 12191998"/>
              <a:gd name="connsiteY3" fmla="*/ 644320 h 1790700"/>
              <a:gd name="connsiteX4" fmla="*/ 6095999 w 12191998"/>
              <a:gd name="connsiteY4" fmla="*/ 1790700 h 1790700"/>
              <a:gd name="connsiteX5" fmla="*/ 382925 w 12191998"/>
              <a:gd name="connsiteY5" fmla="*/ 644320 h 1790700"/>
              <a:gd name="connsiteX6" fmla="*/ 0 w 12191998"/>
              <a:gd name="connsiteY6" fmla="*/ 467886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8" h="1790700">
                <a:moveTo>
                  <a:pt x="0" y="0"/>
                </a:moveTo>
                <a:lnTo>
                  <a:pt x="12191998" y="0"/>
                </a:lnTo>
                <a:lnTo>
                  <a:pt x="12191998" y="467886"/>
                </a:lnTo>
                <a:lnTo>
                  <a:pt x="11809073" y="644320"/>
                </a:lnTo>
                <a:cubicBezTo>
                  <a:pt x="10143231" y="1371784"/>
                  <a:pt x="8187684" y="1790700"/>
                  <a:pt x="6095999" y="1790700"/>
                </a:cubicBezTo>
                <a:cubicBezTo>
                  <a:pt x="4004313" y="1790700"/>
                  <a:pt x="2048766" y="1371784"/>
                  <a:pt x="382925" y="644320"/>
                </a:cubicBezTo>
                <a:lnTo>
                  <a:pt x="0" y="46788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231246" y="873570"/>
            <a:ext cx="1729509" cy="1729510"/>
          </a:xfrm>
          <a:prstGeom prst="ellipse">
            <a:avLst/>
          </a:prstGeom>
          <a:ln w="31750">
            <a:solidFill>
              <a:schemeClr val="bg1"/>
            </a:solidFill>
          </a:ln>
          <a:effectLst>
            <a:outerShdw blurRad="1651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87" name="组合 86"/>
          <p:cNvGrpSpPr/>
          <p:nvPr/>
        </p:nvGrpSpPr>
        <p:grpSpPr>
          <a:xfrm>
            <a:off x="2971006" y="4340135"/>
            <a:ext cx="6249988" cy="338554"/>
            <a:chOff x="2971006" y="4113199"/>
            <a:chExt cx="6249988" cy="338554"/>
          </a:xfrm>
        </p:grpSpPr>
        <p:sp>
          <p:nvSpPr>
            <p:cNvPr id="85" name="圆角矩形 84"/>
            <p:cNvSpPr/>
            <p:nvPr/>
          </p:nvSpPr>
          <p:spPr>
            <a:xfrm>
              <a:off x="2971006" y="4113199"/>
              <a:ext cx="6249988" cy="338554"/>
            </a:xfrm>
            <a:prstGeom prst="roundRect">
              <a:avLst>
                <a:gd name="adj" fmla="val 50000"/>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a:off x="2989263" y="4113199"/>
              <a:ext cx="6213475" cy="338554"/>
            </a:xfrm>
            <a:prstGeom prst="rect">
              <a:avLst/>
            </a:prstGeom>
            <a:noFill/>
          </p:spPr>
          <p:txBody>
            <a:bodyPr wrap="square" rtlCol="0">
              <a:spAutoFit/>
            </a:bodyPr>
            <a:lstStyle/>
            <a:p>
              <a:pPr algn="dist"/>
              <a:r>
                <a:rPr lang="zh-CN" altLang="en-US" sz="1600" dirty="0">
                  <a:solidFill>
                    <a:schemeClr val="tx1">
                      <a:lumMod val="75000"/>
                      <a:lumOff val="25000"/>
                    </a:schemeClr>
                  </a:solidFill>
                </a:rPr>
                <a:t>南京航空航天大学 电子信息工程学院</a:t>
              </a:r>
            </a:p>
          </p:txBody>
        </p:sp>
      </p:grpSp>
      <p:sp>
        <p:nvSpPr>
          <p:cNvPr id="82" name="KSO_Shape">
            <a:extLst>
              <a:ext uri="{FF2B5EF4-FFF2-40B4-BE49-F238E27FC236}">
                <a16:creationId xmlns:a16="http://schemas.microsoft.com/office/drawing/2014/main" id="{309AA6DF-6E71-4F54-A284-010EAC1E69D1}"/>
              </a:ext>
            </a:extLst>
          </p:cNvPr>
          <p:cNvSpPr>
            <a:spLocks/>
          </p:cNvSpPr>
          <p:nvPr/>
        </p:nvSpPr>
        <p:spPr bwMode="auto">
          <a:xfrm>
            <a:off x="5365725" y="1307951"/>
            <a:ext cx="1460552" cy="888694"/>
          </a:xfrm>
          <a:custGeom>
            <a:avLst/>
            <a:gdLst>
              <a:gd name="T0" fmla="*/ 1395067 w 3931"/>
              <a:gd name="T1" fmla="*/ 589725 h 2392"/>
              <a:gd name="T2" fmla="*/ 928365 w 3931"/>
              <a:gd name="T3" fmla="*/ 389484 h 2392"/>
              <a:gd name="T4" fmla="*/ 403040 w 3931"/>
              <a:gd name="T5" fmla="*/ 589725 h 2392"/>
              <a:gd name="T6" fmla="*/ 256480 w 3931"/>
              <a:gd name="T7" fmla="*/ 528782 h 2392"/>
              <a:gd name="T8" fmla="*/ 256480 w 3931"/>
              <a:gd name="T9" fmla="*/ 708403 h 2392"/>
              <a:gd name="T10" fmla="*/ 296326 w 3931"/>
              <a:gd name="T11" fmla="*/ 763389 h 2392"/>
              <a:gd name="T12" fmla="*/ 255564 w 3931"/>
              <a:gd name="T13" fmla="*/ 818375 h 2392"/>
              <a:gd name="T14" fmla="*/ 299074 w 3931"/>
              <a:gd name="T15" fmla="*/ 1011742 h 2392"/>
              <a:gd name="T16" fmla="*/ 170834 w 3931"/>
              <a:gd name="T17" fmla="*/ 1011742 h 2392"/>
              <a:gd name="T18" fmla="*/ 214802 w 3931"/>
              <a:gd name="T19" fmla="*/ 817458 h 2392"/>
              <a:gd name="T20" fmla="*/ 179078 w 3931"/>
              <a:gd name="T21" fmla="*/ 763389 h 2392"/>
              <a:gd name="T22" fmla="*/ 213428 w 3931"/>
              <a:gd name="T23" fmla="*/ 709777 h 2392"/>
              <a:gd name="T24" fmla="*/ 213428 w 3931"/>
              <a:gd name="T25" fmla="*/ 510911 h 2392"/>
              <a:gd name="T26" fmla="*/ 0 w 3931"/>
              <a:gd name="T27" fmla="*/ 421559 h 2392"/>
              <a:gd name="T28" fmla="*/ 938899 w 3931"/>
              <a:gd name="T29" fmla="*/ 0 h 2392"/>
              <a:gd name="T30" fmla="*/ 1800397 w 3931"/>
              <a:gd name="T31" fmla="*/ 427058 h 2392"/>
              <a:gd name="T32" fmla="*/ 1395067 w 3931"/>
              <a:gd name="T33" fmla="*/ 589725 h 2392"/>
              <a:gd name="T34" fmla="*/ 917831 w 3931"/>
              <a:gd name="T35" fmla="*/ 491208 h 2392"/>
              <a:gd name="T36" fmla="*/ 1341481 w 3931"/>
              <a:gd name="T37" fmla="*/ 635088 h 2392"/>
              <a:gd name="T38" fmla="*/ 1341481 w 3931"/>
              <a:gd name="T39" fmla="*/ 983791 h 2392"/>
              <a:gd name="T40" fmla="*/ 896306 w 3931"/>
              <a:gd name="T41" fmla="*/ 1096054 h 2392"/>
              <a:gd name="T42" fmla="*/ 503342 w 3931"/>
              <a:gd name="T43" fmla="*/ 983791 h 2392"/>
              <a:gd name="T44" fmla="*/ 503342 w 3931"/>
              <a:gd name="T45" fmla="*/ 635088 h 2392"/>
              <a:gd name="T46" fmla="*/ 917831 w 3931"/>
              <a:gd name="T47" fmla="*/ 491208 h 2392"/>
              <a:gd name="T48" fmla="*/ 912335 w 3931"/>
              <a:gd name="T49" fmla="*/ 1031904 h 2392"/>
              <a:gd name="T50" fmla="*/ 1254003 w 3931"/>
              <a:gd name="T51" fmla="*/ 946675 h 2392"/>
              <a:gd name="T52" fmla="*/ 912335 w 3931"/>
              <a:gd name="T53" fmla="*/ 860989 h 2392"/>
              <a:gd name="T54" fmla="*/ 571126 w 3931"/>
              <a:gd name="T55" fmla="*/ 946675 h 2392"/>
              <a:gd name="T56" fmla="*/ 912335 w 3931"/>
              <a:gd name="T57" fmla="*/ 1031904 h 23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1" h="2392">
                <a:moveTo>
                  <a:pt x="3046" y="1287"/>
                </a:moveTo>
                <a:cubicBezTo>
                  <a:pt x="3046" y="1287"/>
                  <a:pt x="2618" y="850"/>
                  <a:pt x="2027" y="850"/>
                </a:cubicBezTo>
                <a:cubicBezTo>
                  <a:pt x="1450" y="850"/>
                  <a:pt x="880" y="1287"/>
                  <a:pt x="880" y="1287"/>
                </a:cubicBezTo>
                <a:cubicBezTo>
                  <a:pt x="560" y="1154"/>
                  <a:pt x="560" y="1154"/>
                  <a:pt x="560" y="1154"/>
                </a:cubicBezTo>
                <a:cubicBezTo>
                  <a:pt x="560" y="1546"/>
                  <a:pt x="560" y="1546"/>
                  <a:pt x="560" y="1546"/>
                </a:cubicBezTo>
                <a:cubicBezTo>
                  <a:pt x="610" y="1563"/>
                  <a:pt x="647" y="1610"/>
                  <a:pt x="647" y="1666"/>
                </a:cubicBezTo>
                <a:cubicBezTo>
                  <a:pt x="647" y="1723"/>
                  <a:pt x="609" y="1769"/>
                  <a:pt x="558" y="1786"/>
                </a:cubicBezTo>
                <a:cubicBezTo>
                  <a:pt x="653" y="2208"/>
                  <a:pt x="653" y="2208"/>
                  <a:pt x="653" y="2208"/>
                </a:cubicBezTo>
                <a:cubicBezTo>
                  <a:pt x="373" y="2208"/>
                  <a:pt x="373" y="2208"/>
                  <a:pt x="373" y="2208"/>
                </a:cubicBezTo>
                <a:cubicBezTo>
                  <a:pt x="469" y="1784"/>
                  <a:pt x="469" y="1784"/>
                  <a:pt x="469" y="1784"/>
                </a:cubicBezTo>
                <a:cubicBezTo>
                  <a:pt x="423" y="1764"/>
                  <a:pt x="391" y="1719"/>
                  <a:pt x="391" y="1666"/>
                </a:cubicBezTo>
                <a:cubicBezTo>
                  <a:pt x="391" y="1614"/>
                  <a:pt x="422" y="1570"/>
                  <a:pt x="466" y="1549"/>
                </a:cubicBezTo>
                <a:cubicBezTo>
                  <a:pt x="466" y="1115"/>
                  <a:pt x="466" y="1115"/>
                  <a:pt x="466" y="1115"/>
                </a:cubicBezTo>
                <a:cubicBezTo>
                  <a:pt x="0" y="920"/>
                  <a:pt x="0" y="920"/>
                  <a:pt x="0" y="920"/>
                </a:cubicBezTo>
                <a:cubicBezTo>
                  <a:pt x="2050" y="0"/>
                  <a:pt x="2050" y="0"/>
                  <a:pt x="2050" y="0"/>
                </a:cubicBezTo>
                <a:cubicBezTo>
                  <a:pt x="3931" y="932"/>
                  <a:pt x="3931" y="932"/>
                  <a:pt x="3931" y="932"/>
                </a:cubicBezTo>
                <a:lnTo>
                  <a:pt x="3046" y="1287"/>
                </a:lnTo>
                <a:close/>
                <a:moveTo>
                  <a:pt x="2004" y="1072"/>
                </a:moveTo>
                <a:cubicBezTo>
                  <a:pt x="2598" y="1072"/>
                  <a:pt x="2929" y="1386"/>
                  <a:pt x="2929" y="1386"/>
                </a:cubicBezTo>
                <a:cubicBezTo>
                  <a:pt x="2929" y="2147"/>
                  <a:pt x="2929" y="2147"/>
                  <a:pt x="2929" y="2147"/>
                </a:cubicBezTo>
                <a:cubicBezTo>
                  <a:pt x="2929" y="2147"/>
                  <a:pt x="2586" y="2392"/>
                  <a:pt x="1957" y="2392"/>
                </a:cubicBezTo>
                <a:cubicBezTo>
                  <a:pt x="1328" y="2392"/>
                  <a:pt x="1099" y="2147"/>
                  <a:pt x="1099" y="2147"/>
                </a:cubicBezTo>
                <a:cubicBezTo>
                  <a:pt x="1099" y="1386"/>
                  <a:pt x="1099" y="1386"/>
                  <a:pt x="1099" y="1386"/>
                </a:cubicBezTo>
                <a:cubicBezTo>
                  <a:pt x="1099" y="1386"/>
                  <a:pt x="1410" y="1072"/>
                  <a:pt x="2004" y="1072"/>
                </a:cubicBezTo>
                <a:close/>
                <a:moveTo>
                  <a:pt x="1992" y="2252"/>
                </a:moveTo>
                <a:cubicBezTo>
                  <a:pt x="2404" y="2252"/>
                  <a:pt x="2738" y="2168"/>
                  <a:pt x="2738" y="2066"/>
                </a:cubicBezTo>
                <a:cubicBezTo>
                  <a:pt x="2738" y="1963"/>
                  <a:pt x="2404" y="1879"/>
                  <a:pt x="1992" y="1879"/>
                </a:cubicBezTo>
                <a:cubicBezTo>
                  <a:pt x="1581" y="1879"/>
                  <a:pt x="1247" y="1963"/>
                  <a:pt x="1247" y="2066"/>
                </a:cubicBezTo>
                <a:cubicBezTo>
                  <a:pt x="1247" y="2168"/>
                  <a:pt x="1581" y="2252"/>
                  <a:pt x="1992" y="225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303755465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ppt_x"/>
                                              </p:val>
                                            </p:tav>
                                            <p:tav tm="100000">
                                              <p:val>
                                                <p:strVal val="#ppt_x"/>
                                              </p:val>
                                            </p:tav>
                                          </p:tavLst>
                                        </p:anim>
                                        <p:anim calcmode="lin" valueType="num">
                                          <p:cBhvr additive="base">
                                            <p:cTn id="8" dur="500" fill="hold"/>
                                            <p:tgtEl>
                                              <p:spTgt spid="83"/>
                                            </p:tgtEl>
                                            <p:attrNameLst>
                                              <p:attrName>ppt_y</p:attrName>
                                            </p:attrNameLst>
                                          </p:cBhvr>
                                          <p:tavLst>
                                            <p:tav tm="0">
                                              <p:val>
                                                <p:strVal val="0-#ppt_h/2"/>
                                              </p:val>
                                            </p:tav>
                                            <p:tav tm="100000">
                                              <p:val>
                                                <p:strVal val="#ppt_y"/>
                                              </p:val>
                                            </p:tav>
                                          </p:tavLst>
                                        </p:anim>
                                      </p:childTnLst>
                                    </p:cTn>
                                  </p:par>
                                  <p:par>
                                    <p:cTn id="9" presetID="12" presetClass="entr" presetSubtype="1"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down)">
                                          <p:cBhvr>
                                            <p:cTn id="12" dur="500"/>
                                            <p:tgtEl>
                                              <p:spTgt spid="11"/>
                                            </p:tgtEl>
                                          </p:cBhvr>
                                        </p:animEffect>
                                      </p:childTnLst>
                                    </p:cTn>
                                  </p:par>
                                  <p:par>
                                    <p:cTn id="13" presetID="16" presetClass="entr" presetSubtype="21"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Effect transition="in" filter="barn(inVertical)">
                                          <p:cBhvr>
                                            <p:cTn id="15" dur="500"/>
                                            <p:tgtEl>
                                              <p:spTgt spid="87"/>
                                            </p:tgtEl>
                                          </p:cBhvr>
                                        </p:animEffect>
                                      </p:childTnLst>
                                    </p:cTn>
                                  </p:par>
                                  <p:par>
                                    <p:cTn id="16" presetID="12" presetClass="entr" presetSubtype="1" fill="hold" nodeType="withEffect">
                                      <p:stCondLst>
                                        <p:cond delay="140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ppt_y</p:attrName>
                                            </p:attrNameLst>
                                          </p:cBhvr>
                                          <p:tavLst>
                                            <p:tav tm="0">
                                              <p:val>
                                                <p:strVal val="#ppt_y-#ppt_h*1.125000"/>
                                              </p:val>
                                            </p:tav>
                                            <p:tav tm="100000">
                                              <p:val>
                                                <p:strVal val="#ppt_y"/>
                                              </p:val>
                                            </p:tav>
                                          </p:tavLst>
                                        </p:anim>
                                        <p:animEffect transition="in" filter="wipe(down)">
                                          <p:cBhvr>
                                            <p:cTn id="19" dur="500"/>
                                            <p:tgtEl>
                                              <p:spTgt spid="17"/>
                                            </p:tgtEl>
                                          </p:cBhvr>
                                        </p:animEffect>
                                      </p:childTnLst>
                                    </p:cTn>
                                  </p:par>
                                  <p:par>
                                    <p:cTn id="20" presetID="12" presetClass="entr" presetSubtype="1" fill="hold" nodeType="withEffect">
                                      <p:stCondLst>
                                        <p:cond delay="18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down)">
                                          <p:cBhvr>
                                            <p:cTn id="23" dur="500"/>
                                            <p:tgtEl>
                                              <p:spTgt spid="18"/>
                                            </p:tgtEl>
                                          </p:cBhvr>
                                        </p:animEffect>
                                      </p:childTnLst>
                                    </p:cTn>
                                  </p:par>
                                  <p:par>
                                    <p:cTn id="24" presetID="2" presetClass="entr" presetSubtype="4" accel="22000" fill="hold" nodeType="withEffect" p14:presetBounceEnd="20000">
                                      <p:stCondLst>
                                        <p:cond delay="2200"/>
                                      </p:stCondLst>
                                      <p:childTnLst>
                                        <p:set>
                                          <p:cBhvr>
                                            <p:cTn id="25" dur="1" fill="hold">
                                              <p:stCondLst>
                                                <p:cond delay="0"/>
                                              </p:stCondLst>
                                            </p:cTn>
                                            <p:tgtEl>
                                              <p:spTgt spid="20"/>
                                            </p:tgtEl>
                                            <p:attrNameLst>
                                              <p:attrName>style.visibility</p:attrName>
                                            </p:attrNameLst>
                                          </p:cBhvr>
                                          <p:to>
                                            <p:strVal val="visible"/>
                                          </p:to>
                                        </p:set>
                                        <p:anim calcmode="lin" valueType="num" p14:bounceEnd="20000">
                                          <p:cBhvr additive="base">
                                            <p:cTn id="26" dur="500" fill="hold"/>
                                            <p:tgtEl>
                                              <p:spTgt spid="20"/>
                                            </p:tgtEl>
                                            <p:attrNameLst>
                                              <p:attrName>ppt_x</p:attrName>
                                            </p:attrNameLst>
                                          </p:cBhvr>
                                          <p:tavLst>
                                            <p:tav tm="0">
                                              <p:val>
                                                <p:strVal val="#ppt_x"/>
                                              </p:val>
                                            </p:tav>
                                            <p:tav tm="100000">
                                              <p:val>
                                                <p:strVal val="#ppt_x"/>
                                              </p:val>
                                            </p:tav>
                                          </p:tavLst>
                                        </p:anim>
                                        <p:anim calcmode="lin" valueType="num" p14:bounceEnd="20000">
                                          <p:cBhvr additive="base">
                                            <p:cTn id="27" dur="50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22000" fill="hold" nodeType="withEffect" p14:presetBounceEnd="20000">
                                      <p:stCondLst>
                                        <p:cond delay="2400"/>
                                      </p:stCondLst>
                                      <p:childTnLst>
                                        <p:set>
                                          <p:cBhvr>
                                            <p:cTn id="29" dur="1" fill="hold">
                                              <p:stCondLst>
                                                <p:cond delay="0"/>
                                              </p:stCondLst>
                                            </p:cTn>
                                            <p:tgtEl>
                                              <p:spTgt spid="40"/>
                                            </p:tgtEl>
                                            <p:attrNameLst>
                                              <p:attrName>style.visibility</p:attrName>
                                            </p:attrNameLst>
                                          </p:cBhvr>
                                          <p:to>
                                            <p:strVal val="visible"/>
                                          </p:to>
                                        </p:set>
                                        <p:anim calcmode="lin" valueType="num" p14:bounceEnd="20000">
                                          <p:cBhvr additive="base">
                                            <p:cTn id="30"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31" dur="500" fill="hold"/>
                                            <p:tgtEl>
                                              <p:spTgt spid="40"/>
                                            </p:tgtEl>
                                            <p:attrNameLst>
                                              <p:attrName>ppt_y</p:attrName>
                                            </p:attrNameLst>
                                          </p:cBhvr>
                                          <p:tavLst>
                                            <p:tav tm="0">
                                              <p:val>
                                                <p:strVal val="1+#ppt_h/2"/>
                                              </p:val>
                                            </p:tav>
                                            <p:tav tm="100000">
                                              <p:val>
                                                <p:strVal val="#ppt_y"/>
                                              </p:val>
                                            </p:tav>
                                          </p:tavLst>
                                        </p:anim>
                                      </p:childTnLst>
                                    </p:cTn>
                                  </p:par>
                                  <p:par>
                                    <p:cTn id="32" presetID="2" presetClass="entr" presetSubtype="4" accel="22000" fill="hold" nodeType="withEffect" p14:presetBounceEnd="20000">
                                      <p:stCondLst>
                                        <p:cond delay="2600"/>
                                      </p:stCondLst>
                                      <p:childTnLst>
                                        <p:set>
                                          <p:cBhvr>
                                            <p:cTn id="33" dur="1" fill="hold">
                                              <p:stCondLst>
                                                <p:cond delay="0"/>
                                              </p:stCondLst>
                                            </p:cTn>
                                            <p:tgtEl>
                                              <p:spTgt spid="50"/>
                                            </p:tgtEl>
                                            <p:attrNameLst>
                                              <p:attrName>style.visibility</p:attrName>
                                            </p:attrNameLst>
                                          </p:cBhvr>
                                          <p:to>
                                            <p:strVal val="visible"/>
                                          </p:to>
                                        </p:set>
                                        <p:anim calcmode="lin" valueType="num" p14:bounceEnd="20000">
                                          <p:cBhvr additive="base">
                                            <p:cTn id="34" dur="500" fill="hold"/>
                                            <p:tgtEl>
                                              <p:spTgt spid="50"/>
                                            </p:tgtEl>
                                            <p:attrNameLst>
                                              <p:attrName>ppt_x</p:attrName>
                                            </p:attrNameLst>
                                          </p:cBhvr>
                                          <p:tavLst>
                                            <p:tav tm="0">
                                              <p:val>
                                                <p:strVal val="#ppt_x"/>
                                              </p:val>
                                            </p:tav>
                                            <p:tav tm="100000">
                                              <p:val>
                                                <p:strVal val="#ppt_x"/>
                                              </p:val>
                                            </p:tav>
                                          </p:tavLst>
                                        </p:anim>
                                        <p:anim calcmode="lin" valueType="num" p14:bounceEnd="20000">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accel="22000" fill="hold" nodeType="withEffect" p14:presetBounceEnd="20000">
                                      <p:stCondLst>
                                        <p:cond delay="2800"/>
                                      </p:stCondLst>
                                      <p:childTnLst>
                                        <p:set>
                                          <p:cBhvr>
                                            <p:cTn id="37" dur="1" fill="hold">
                                              <p:stCondLst>
                                                <p:cond delay="0"/>
                                              </p:stCondLst>
                                            </p:cTn>
                                            <p:tgtEl>
                                              <p:spTgt spid="58"/>
                                            </p:tgtEl>
                                            <p:attrNameLst>
                                              <p:attrName>style.visibility</p:attrName>
                                            </p:attrNameLst>
                                          </p:cBhvr>
                                          <p:to>
                                            <p:strVal val="visible"/>
                                          </p:to>
                                        </p:set>
                                        <p:anim calcmode="lin" valueType="num" p14:bounceEnd="20000">
                                          <p:cBhvr additive="base">
                                            <p:cTn id="38"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39" dur="500" fill="hold"/>
                                            <p:tgtEl>
                                              <p:spTgt spid="58"/>
                                            </p:tgtEl>
                                            <p:attrNameLst>
                                              <p:attrName>ppt_y</p:attrName>
                                            </p:attrNameLst>
                                          </p:cBhvr>
                                          <p:tavLst>
                                            <p:tav tm="0">
                                              <p:val>
                                                <p:strVal val="1+#ppt_h/2"/>
                                              </p:val>
                                            </p:tav>
                                            <p:tav tm="100000">
                                              <p:val>
                                                <p:strVal val="#ppt_y"/>
                                              </p:val>
                                            </p:tav>
                                          </p:tavLst>
                                        </p:anim>
                                      </p:childTnLst>
                                    </p:cTn>
                                  </p:par>
                                  <p:par>
                                    <p:cTn id="40" presetID="2" presetClass="entr" presetSubtype="4" accel="22000" fill="hold" nodeType="withEffect" p14:presetBounceEnd="20000">
                                      <p:stCondLst>
                                        <p:cond delay="3000"/>
                                      </p:stCondLst>
                                      <p:childTnLst>
                                        <p:set>
                                          <p:cBhvr>
                                            <p:cTn id="41" dur="1" fill="hold">
                                              <p:stCondLst>
                                                <p:cond delay="0"/>
                                              </p:stCondLst>
                                            </p:cTn>
                                            <p:tgtEl>
                                              <p:spTgt spid="63"/>
                                            </p:tgtEl>
                                            <p:attrNameLst>
                                              <p:attrName>style.visibility</p:attrName>
                                            </p:attrNameLst>
                                          </p:cBhvr>
                                          <p:to>
                                            <p:strVal val="visible"/>
                                          </p:to>
                                        </p:set>
                                        <p:anim calcmode="lin" valueType="num" p14:bounceEnd="20000">
                                          <p:cBhvr additive="base">
                                            <p:cTn id="42" dur="500" fill="hold"/>
                                            <p:tgtEl>
                                              <p:spTgt spid="63"/>
                                            </p:tgtEl>
                                            <p:attrNameLst>
                                              <p:attrName>ppt_x</p:attrName>
                                            </p:attrNameLst>
                                          </p:cBhvr>
                                          <p:tavLst>
                                            <p:tav tm="0">
                                              <p:val>
                                                <p:strVal val="#ppt_x"/>
                                              </p:val>
                                            </p:tav>
                                            <p:tav tm="100000">
                                              <p:val>
                                                <p:strVal val="#ppt_x"/>
                                              </p:val>
                                            </p:tav>
                                          </p:tavLst>
                                        </p:anim>
                                        <p:anim calcmode="lin" valueType="num" p14:bounceEnd="20000">
                                          <p:cBhvr additive="base">
                                            <p:cTn id="43" dur="500" fill="hold"/>
                                            <p:tgtEl>
                                              <p:spTgt spid="63"/>
                                            </p:tgtEl>
                                            <p:attrNameLst>
                                              <p:attrName>ppt_y</p:attrName>
                                            </p:attrNameLst>
                                          </p:cBhvr>
                                          <p:tavLst>
                                            <p:tav tm="0">
                                              <p:val>
                                                <p:strVal val="1+#ppt_h/2"/>
                                              </p:val>
                                            </p:tav>
                                            <p:tav tm="100000">
                                              <p:val>
                                                <p:strVal val="#ppt_y"/>
                                              </p:val>
                                            </p:tav>
                                          </p:tavLst>
                                        </p:anim>
                                      </p:childTnLst>
                                    </p:cTn>
                                  </p:par>
                                  <p:par>
                                    <p:cTn id="44" presetID="10" presetClass="entr" presetSubtype="0" fill="hold" grpId="0" nodeType="withEffect">
                                      <p:stCondLst>
                                        <p:cond delay="20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3" grpId="0" animBg="1"/>
          <p:bldP spid="8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ppt_x"/>
                                              </p:val>
                                            </p:tav>
                                            <p:tav tm="100000">
                                              <p:val>
                                                <p:strVal val="#ppt_x"/>
                                              </p:val>
                                            </p:tav>
                                          </p:tavLst>
                                        </p:anim>
                                        <p:anim calcmode="lin" valueType="num">
                                          <p:cBhvr additive="base">
                                            <p:cTn id="8" dur="500" fill="hold"/>
                                            <p:tgtEl>
                                              <p:spTgt spid="83"/>
                                            </p:tgtEl>
                                            <p:attrNameLst>
                                              <p:attrName>ppt_y</p:attrName>
                                            </p:attrNameLst>
                                          </p:cBhvr>
                                          <p:tavLst>
                                            <p:tav tm="0">
                                              <p:val>
                                                <p:strVal val="0-#ppt_h/2"/>
                                              </p:val>
                                            </p:tav>
                                            <p:tav tm="100000">
                                              <p:val>
                                                <p:strVal val="#ppt_y"/>
                                              </p:val>
                                            </p:tav>
                                          </p:tavLst>
                                        </p:anim>
                                      </p:childTnLst>
                                    </p:cTn>
                                  </p:par>
                                  <p:par>
                                    <p:cTn id="9" presetID="12" presetClass="entr" presetSubtype="1"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down)">
                                          <p:cBhvr>
                                            <p:cTn id="12" dur="500"/>
                                            <p:tgtEl>
                                              <p:spTgt spid="11"/>
                                            </p:tgtEl>
                                          </p:cBhvr>
                                        </p:animEffect>
                                      </p:childTnLst>
                                    </p:cTn>
                                  </p:par>
                                  <p:par>
                                    <p:cTn id="13" presetID="16" presetClass="entr" presetSubtype="21"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Effect transition="in" filter="barn(inVertical)">
                                          <p:cBhvr>
                                            <p:cTn id="15" dur="500"/>
                                            <p:tgtEl>
                                              <p:spTgt spid="87"/>
                                            </p:tgtEl>
                                          </p:cBhvr>
                                        </p:animEffect>
                                      </p:childTnLst>
                                    </p:cTn>
                                  </p:par>
                                  <p:par>
                                    <p:cTn id="16" presetID="12" presetClass="entr" presetSubtype="1" fill="hold" nodeType="withEffect">
                                      <p:stCondLst>
                                        <p:cond delay="140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ppt_y</p:attrName>
                                            </p:attrNameLst>
                                          </p:cBhvr>
                                          <p:tavLst>
                                            <p:tav tm="0">
                                              <p:val>
                                                <p:strVal val="#ppt_y-#ppt_h*1.125000"/>
                                              </p:val>
                                            </p:tav>
                                            <p:tav tm="100000">
                                              <p:val>
                                                <p:strVal val="#ppt_y"/>
                                              </p:val>
                                            </p:tav>
                                          </p:tavLst>
                                        </p:anim>
                                        <p:animEffect transition="in" filter="wipe(down)">
                                          <p:cBhvr>
                                            <p:cTn id="19" dur="500"/>
                                            <p:tgtEl>
                                              <p:spTgt spid="17"/>
                                            </p:tgtEl>
                                          </p:cBhvr>
                                        </p:animEffect>
                                      </p:childTnLst>
                                    </p:cTn>
                                  </p:par>
                                  <p:par>
                                    <p:cTn id="20" presetID="12" presetClass="entr" presetSubtype="1" fill="hold" nodeType="withEffect">
                                      <p:stCondLst>
                                        <p:cond delay="18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down)">
                                          <p:cBhvr>
                                            <p:cTn id="23" dur="500"/>
                                            <p:tgtEl>
                                              <p:spTgt spid="18"/>
                                            </p:tgtEl>
                                          </p:cBhvr>
                                        </p:animEffect>
                                      </p:childTnLst>
                                    </p:cTn>
                                  </p:par>
                                  <p:par>
                                    <p:cTn id="24" presetID="2" presetClass="entr" presetSubtype="4" accel="22000" fill="hold" nodeType="withEffect">
                                      <p:stCondLst>
                                        <p:cond delay="22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22000" fill="hold" nodeType="withEffect">
                                      <p:stCondLst>
                                        <p:cond delay="240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ppt_x"/>
                                              </p:val>
                                            </p:tav>
                                            <p:tav tm="100000">
                                              <p:val>
                                                <p:strVal val="#ppt_x"/>
                                              </p:val>
                                            </p:tav>
                                          </p:tavLst>
                                        </p:anim>
                                        <p:anim calcmode="lin" valueType="num">
                                          <p:cBhvr additive="base">
                                            <p:cTn id="31" dur="500" fill="hold"/>
                                            <p:tgtEl>
                                              <p:spTgt spid="40"/>
                                            </p:tgtEl>
                                            <p:attrNameLst>
                                              <p:attrName>ppt_y</p:attrName>
                                            </p:attrNameLst>
                                          </p:cBhvr>
                                          <p:tavLst>
                                            <p:tav tm="0">
                                              <p:val>
                                                <p:strVal val="1+#ppt_h/2"/>
                                              </p:val>
                                            </p:tav>
                                            <p:tav tm="100000">
                                              <p:val>
                                                <p:strVal val="#ppt_y"/>
                                              </p:val>
                                            </p:tav>
                                          </p:tavLst>
                                        </p:anim>
                                      </p:childTnLst>
                                    </p:cTn>
                                  </p:par>
                                  <p:par>
                                    <p:cTn id="32" presetID="2" presetClass="entr" presetSubtype="4" accel="22000" fill="hold" nodeType="withEffect">
                                      <p:stCondLst>
                                        <p:cond delay="260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accel="22000" fill="hold" nodeType="withEffect">
                                      <p:stCondLst>
                                        <p:cond delay="28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ppt_x"/>
                                              </p:val>
                                            </p:tav>
                                            <p:tav tm="100000">
                                              <p:val>
                                                <p:strVal val="#ppt_x"/>
                                              </p:val>
                                            </p:tav>
                                          </p:tavLst>
                                        </p:anim>
                                        <p:anim calcmode="lin" valueType="num">
                                          <p:cBhvr additive="base">
                                            <p:cTn id="39" dur="500" fill="hold"/>
                                            <p:tgtEl>
                                              <p:spTgt spid="58"/>
                                            </p:tgtEl>
                                            <p:attrNameLst>
                                              <p:attrName>ppt_y</p:attrName>
                                            </p:attrNameLst>
                                          </p:cBhvr>
                                          <p:tavLst>
                                            <p:tav tm="0">
                                              <p:val>
                                                <p:strVal val="1+#ppt_h/2"/>
                                              </p:val>
                                            </p:tav>
                                            <p:tav tm="100000">
                                              <p:val>
                                                <p:strVal val="#ppt_y"/>
                                              </p:val>
                                            </p:tav>
                                          </p:tavLst>
                                        </p:anim>
                                      </p:childTnLst>
                                    </p:cTn>
                                  </p:par>
                                  <p:par>
                                    <p:cTn id="40" presetID="2" presetClass="entr" presetSubtype="4" accel="22000" fill="hold" nodeType="withEffect">
                                      <p:stCondLst>
                                        <p:cond delay="300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500" fill="hold"/>
                                            <p:tgtEl>
                                              <p:spTgt spid="63"/>
                                            </p:tgtEl>
                                            <p:attrNameLst>
                                              <p:attrName>ppt_x</p:attrName>
                                            </p:attrNameLst>
                                          </p:cBhvr>
                                          <p:tavLst>
                                            <p:tav tm="0">
                                              <p:val>
                                                <p:strVal val="#ppt_x"/>
                                              </p:val>
                                            </p:tav>
                                            <p:tav tm="100000">
                                              <p:val>
                                                <p:strVal val="#ppt_x"/>
                                              </p:val>
                                            </p:tav>
                                          </p:tavLst>
                                        </p:anim>
                                        <p:anim calcmode="lin" valueType="num">
                                          <p:cBhvr additive="base">
                                            <p:cTn id="43" dur="500" fill="hold"/>
                                            <p:tgtEl>
                                              <p:spTgt spid="63"/>
                                            </p:tgtEl>
                                            <p:attrNameLst>
                                              <p:attrName>ppt_y</p:attrName>
                                            </p:attrNameLst>
                                          </p:cBhvr>
                                          <p:tavLst>
                                            <p:tav tm="0">
                                              <p:val>
                                                <p:strVal val="1+#ppt_h/2"/>
                                              </p:val>
                                            </p:tav>
                                            <p:tav tm="100000">
                                              <p:val>
                                                <p:strVal val="#ppt_y"/>
                                              </p:val>
                                            </p:tav>
                                          </p:tavLst>
                                        </p:anim>
                                      </p:childTnLst>
                                    </p:cTn>
                                  </p:par>
                                  <p:par>
                                    <p:cTn id="44" presetID="10" presetClass="entr" presetSubtype="0" fill="hold" grpId="0" nodeType="withEffect">
                                      <p:stCondLst>
                                        <p:cond delay="20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3" grpId="0" animBg="1"/>
          <p:bldP spid="8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513142628"/>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9"/>
</p:tagLst>
</file>

<file path=ppt/tags/tag12.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10"/>
</p:tagLst>
</file>

<file path=ppt/tags/tag13.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Other"/>
  <p:tag name="MH_ORDER" val="11"/>
</p:tagLst>
</file>

<file path=ppt/tags/tag14.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SubTitle"/>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60513142840"/>
  <p:tag name="MH_LIBRARY" val="GRAPHIC"/>
  <p:tag name="MH_TYPE" val="SubTitle"/>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60511173824"/>
  <p:tag name="MH_LIBRARY" val="GRAPHIC"/>
  <p:tag name="MH_TYPE" val="Desc"/>
  <p:tag name="MH_ORDER" val="1"/>
</p:tagLst>
</file>

<file path=ppt/theme/theme1.xml><?xml version="1.0" encoding="utf-8"?>
<a:theme xmlns:a="http://schemas.openxmlformats.org/drawingml/2006/main" name="第一PPT，www.1ppt.com">
  <a:themeElements>
    <a:clrScheme name="时尚商务">
      <a:dk1>
        <a:sysClr val="windowText" lastClr="000000"/>
      </a:dk1>
      <a:lt1>
        <a:sysClr val="window" lastClr="FFFFFF"/>
      </a:lt1>
      <a:dk2>
        <a:srgbClr val="44546A"/>
      </a:dk2>
      <a:lt2>
        <a:srgbClr val="C15B43"/>
      </a:lt2>
      <a:accent1>
        <a:srgbClr val="743443"/>
      </a:accent1>
      <a:accent2>
        <a:srgbClr val="F2A66F"/>
      </a:accent2>
      <a:accent3>
        <a:srgbClr val="94C375"/>
      </a:accent3>
      <a:accent4>
        <a:srgbClr val="935DBB"/>
      </a:accent4>
      <a:accent5>
        <a:srgbClr val="FFD965"/>
      </a:accent5>
      <a:accent6>
        <a:srgbClr val="F25237"/>
      </a:accent6>
      <a:hlink>
        <a:srgbClr val="0563C1"/>
      </a:hlink>
      <a:folHlink>
        <a:srgbClr val="954F72"/>
      </a:folHlink>
    </a:clrScheme>
    <a:fontScheme name="自定义 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1983</TotalTime>
  <Words>2127</Words>
  <Application>Microsoft Office PowerPoint</Application>
  <PresentationFormat>宽屏</PresentationFormat>
  <Paragraphs>911</Paragraphs>
  <Slides>28</Slides>
  <Notes>28</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28</vt:i4>
      </vt:variant>
    </vt:vector>
  </HeadingPairs>
  <TitlesOfParts>
    <vt:vector size="36" baseType="lpstr">
      <vt:lpstr>微软雅黑</vt:lpstr>
      <vt:lpstr>arial</vt:lpstr>
      <vt:lpstr>arial</vt:lpstr>
      <vt:lpstr>Calibri</vt:lpstr>
      <vt:lpstr>Impact</vt:lpstr>
      <vt:lpstr>Times New Roman</vt:lpstr>
      <vt:lpstr>第一PPT，www.1ppt.com</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dc:title>
  <dc:creator>第一PPT</dc:creator>
  <cp:keywords>www.1ppt.com</cp:keywords>
  <cp:lastModifiedBy>wayne</cp:lastModifiedBy>
  <cp:revision>184</cp:revision>
  <dcterms:created xsi:type="dcterms:W3CDTF">2016-05-12T23:35:58Z</dcterms:created>
  <dcterms:modified xsi:type="dcterms:W3CDTF">2020-03-16T06:58:54Z</dcterms:modified>
</cp:coreProperties>
</file>