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7"/>
  </p:notesMasterIdLst>
  <p:sldIdLst>
    <p:sldId id="370" r:id="rId2"/>
    <p:sldId id="333" r:id="rId3"/>
    <p:sldId id="297" r:id="rId4"/>
    <p:sldId id="334" r:id="rId5"/>
    <p:sldId id="366" r:id="rId6"/>
    <p:sldId id="267" r:id="rId7"/>
    <p:sldId id="307" r:id="rId8"/>
    <p:sldId id="337" r:id="rId9"/>
    <p:sldId id="374" r:id="rId10"/>
    <p:sldId id="338" r:id="rId11"/>
    <p:sldId id="339" r:id="rId12"/>
    <p:sldId id="340" r:id="rId13"/>
    <p:sldId id="375" r:id="rId14"/>
    <p:sldId id="341" r:id="rId15"/>
    <p:sldId id="301" r:id="rId16"/>
    <p:sldId id="343" r:id="rId17"/>
    <p:sldId id="344" r:id="rId18"/>
    <p:sldId id="358" r:id="rId19"/>
    <p:sldId id="376" r:id="rId20"/>
    <p:sldId id="345" r:id="rId21"/>
    <p:sldId id="359" r:id="rId22"/>
    <p:sldId id="346" r:id="rId23"/>
    <p:sldId id="347" r:id="rId24"/>
    <p:sldId id="348" r:id="rId25"/>
    <p:sldId id="316" r:id="rId26"/>
    <p:sldId id="350" r:id="rId27"/>
    <p:sldId id="351" r:id="rId28"/>
    <p:sldId id="352" r:id="rId29"/>
    <p:sldId id="355" r:id="rId30"/>
    <p:sldId id="362" r:id="rId31"/>
    <p:sldId id="318" r:id="rId32"/>
    <p:sldId id="377" r:id="rId33"/>
    <p:sldId id="378" r:id="rId34"/>
    <p:sldId id="379" r:id="rId35"/>
    <p:sldId id="380" r:id="rId36"/>
    <p:sldId id="363" r:id="rId37"/>
    <p:sldId id="364" r:id="rId38"/>
    <p:sldId id="381" r:id="rId39"/>
    <p:sldId id="382" r:id="rId40"/>
    <p:sldId id="383" r:id="rId41"/>
    <p:sldId id="365" r:id="rId42"/>
    <p:sldId id="371" r:id="rId43"/>
    <p:sldId id="372" r:id="rId44"/>
    <p:sldId id="373" r:id="rId45"/>
    <p:sldId id="295" r:id="rId46"/>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15:clr>
            <a:srgbClr val="A4A3A4"/>
          </p15:clr>
        </p15:guide>
        <p15:guide id="2" pos="724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4455"/>
    <a:srgbClr val="A6A6A6"/>
    <a:srgbClr val="5B5E77"/>
    <a:srgbClr val="4C4F64"/>
    <a:srgbClr val="C00000"/>
    <a:srgbClr val="E20000"/>
    <a:srgbClr val="14B28B"/>
    <a:srgbClr val="0D0D0D"/>
    <a:srgbClr val="18D2A6"/>
    <a:srgbClr val="22E6B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0972" autoAdjust="0"/>
    <p:restoredTop sz="97340" autoAdjust="0"/>
  </p:normalViewPr>
  <p:slideViewPr>
    <p:cSldViewPr showGuides="1">
      <p:cViewPr varScale="1">
        <p:scale>
          <a:sx n="114" d="100"/>
          <a:sy n="114" d="100"/>
        </p:scale>
        <p:origin x="-702" y="-96"/>
      </p:cViewPr>
      <p:guideLst>
        <p:guide orient="horz"/>
        <p:guide pos="7243"/>
      </p:guideLst>
    </p:cSldViewPr>
  </p:slideViewPr>
  <p:notesTextViewPr>
    <p:cViewPr>
      <p:scale>
        <a:sx n="1" d="1"/>
        <a:sy n="1" d="1"/>
      </p:scale>
      <p:origin x="0" y="0"/>
    </p:cViewPr>
  </p:notesTextViewPr>
  <p:notesViewPr>
    <p:cSldViewPr>
      <p:cViewPr>
        <p:scale>
          <a:sx n="100" d="100"/>
          <a:sy n="100" d="100"/>
        </p:scale>
        <p:origin x="-3552" y="55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6FEB9A-23AB-4D00-A72E-AD507B0F1653}" type="datetimeFigureOut">
              <a:rPr lang="zh-CN" altLang="en-US" smtClean="0"/>
              <a:pPr/>
              <a:t>2022/3/13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E6CF1A-E888-4A07-B96A-456D0CF69483}" type="slidenum">
              <a:rPr lang="zh-CN" altLang="en-US" smtClean="0"/>
              <a:pPr/>
              <a:t>‹#›</a:t>
            </a:fld>
            <a:endParaRPr lang="zh-CN" altLang="en-US"/>
          </a:p>
        </p:txBody>
      </p:sp>
    </p:spTree>
    <p:extLst>
      <p:ext uri="{BB962C8B-B14F-4D97-AF65-F5344CB8AC3E}">
        <p14:creationId xmlns:p14="http://schemas.microsoft.com/office/powerpoint/2010/main" xmlns="" val="3618871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a:t>
            </a:fld>
            <a:endParaRPr lang="zh-CN" altLang="en-US"/>
          </a:p>
        </p:txBody>
      </p:sp>
    </p:spTree>
    <p:extLst>
      <p:ext uri="{BB962C8B-B14F-4D97-AF65-F5344CB8AC3E}">
        <p14:creationId xmlns:p14="http://schemas.microsoft.com/office/powerpoint/2010/main" xmlns="" val="2296684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2</a:t>
            </a:fld>
            <a:endParaRPr lang="zh-CN" altLang="en-US"/>
          </a:p>
        </p:txBody>
      </p:sp>
    </p:spTree>
    <p:extLst>
      <p:ext uri="{BB962C8B-B14F-4D97-AF65-F5344CB8AC3E}">
        <p14:creationId xmlns:p14="http://schemas.microsoft.com/office/powerpoint/2010/main" xmlns="" val="1642074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3</a:t>
            </a:fld>
            <a:endParaRPr lang="zh-CN" altLang="en-US"/>
          </a:p>
        </p:txBody>
      </p:sp>
    </p:spTree>
    <p:extLst>
      <p:ext uri="{BB962C8B-B14F-4D97-AF65-F5344CB8AC3E}">
        <p14:creationId xmlns:p14="http://schemas.microsoft.com/office/powerpoint/2010/main" xmlns="" val="995299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400" dirty="0" smtClean="0"/>
              <a:t>FPGA</a:t>
            </a:r>
            <a:r>
              <a:rPr lang="zh-CN" altLang="en-US" sz="1400" dirty="0" smtClean="0"/>
              <a:t>与</a:t>
            </a:r>
            <a:r>
              <a:rPr lang="en-US" altLang="zh-CN" sz="1400" dirty="0" smtClean="0"/>
              <a:t>CPLD</a:t>
            </a:r>
            <a:r>
              <a:rPr lang="zh-CN" altLang="en-US" sz="1400" dirty="0" smtClean="0"/>
              <a:t>：由于工艺的难度差异，</a:t>
            </a:r>
            <a:r>
              <a:rPr lang="en-US" altLang="zh-CN" sz="1400" dirty="0" smtClean="0"/>
              <a:t>CPLD </a:t>
            </a:r>
            <a:r>
              <a:rPr lang="zh-CN" altLang="en-US" sz="1400" dirty="0" smtClean="0"/>
              <a:t>集成度较低，其结构更适合完成复杂的组合逻辑，而 </a:t>
            </a:r>
            <a:r>
              <a:rPr lang="en-US" altLang="zh-CN" sz="1400" dirty="0" smtClean="0"/>
              <a:t>FPGA </a:t>
            </a:r>
            <a:r>
              <a:rPr lang="zh-CN" altLang="en-US" sz="1400" dirty="0" smtClean="0"/>
              <a:t>集成度更高，且更适合实现复杂的时序逻辑，现如今电路设计规模越来越大，动辄上万或几十万的寄存器规模，因此久而久之 </a:t>
            </a:r>
            <a:r>
              <a:rPr lang="en-US" altLang="zh-CN" sz="1400" dirty="0" smtClean="0"/>
              <a:t>FPGA </a:t>
            </a:r>
            <a:r>
              <a:rPr lang="zh-CN" altLang="en-US" sz="1400" dirty="0" smtClean="0"/>
              <a:t>便成为了开发者的首选可编程器件。</a:t>
            </a:r>
            <a:endParaRPr lang="en-US" altLang="zh-CN" sz="1400" dirty="0" smtClean="0"/>
          </a:p>
          <a:p>
            <a:pPr algn="just"/>
            <a:r>
              <a:rPr lang="zh-CN" altLang="en-US" sz="1400" dirty="0" smtClean="0"/>
              <a:t/>
            </a:r>
            <a:br>
              <a:rPr lang="zh-CN" altLang="en-US" sz="1400" dirty="0" smtClean="0"/>
            </a:br>
            <a:r>
              <a:rPr lang="en-US" altLang="zh-CN" sz="1400" dirty="0" smtClean="0"/>
              <a:t>FPGA</a:t>
            </a:r>
            <a:r>
              <a:rPr lang="zh-CN" altLang="en-US" sz="1400" dirty="0" smtClean="0"/>
              <a:t>与</a:t>
            </a:r>
            <a:r>
              <a:rPr lang="en-US" altLang="zh-CN" sz="1400" dirty="0" smtClean="0"/>
              <a:t>ASIC</a:t>
            </a:r>
            <a:r>
              <a:rPr lang="zh-CN" altLang="en-US" sz="1400" dirty="0" smtClean="0"/>
              <a:t>：</a:t>
            </a:r>
            <a:r>
              <a:rPr lang="en-US" altLang="zh-CN" sz="1400" dirty="0" smtClean="0"/>
              <a:t>FPGA </a:t>
            </a:r>
            <a:r>
              <a:rPr lang="zh-CN" altLang="en-US" sz="1400" dirty="0" smtClean="0"/>
              <a:t>开发周期短，开发流程简化，开发人员能通过软件更改片上程序，无需承受替换或重新设计芯片的巨大时间成本，而全定制电路 </a:t>
            </a:r>
            <a:r>
              <a:rPr lang="en-US" altLang="zh-CN" sz="1400" dirty="0" smtClean="0"/>
              <a:t>ASIC </a:t>
            </a:r>
            <a:r>
              <a:rPr lang="zh-CN" altLang="en-US" sz="1400" dirty="0" smtClean="0"/>
              <a:t>开发周期长，工序复杂精密，芯片功能固化后可重配置功能有限，使用 </a:t>
            </a:r>
            <a:r>
              <a:rPr lang="en-US" altLang="zh-CN" sz="1400" dirty="0" smtClean="0"/>
              <a:t>FPGA </a:t>
            </a:r>
            <a:r>
              <a:rPr lang="zh-CN" altLang="en-US" sz="1400" dirty="0" smtClean="0"/>
              <a:t>进行开发的时间比</a:t>
            </a:r>
            <a:r>
              <a:rPr lang="en-US" altLang="zh-CN" sz="1400" dirty="0" smtClean="0"/>
              <a:t>ASIC </a:t>
            </a:r>
            <a:r>
              <a:rPr lang="zh-CN" altLang="en-US" sz="1400" dirty="0" smtClean="0"/>
              <a:t>设计周期平均减少 </a:t>
            </a:r>
            <a:r>
              <a:rPr lang="en-US" altLang="zh-CN" sz="1400" dirty="0" smtClean="0"/>
              <a:t>55%</a:t>
            </a:r>
            <a:r>
              <a:rPr lang="zh-CN" altLang="en-US" sz="1400" dirty="0" smtClean="0"/>
              <a:t>，在激烈的市场竞争下，往往产品的上市时间比产品的价格更重要，产品上市时间越晚，市场份额损失得就越多。</a:t>
            </a:r>
            <a:endParaRPr lang="en-US" altLang="zh-CN" sz="1400" dirty="0" smtClean="0"/>
          </a:p>
          <a:p>
            <a:pPr algn="just"/>
            <a:r>
              <a:rPr lang="zh-CN" altLang="en-US" sz="1400" dirty="0" smtClean="0"/>
              <a:t> </a:t>
            </a:r>
            <a:br>
              <a:rPr lang="zh-CN" altLang="en-US" sz="1400" dirty="0" smtClean="0"/>
            </a:br>
            <a:r>
              <a:rPr lang="en-US" altLang="zh-CN" sz="1400" dirty="0" smtClean="0"/>
              <a:t>FPAG</a:t>
            </a:r>
            <a:r>
              <a:rPr lang="zh-CN" altLang="en-US" sz="1400" dirty="0" smtClean="0"/>
              <a:t>作为一种半定制电路，既解决了</a:t>
            </a:r>
            <a:r>
              <a:rPr lang="en-US" altLang="zh-CN" sz="1400" dirty="0" smtClean="0"/>
              <a:t>CPLD</a:t>
            </a:r>
            <a:r>
              <a:rPr lang="zh-CN" altLang="en-US" sz="1400" dirty="0" smtClean="0"/>
              <a:t>等可编程器件门电路有限的缺点，又克服了定制电路的不足，因而被广泛使用于各个领域。越受重视，对其可靠性的要求也就越高。</a:t>
            </a:r>
            <a:endParaRPr lang="zh-CN" altLang="en-US" sz="1400"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4</a:t>
            </a:fld>
            <a:endParaRPr lang="zh-CN" altLang="en-US"/>
          </a:p>
        </p:txBody>
      </p:sp>
    </p:spTree>
    <p:extLst>
      <p:ext uri="{BB962C8B-B14F-4D97-AF65-F5344CB8AC3E}">
        <p14:creationId xmlns:p14="http://schemas.microsoft.com/office/powerpoint/2010/main" xmlns="" val="1168702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5</a:t>
            </a:fld>
            <a:endParaRPr lang="zh-CN" altLang="en-US"/>
          </a:p>
        </p:txBody>
      </p:sp>
    </p:spTree>
    <p:extLst>
      <p:ext uri="{BB962C8B-B14F-4D97-AF65-F5344CB8AC3E}">
        <p14:creationId xmlns:p14="http://schemas.microsoft.com/office/powerpoint/2010/main" xmlns="" val="3575105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6</a:t>
            </a:fld>
            <a:endParaRPr lang="zh-CN" altLang="en-US"/>
          </a:p>
        </p:txBody>
      </p:sp>
    </p:spTree>
    <p:extLst>
      <p:ext uri="{BB962C8B-B14F-4D97-AF65-F5344CB8AC3E}">
        <p14:creationId xmlns:p14="http://schemas.microsoft.com/office/powerpoint/2010/main" xmlns="" val="836850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1400" dirty="0" smtClean="0"/>
              <a:t>应用无关测试主要对 </a:t>
            </a:r>
            <a:r>
              <a:rPr lang="en-US" altLang="zh-CN" sz="1400" dirty="0" smtClean="0"/>
              <a:t>FPGA </a:t>
            </a:r>
            <a:r>
              <a:rPr lang="zh-CN" altLang="en-US" sz="1400" dirty="0" smtClean="0"/>
              <a:t>进行出厂测试，需要覆盖 </a:t>
            </a:r>
            <a:r>
              <a:rPr lang="en-US" altLang="zh-CN" sz="1400" dirty="0" smtClean="0"/>
              <a:t>FPGA </a:t>
            </a:r>
            <a:r>
              <a:rPr lang="zh-CN" altLang="en-US" sz="1400" dirty="0" smtClean="0"/>
              <a:t>所有的资源，测试步骤较为繁琐；应用相关测试则只关心用户电路所使用到的 </a:t>
            </a:r>
            <a:r>
              <a:rPr lang="en-US" altLang="zh-CN" sz="1400" dirty="0" smtClean="0"/>
              <a:t>FPGA </a:t>
            </a:r>
            <a:r>
              <a:rPr lang="zh-CN" altLang="en-US" sz="1400" dirty="0" smtClean="0"/>
              <a:t>资源，测试效率较高，而现有测试文献中的应用相关测试方案却大多只考虑到某一类型的互连故障测试，因此本文将采取应用相关互连测试方法对现有文献中的互连故障覆盖问题进行分析研究。</a:t>
            </a:r>
            <a:endParaRPr lang="en-US" altLang="zh-CN" sz="1400" dirty="0" smtClean="0"/>
          </a:p>
          <a:p>
            <a:pPr algn="just"/>
            <a:r>
              <a:rPr lang="zh-CN" altLang="en-US" dirty="0" smtClean="0"/>
              <a:t> </a:t>
            </a:r>
            <a:br>
              <a:rPr lang="zh-CN" altLang="en-US" dirty="0" smtClean="0"/>
            </a:br>
            <a:endParaRPr lang="zh-CN" altLang="en-US"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7</a:t>
            </a:fld>
            <a:endParaRPr lang="zh-CN" altLang="en-US"/>
          </a:p>
        </p:txBody>
      </p:sp>
    </p:spTree>
    <p:extLst>
      <p:ext uri="{BB962C8B-B14F-4D97-AF65-F5344CB8AC3E}">
        <p14:creationId xmlns:p14="http://schemas.microsoft.com/office/powerpoint/2010/main" xmlns="" val="2793028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8</a:t>
            </a:fld>
            <a:endParaRPr lang="zh-CN" altLang="en-US"/>
          </a:p>
        </p:txBody>
      </p:sp>
    </p:spTree>
    <p:extLst>
      <p:ext uri="{BB962C8B-B14F-4D97-AF65-F5344CB8AC3E}">
        <p14:creationId xmlns:p14="http://schemas.microsoft.com/office/powerpoint/2010/main" xmlns="" val="390519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400" dirty="0" smtClean="0"/>
              <a:t>“主导”桥接故障的现象是其中一条金属线无论传输什么值，都为强驱动，致使另一条金属线的值始终被牵制，随着强驱动金属线的值改变而改变，若金属线 </a:t>
            </a:r>
            <a:r>
              <a:rPr lang="en-US" altLang="zh-CN" sz="1400" dirty="0" smtClean="0"/>
              <a:t>X </a:t>
            </a:r>
            <a:r>
              <a:rPr lang="zh-CN" altLang="en-US" sz="1400" dirty="0" smtClean="0"/>
              <a:t>和 </a:t>
            </a:r>
            <a:r>
              <a:rPr lang="en-US" altLang="zh-CN" sz="1400" dirty="0" smtClean="0"/>
              <a:t>Y </a:t>
            </a:r>
            <a:r>
              <a:rPr lang="zh-CN" altLang="en-US" sz="1400" dirty="0" smtClean="0"/>
              <a:t>发生“主导”型桥接故障，且 </a:t>
            </a:r>
            <a:r>
              <a:rPr lang="en-US" altLang="zh-CN" sz="1400" dirty="0" smtClean="0"/>
              <a:t>X </a:t>
            </a:r>
            <a:r>
              <a:rPr lang="zh-CN" altLang="en-US" sz="1400" dirty="0" smtClean="0"/>
              <a:t>为强驱动，则无论金属线 </a:t>
            </a:r>
            <a:r>
              <a:rPr lang="en-US" altLang="zh-CN" sz="1400" dirty="0" smtClean="0"/>
              <a:t>Y </a:t>
            </a:r>
            <a:r>
              <a:rPr lang="zh-CN" altLang="en-US" sz="1400" dirty="0" smtClean="0"/>
              <a:t>传输什么值，最终都会与强驱动金属线 </a:t>
            </a:r>
            <a:r>
              <a:rPr lang="en-US" altLang="zh-CN" sz="1400" dirty="0" smtClean="0"/>
              <a:t>X </a:t>
            </a:r>
            <a:r>
              <a:rPr lang="zh-CN" altLang="en-US" sz="1400" dirty="0" smtClean="0"/>
              <a:t>的值相同。 </a:t>
            </a:r>
            <a:endParaRPr lang="en-US" altLang="zh-CN" sz="1400" dirty="0" smtClean="0"/>
          </a:p>
          <a:p>
            <a:endParaRPr lang="en-US" altLang="zh-CN" sz="1400" dirty="0" smtClean="0"/>
          </a:p>
          <a:p>
            <a:r>
              <a:rPr lang="zh-CN" altLang="en-US" sz="1400" dirty="0" smtClean="0"/>
              <a:t>“主导与”桥接故障的现象是传输逻辑值 </a:t>
            </a:r>
            <a:r>
              <a:rPr lang="en-US" altLang="zh-CN" sz="1400" dirty="0" smtClean="0"/>
              <a:t>0 </a:t>
            </a:r>
            <a:r>
              <a:rPr lang="zh-CN" altLang="en-US" sz="1400" dirty="0" smtClean="0"/>
              <a:t>的金属线驱动能力强于传输逻辑值 </a:t>
            </a:r>
            <a:r>
              <a:rPr lang="en-US" altLang="zh-CN" sz="1400" dirty="0" smtClean="0"/>
              <a:t>1 </a:t>
            </a:r>
            <a:r>
              <a:rPr lang="zh-CN" altLang="en-US" sz="1400" dirty="0" smtClean="0"/>
              <a:t>的金属线，从而导致传输逻辑值 </a:t>
            </a:r>
            <a:r>
              <a:rPr lang="en-US" altLang="zh-CN" sz="1400" dirty="0" smtClean="0"/>
              <a:t>1 </a:t>
            </a:r>
            <a:r>
              <a:rPr lang="zh-CN" altLang="en-US" sz="1400" dirty="0" smtClean="0"/>
              <a:t>的金属线最终传输逻辑值 </a:t>
            </a:r>
            <a:r>
              <a:rPr lang="en-US" altLang="zh-CN" sz="1400" dirty="0" smtClean="0"/>
              <a:t>0</a:t>
            </a:r>
            <a:r>
              <a:rPr lang="zh-CN" altLang="en-US" sz="1400" dirty="0" smtClean="0"/>
              <a:t>，即“主导与”桥接的逻辑值变化由主导信号线的逻辑值 </a:t>
            </a:r>
            <a:r>
              <a:rPr lang="en-US" altLang="zh-CN" sz="1400" dirty="0" smtClean="0"/>
              <a:t>0 </a:t>
            </a:r>
            <a:r>
              <a:rPr lang="zh-CN" altLang="en-US" sz="1400" dirty="0" smtClean="0"/>
              <a:t>主导 。</a:t>
            </a:r>
            <a:endParaRPr lang="en-US" altLang="zh-CN" sz="1400" dirty="0" smtClean="0"/>
          </a:p>
          <a:p>
            <a:endParaRPr lang="en-US" altLang="zh-CN" sz="1400" dirty="0" smtClean="0"/>
          </a:p>
          <a:p>
            <a:r>
              <a:rPr lang="zh-CN" altLang="en-US" sz="1400" dirty="0" smtClean="0"/>
              <a:t>“主导或”桥接故障的现象是传输逻辑值 </a:t>
            </a:r>
            <a:r>
              <a:rPr lang="en-US" altLang="zh-CN" sz="1400" dirty="0" smtClean="0"/>
              <a:t>1 </a:t>
            </a:r>
            <a:r>
              <a:rPr lang="zh-CN" altLang="en-US" sz="1400" dirty="0" smtClean="0"/>
              <a:t>的金属线驱动能力强于传输逻辑值 </a:t>
            </a:r>
            <a:r>
              <a:rPr lang="en-US" altLang="zh-CN" sz="1400" dirty="0" smtClean="0"/>
              <a:t>0 </a:t>
            </a:r>
            <a:r>
              <a:rPr lang="zh-CN" altLang="en-US" sz="1400" dirty="0" smtClean="0"/>
              <a:t>的金属线，从而导致传输逻辑值 </a:t>
            </a:r>
            <a:r>
              <a:rPr lang="en-US" altLang="zh-CN" sz="1400" dirty="0" smtClean="0"/>
              <a:t>0 </a:t>
            </a:r>
            <a:r>
              <a:rPr lang="zh-CN" altLang="en-US" sz="1400" dirty="0" smtClean="0"/>
              <a:t>的金属线最终传输逻辑值 </a:t>
            </a:r>
            <a:r>
              <a:rPr lang="en-US" altLang="zh-CN" sz="1400" dirty="0" smtClean="0"/>
              <a:t>1</a:t>
            </a:r>
            <a:r>
              <a:rPr lang="zh-CN" altLang="en-US" sz="1400" dirty="0" smtClean="0"/>
              <a:t>，即“主导或”桥接的逻辑值变化由主导信号线的逻辑值 </a:t>
            </a:r>
            <a:r>
              <a:rPr lang="en-US" altLang="zh-CN" sz="1400" dirty="0" smtClean="0"/>
              <a:t>1 </a:t>
            </a:r>
            <a:r>
              <a:rPr lang="zh-CN" altLang="en-US" sz="1400" dirty="0" smtClean="0"/>
              <a:t>主导 。</a:t>
            </a:r>
            <a:br>
              <a:rPr lang="zh-CN" altLang="en-US" sz="1400" dirty="0" smtClean="0"/>
            </a:br>
            <a:r>
              <a:rPr lang="zh-CN" altLang="en-US" sz="1400" dirty="0" smtClean="0"/>
              <a:t/>
            </a:r>
            <a:br>
              <a:rPr lang="zh-CN" altLang="en-US" sz="1400" dirty="0" smtClean="0"/>
            </a:br>
            <a:r>
              <a:rPr lang="zh-CN" altLang="en-US" dirty="0" smtClean="0"/>
              <a:t/>
            </a:r>
            <a:br>
              <a:rPr lang="zh-CN" altLang="en-US" dirty="0" smtClean="0"/>
            </a:br>
            <a:endParaRPr lang="zh-CN" altLang="en-US"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9</a:t>
            </a:fld>
            <a:endParaRPr lang="zh-CN" altLang="en-US"/>
          </a:p>
        </p:txBody>
      </p:sp>
    </p:spTree>
    <p:extLst>
      <p:ext uri="{BB962C8B-B14F-4D97-AF65-F5344CB8AC3E}">
        <p14:creationId xmlns:p14="http://schemas.microsoft.com/office/powerpoint/2010/main" xmlns="" val="2793028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10</a:t>
            </a:fld>
            <a:endParaRPr lang="zh-CN" altLang="en-US"/>
          </a:p>
        </p:txBody>
      </p:sp>
    </p:spTree>
    <p:extLst>
      <p:ext uri="{BB962C8B-B14F-4D97-AF65-F5344CB8AC3E}">
        <p14:creationId xmlns:p14="http://schemas.microsoft.com/office/powerpoint/2010/main" xmlns="" val="2449798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11</a:t>
            </a:fld>
            <a:endParaRPr lang="zh-CN" altLang="en-US"/>
          </a:p>
        </p:txBody>
      </p:sp>
    </p:spTree>
    <p:extLst>
      <p:ext uri="{BB962C8B-B14F-4D97-AF65-F5344CB8AC3E}">
        <p14:creationId xmlns:p14="http://schemas.microsoft.com/office/powerpoint/2010/main" xmlns="" val="3256988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12</a:t>
            </a:fld>
            <a:endParaRPr lang="zh-CN" altLang="en-US"/>
          </a:p>
        </p:txBody>
      </p:sp>
    </p:spTree>
    <p:extLst>
      <p:ext uri="{BB962C8B-B14F-4D97-AF65-F5344CB8AC3E}">
        <p14:creationId xmlns:p14="http://schemas.microsoft.com/office/powerpoint/2010/main" xmlns="" val="1746511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13</a:t>
            </a:fld>
            <a:endParaRPr lang="zh-CN" altLang="en-US"/>
          </a:p>
        </p:txBody>
      </p:sp>
    </p:spTree>
    <p:extLst>
      <p:ext uri="{BB962C8B-B14F-4D97-AF65-F5344CB8AC3E}">
        <p14:creationId xmlns:p14="http://schemas.microsoft.com/office/powerpoint/2010/main" xmlns="" val="1681836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14</a:t>
            </a:fld>
            <a:endParaRPr lang="zh-CN" altLang="en-US"/>
          </a:p>
        </p:txBody>
      </p:sp>
    </p:spTree>
    <p:extLst>
      <p:ext uri="{BB962C8B-B14F-4D97-AF65-F5344CB8AC3E}">
        <p14:creationId xmlns:p14="http://schemas.microsoft.com/office/powerpoint/2010/main" xmlns="" val="3003569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1400" dirty="0" smtClean="0"/>
              <a:t>非自适应诊断的时间是固定的，而自适应诊断的时间是根据故障所在位置随机的，可能是最坏的情况，也可能是最好的情况。但自适应方法在诊断过程中需要根据上一次的诊断结果调整下一次配置，总的花费时间通常大于非自适应方法所需要的时间，所以非自适应方法一般优于自适应方法。然而现有诊断文献中的非自适应诊断方案都直接对待测电路中所有的互连线进行诊断，所需诊断的范围较大，因此本文将采取非自适应诊断方法对现有诊断文献中的故障诊断范围进行优化。 </a:t>
            </a:r>
            <a:endParaRPr lang="zh-CN" altLang="en-US" sz="1400"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15</a:t>
            </a:fld>
            <a:endParaRPr lang="zh-CN" altLang="en-US"/>
          </a:p>
        </p:txBody>
      </p:sp>
    </p:spTree>
    <p:extLst>
      <p:ext uri="{BB962C8B-B14F-4D97-AF65-F5344CB8AC3E}">
        <p14:creationId xmlns:p14="http://schemas.microsoft.com/office/powerpoint/2010/main" xmlns="" val="2233397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16</a:t>
            </a:fld>
            <a:endParaRPr lang="zh-CN" altLang="en-US"/>
          </a:p>
        </p:txBody>
      </p:sp>
    </p:spTree>
    <p:extLst>
      <p:ext uri="{BB962C8B-B14F-4D97-AF65-F5344CB8AC3E}">
        <p14:creationId xmlns:p14="http://schemas.microsoft.com/office/powerpoint/2010/main" xmlns="" val="715915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17</a:t>
            </a:fld>
            <a:endParaRPr lang="zh-CN" altLang="en-US"/>
          </a:p>
        </p:txBody>
      </p:sp>
    </p:spTree>
    <p:extLst>
      <p:ext uri="{BB962C8B-B14F-4D97-AF65-F5344CB8AC3E}">
        <p14:creationId xmlns:p14="http://schemas.microsoft.com/office/powerpoint/2010/main" xmlns="" val="15344725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18</a:t>
            </a:fld>
            <a:endParaRPr lang="zh-CN" altLang="en-US"/>
          </a:p>
        </p:txBody>
      </p:sp>
    </p:spTree>
    <p:extLst>
      <p:ext uri="{BB962C8B-B14F-4D97-AF65-F5344CB8AC3E}">
        <p14:creationId xmlns:p14="http://schemas.microsoft.com/office/powerpoint/2010/main" xmlns="" val="3997805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19</a:t>
            </a:fld>
            <a:endParaRPr lang="zh-CN" altLang="en-US"/>
          </a:p>
        </p:txBody>
      </p:sp>
    </p:spTree>
    <p:extLst>
      <p:ext uri="{BB962C8B-B14F-4D97-AF65-F5344CB8AC3E}">
        <p14:creationId xmlns:p14="http://schemas.microsoft.com/office/powerpoint/2010/main" xmlns="" val="39978059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20</a:t>
            </a:fld>
            <a:endParaRPr lang="zh-CN" altLang="en-US"/>
          </a:p>
        </p:txBody>
      </p:sp>
    </p:spTree>
    <p:extLst>
      <p:ext uri="{BB962C8B-B14F-4D97-AF65-F5344CB8AC3E}">
        <p14:creationId xmlns:p14="http://schemas.microsoft.com/office/powerpoint/2010/main" xmlns="" val="29736141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1400" dirty="0" smtClean="0">
                <a:solidFill>
                  <a:srgbClr val="FF0000"/>
                </a:solidFill>
              </a:rPr>
              <a:t>配置五</a:t>
            </a:r>
            <a:r>
              <a:rPr lang="zh-CN" altLang="en-US" sz="1400" dirty="0" smtClean="0"/>
              <a:t>：将配置一中 </a:t>
            </a:r>
            <a:r>
              <a:rPr lang="en-US" altLang="zh-CN" sz="1400" dirty="0" smtClean="0"/>
              <a:t>n7 </a:t>
            </a:r>
            <a:r>
              <a:rPr lang="zh-CN" altLang="en-US" sz="1400" dirty="0" smtClean="0"/>
              <a:t>信号线的逻辑值“</a:t>
            </a:r>
            <a:r>
              <a:rPr lang="en-US" altLang="zh-CN" sz="1400" dirty="0" smtClean="0"/>
              <a:t>0</a:t>
            </a:r>
            <a:r>
              <a:rPr lang="zh-CN" altLang="en-US" sz="1400" dirty="0" smtClean="0"/>
              <a:t>”修改为逻辑值“</a:t>
            </a:r>
            <a:r>
              <a:rPr lang="en-US" altLang="zh-CN" sz="1400" dirty="0" smtClean="0"/>
              <a:t>1</a:t>
            </a:r>
            <a:r>
              <a:rPr lang="zh-CN" altLang="en-US" sz="1400" dirty="0" smtClean="0"/>
              <a:t>”，以验证 </a:t>
            </a:r>
            <a:r>
              <a:rPr lang="en-US" altLang="zh-CN" sz="1400" dirty="0" smtClean="0"/>
              <a:t>n7 </a:t>
            </a:r>
            <a:r>
              <a:rPr lang="zh-CN" altLang="en-US" sz="1400" dirty="0" smtClean="0"/>
              <a:t>的固定 </a:t>
            </a:r>
            <a:r>
              <a:rPr lang="en-US" altLang="zh-CN" sz="1400" dirty="0" smtClean="0"/>
              <a:t>1 </a:t>
            </a:r>
            <a:r>
              <a:rPr lang="zh-CN" altLang="en-US" sz="1400" dirty="0" smtClean="0"/>
              <a:t>故障。</a:t>
            </a:r>
            <a:endParaRPr lang="en-US" altLang="zh-CN" sz="1400" dirty="0" smtClean="0"/>
          </a:p>
          <a:p>
            <a:pPr algn="just"/>
            <a:endParaRPr lang="en-US" altLang="zh-CN" sz="1400" dirty="0" smtClean="0"/>
          </a:p>
          <a:p>
            <a:pPr algn="just"/>
            <a:r>
              <a:rPr lang="zh-CN" altLang="en-US" sz="1400" dirty="0" smtClean="0">
                <a:solidFill>
                  <a:srgbClr val="FF0000"/>
                </a:solidFill>
              </a:rPr>
              <a:t>配置六</a:t>
            </a:r>
            <a:r>
              <a:rPr lang="zh-CN" altLang="en-US" sz="1400" dirty="0" smtClean="0"/>
              <a:t>：只需激活信号线</a:t>
            </a:r>
            <a:r>
              <a:rPr lang="en-US" altLang="zh-CN" sz="1400" dirty="0" smtClean="0"/>
              <a:t>n7</a:t>
            </a:r>
            <a:r>
              <a:rPr lang="zh-CN" altLang="en-US" sz="1400" dirty="0" smtClean="0"/>
              <a:t>的固定</a:t>
            </a:r>
            <a:r>
              <a:rPr lang="en-US" altLang="zh-CN" sz="1400" dirty="0" smtClean="0"/>
              <a:t>1</a:t>
            </a:r>
            <a:r>
              <a:rPr lang="zh-CN" altLang="en-US" sz="1400" dirty="0" smtClean="0"/>
              <a:t>故障，并使得其他信号线与</a:t>
            </a:r>
            <a:r>
              <a:rPr lang="en-US" altLang="zh-CN" sz="1400" dirty="0" smtClean="0"/>
              <a:t>n7</a:t>
            </a:r>
            <a:r>
              <a:rPr lang="zh-CN" altLang="en-US" sz="1400" dirty="0" smtClean="0"/>
              <a:t>的值相同，避免激活桥接故障，以确定最终的故障类型。</a:t>
            </a:r>
            <a:endParaRPr lang="en-US" altLang="zh-CN" sz="1400" dirty="0" smtClean="0"/>
          </a:p>
          <a:p>
            <a:pPr algn="just"/>
            <a:r>
              <a:rPr lang="zh-CN" altLang="en-US" sz="1400" dirty="0" smtClean="0"/>
              <a:t> </a:t>
            </a:r>
            <a:r>
              <a:rPr lang="zh-CN" altLang="en-US" dirty="0" smtClean="0"/>
              <a:t/>
            </a:r>
            <a:br>
              <a:rPr lang="zh-CN" altLang="en-US" dirty="0" smtClean="0"/>
            </a:br>
            <a:r>
              <a:rPr lang="zh-CN" altLang="en-US" sz="1400" dirty="0" smtClean="0"/>
              <a:t>若表 </a:t>
            </a:r>
            <a:r>
              <a:rPr lang="en-US" altLang="zh-CN" sz="1400" dirty="0" smtClean="0"/>
              <a:t>4.2 </a:t>
            </a:r>
            <a:r>
              <a:rPr lang="zh-CN" altLang="en-US" sz="1400" dirty="0" smtClean="0"/>
              <a:t>中的配置六成功，说明故障不是所假设的固定故障，故障类型错误，需要重新复用配置对桥接故障进行诊断 ，此时直接复用表 </a:t>
            </a:r>
            <a:r>
              <a:rPr lang="en-US" altLang="zh-CN" sz="1400" dirty="0" smtClean="0"/>
              <a:t>4.2</a:t>
            </a:r>
            <a:r>
              <a:rPr lang="zh-CN" altLang="en-US" sz="1400" dirty="0" smtClean="0"/>
              <a:t>中的所有配置就可完成桥接故障的诊断，结合复用配置法诊断桥接故障的原理，可诊断出最终真正的故障发生在信号线</a:t>
            </a:r>
            <a:r>
              <a:rPr lang="en-US" altLang="zh-CN" sz="1400" dirty="0" smtClean="0"/>
              <a:t>n6 </a:t>
            </a:r>
            <a:r>
              <a:rPr lang="zh-CN" altLang="en-US" sz="1400" dirty="0" smtClean="0"/>
              <a:t>与 </a:t>
            </a:r>
            <a:r>
              <a:rPr lang="en-US" altLang="zh-CN" sz="1400" dirty="0" smtClean="0"/>
              <a:t>n7 </a:t>
            </a:r>
            <a:r>
              <a:rPr lang="zh-CN" altLang="en-US" sz="1400" dirty="0" smtClean="0"/>
              <a:t>之间，且为“</a:t>
            </a:r>
            <a:r>
              <a:rPr lang="en-US" altLang="zh-CN" sz="1400" dirty="0" smtClean="0"/>
              <a:t>10</a:t>
            </a:r>
            <a:r>
              <a:rPr lang="zh-CN" altLang="en-US" sz="1400" dirty="0" smtClean="0"/>
              <a:t>”组合。</a:t>
            </a:r>
            <a:endParaRPr lang="en-US" altLang="zh-CN" sz="1400" dirty="0" smtClean="0"/>
          </a:p>
          <a:p>
            <a:pPr algn="just"/>
            <a:r>
              <a:rPr lang="zh-CN" altLang="en-US" sz="1400" dirty="0" smtClean="0"/>
              <a:t> </a:t>
            </a:r>
            <a:r>
              <a:rPr lang="zh-CN" altLang="en-US" dirty="0" smtClean="0"/>
              <a:t/>
            </a:r>
            <a:br>
              <a:rPr lang="zh-CN" altLang="en-US" dirty="0" smtClean="0"/>
            </a:br>
            <a:r>
              <a:rPr lang="zh-CN" altLang="en-US" dirty="0" smtClean="0"/>
              <a:t/>
            </a:r>
            <a:br>
              <a:rPr lang="zh-CN" altLang="en-US" dirty="0" smtClean="0"/>
            </a:br>
            <a:endParaRPr lang="zh-CN" altLang="en-US"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21</a:t>
            </a:fld>
            <a:endParaRPr lang="zh-CN" altLang="en-US"/>
          </a:p>
        </p:txBody>
      </p:sp>
    </p:spTree>
    <p:extLst>
      <p:ext uri="{BB962C8B-B14F-4D97-AF65-F5344CB8AC3E}">
        <p14:creationId xmlns:p14="http://schemas.microsoft.com/office/powerpoint/2010/main" xmlns="" val="1449541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1400" dirty="0" smtClean="0">
                <a:solidFill>
                  <a:srgbClr val="FF0000"/>
                </a:solidFill>
              </a:rPr>
              <a:t>配置五</a:t>
            </a:r>
            <a:r>
              <a:rPr lang="zh-CN" altLang="en-US" sz="1400" dirty="0" smtClean="0"/>
              <a:t>：将配置一中信号线</a:t>
            </a:r>
            <a:r>
              <a:rPr lang="en-US" altLang="zh-CN" sz="1400" dirty="0" smtClean="0"/>
              <a:t>n8</a:t>
            </a:r>
            <a:r>
              <a:rPr lang="zh-CN" altLang="en-US" sz="1400" dirty="0" smtClean="0"/>
              <a:t>的“</a:t>
            </a:r>
            <a:r>
              <a:rPr lang="en-US" altLang="zh-CN" sz="1400" dirty="0" smtClean="0"/>
              <a:t>0</a:t>
            </a:r>
            <a:r>
              <a:rPr lang="zh-CN" altLang="en-US" sz="1400" dirty="0" smtClean="0"/>
              <a:t>”修改为“</a:t>
            </a:r>
            <a:r>
              <a:rPr lang="en-US" altLang="zh-CN" sz="1400" dirty="0" smtClean="0"/>
              <a:t>1</a:t>
            </a:r>
            <a:r>
              <a:rPr lang="zh-CN" altLang="en-US" sz="1400" dirty="0" smtClean="0"/>
              <a:t>”，在该配置中信号线</a:t>
            </a:r>
            <a:r>
              <a:rPr lang="en-US" altLang="zh-CN" sz="1400" dirty="0" smtClean="0"/>
              <a:t>n6 </a:t>
            </a:r>
            <a:r>
              <a:rPr lang="zh-CN" altLang="en-US" sz="1400" dirty="0" smtClean="0"/>
              <a:t>和 </a:t>
            </a:r>
            <a:r>
              <a:rPr lang="en-US" altLang="zh-CN" sz="1400" dirty="0" smtClean="0"/>
              <a:t>n7 </a:t>
            </a:r>
            <a:r>
              <a:rPr lang="zh-CN" altLang="en-US" sz="1400" dirty="0" smtClean="0"/>
              <a:t>的“</a:t>
            </a:r>
            <a:r>
              <a:rPr lang="en-US" altLang="zh-CN" sz="1400" dirty="0" smtClean="0"/>
              <a:t>10</a:t>
            </a:r>
            <a:r>
              <a:rPr lang="zh-CN" altLang="en-US" sz="1400" dirty="0" smtClean="0"/>
              <a:t>”组合被激活，而信号线 </a:t>
            </a:r>
            <a:r>
              <a:rPr lang="en-US" altLang="zh-CN" sz="1400" dirty="0" smtClean="0"/>
              <a:t>n8 </a:t>
            </a:r>
            <a:r>
              <a:rPr lang="zh-CN" altLang="en-US" sz="1400" dirty="0" smtClean="0"/>
              <a:t>和 </a:t>
            </a:r>
            <a:r>
              <a:rPr lang="en-US" altLang="zh-CN" sz="1400" dirty="0" smtClean="0"/>
              <a:t>n10 </a:t>
            </a:r>
            <a:r>
              <a:rPr lang="zh-CN" altLang="en-US" sz="1400" dirty="0" smtClean="0"/>
              <a:t>被保持为“</a:t>
            </a:r>
            <a:r>
              <a:rPr lang="en-US" altLang="zh-CN" sz="1400" dirty="0" smtClean="0"/>
              <a:t>11</a:t>
            </a:r>
            <a:r>
              <a:rPr lang="zh-CN" altLang="en-US" sz="1400" dirty="0" smtClean="0"/>
              <a:t>”状态，以排除多余的故障嫌疑。</a:t>
            </a:r>
            <a:endParaRPr lang="en-US" altLang="zh-CN" sz="1400" dirty="0" smtClean="0"/>
          </a:p>
          <a:p>
            <a:pPr algn="just"/>
            <a:endParaRPr lang="en-US" altLang="zh-CN" sz="1400" dirty="0" smtClean="0"/>
          </a:p>
          <a:p>
            <a:pPr algn="just"/>
            <a:r>
              <a:rPr lang="zh-CN" altLang="en-US" sz="1400" dirty="0" smtClean="0">
                <a:solidFill>
                  <a:srgbClr val="FF0000"/>
                </a:solidFill>
              </a:rPr>
              <a:t>配置六和配置七</a:t>
            </a:r>
            <a:r>
              <a:rPr lang="zh-CN" altLang="en-US" sz="1400" dirty="0" smtClean="0"/>
              <a:t>：修改配置一中信号线</a:t>
            </a:r>
            <a:r>
              <a:rPr lang="en-US" altLang="zh-CN" sz="1400" dirty="0" smtClean="0"/>
              <a:t>n6</a:t>
            </a:r>
            <a:r>
              <a:rPr lang="zh-CN" altLang="en-US" sz="1400" dirty="0" smtClean="0"/>
              <a:t>和</a:t>
            </a:r>
            <a:r>
              <a:rPr lang="en-US" altLang="zh-CN" sz="1400" dirty="0" smtClean="0"/>
              <a:t>n7</a:t>
            </a:r>
            <a:r>
              <a:rPr lang="zh-CN" altLang="en-US" sz="1400" dirty="0" smtClean="0"/>
              <a:t>的逻辑值，使得这两条信号线一直保持相同的“</a:t>
            </a:r>
            <a:r>
              <a:rPr lang="en-US" altLang="zh-CN" sz="1400" dirty="0" smtClean="0"/>
              <a:t>0</a:t>
            </a:r>
            <a:r>
              <a:rPr lang="zh-CN" altLang="en-US" sz="1400" dirty="0" smtClean="0"/>
              <a:t>”和相同的“</a:t>
            </a:r>
            <a:r>
              <a:rPr lang="en-US" altLang="zh-CN" sz="1400" dirty="0" smtClean="0"/>
              <a:t>1</a:t>
            </a:r>
            <a:r>
              <a:rPr lang="zh-CN" altLang="en-US" sz="1400" dirty="0" smtClean="0"/>
              <a:t>”，避免激活相应的桥接故障，从而验证固定故障的嫌疑。</a:t>
            </a:r>
            <a:endParaRPr lang="en-US" altLang="zh-CN" sz="1400" dirty="0" smtClean="0"/>
          </a:p>
          <a:p>
            <a:pPr algn="just"/>
            <a:r>
              <a:rPr lang="zh-CN" altLang="en-US" dirty="0" smtClean="0"/>
              <a:t/>
            </a:r>
            <a:br>
              <a:rPr lang="zh-CN" altLang="en-US" dirty="0" smtClean="0"/>
            </a:br>
            <a:endParaRPr lang="zh-CN" altLang="en-US"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22</a:t>
            </a:fld>
            <a:endParaRPr lang="zh-CN" altLang="en-US"/>
          </a:p>
        </p:txBody>
      </p:sp>
    </p:spTree>
    <p:extLst>
      <p:ext uri="{BB962C8B-B14F-4D97-AF65-F5344CB8AC3E}">
        <p14:creationId xmlns:p14="http://schemas.microsoft.com/office/powerpoint/2010/main" xmlns="" val="36915863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23</a:t>
            </a:fld>
            <a:endParaRPr lang="zh-CN" altLang="en-US"/>
          </a:p>
        </p:txBody>
      </p:sp>
    </p:spTree>
    <p:extLst>
      <p:ext uri="{BB962C8B-B14F-4D97-AF65-F5344CB8AC3E}">
        <p14:creationId xmlns:p14="http://schemas.microsoft.com/office/powerpoint/2010/main" xmlns="" val="27450785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24</a:t>
            </a:fld>
            <a:endParaRPr lang="zh-CN" altLang="en-US"/>
          </a:p>
        </p:txBody>
      </p:sp>
    </p:spTree>
    <p:extLst>
      <p:ext uri="{BB962C8B-B14F-4D97-AF65-F5344CB8AC3E}">
        <p14:creationId xmlns:p14="http://schemas.microsoft.com/office/powerpoint/2010/main" xmlns="" val="7962731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1400" dirty="0" smtClean="0"/>
              <a:t>预防型容错方法适用于电路设计之初，需要考虑电路正常工作时可能发生的任意故障；修复型容错方法则是在故障测试和故障诊断的基础上进行的，只需针对诊断定位到的故障进行处理，与本文研究步骤相契合，但现有修复型容错文献中所需要增加的资源面积消耗以及相应的工作复杂度都较高，因此本文考虑结合预防型容错方法和修复型容错方法，对现有容错文献中的故障处理措施进行改进。 </a:t>
            </a:r>
            <a:r>
              <a:rPr lang="zh-CN" altLang="en-US" dirty="0" smtClean="0"/>
              <a:t/>
            </a:r>
            <a:br>
              <a:rPr lang="zh-CN" altLang="en-US" dirty="0" smtClean="0"/>
            </a:br>
            <a:endParaRPr lang="zh-CN" altLang="en-US"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25</a:t>
            </a:fld>
            <a:endParaRPr lang="zh-CN" altLang="en-US"/>
          </a:p>
        </p:txBody>
      </p:sp>
    </p:spTree>
    <p:extLst>
      <p:ext uri="{BB962C8B-B14F-4D97-AF65-F5344CB8AC3E}">
        <p14:creationId xmlns:p14="http://schemas.microsoft.com/office/powerpoint/2010/main" xmlns="" val="352445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26</a:t>
            </a:fld>
            <a:endParaRPr lang="zh-CN" altLang="en-US"/>
          </a:p>
        </p:txBody>
      </p:sp>
    </p:spTree>
    <p:extLst>
      <p:ext uri="{BB962C8B-B14F-4D97-AF65-F5344CB8AC3E}">
        <p14:creationId xmlns:p14="http://schemas.microsoft.com/office/powerpoint/2010/main" xmlns="" val="16548194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27</a:t>
            </a:fld>
            <a:endParaRPr lang="zh-CN" altLang="en-US"/>
          </a:p>
        </p:txBody>
      </p:sp>
    </p:spTree>
    <p:extLst>
      <p:ext uri="{BB962C8B-B14F-4D97-AF65-F5344CB8AC3E}">
        <p14:creationId xmlns:p14="http://schemas.microsoft.com/office/powerpoint/2010/main" xmlns="" val="1783684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28</a:t>
            </a:fld>
            <a:endParaRPr lang="zh-CN" altLang="en-US"/>
          </a:p>
        </p:txBody>
      </p:sp>
    </p:spTree>
    <p:extLst>
      <p:ext uri="{BB962C8B-B14F-4D97-AF65-F5344CB8AC3E}">
        <p14:creationId xmlns:p14="http://schemas.microsoft.com/office/powerpoint/2010/main" xmlns="" val="31611103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29</a:t>
            </a:fld>
            <a:endParaRPr lang="zh-CN" altLang="en-US"/>
          </a:p>
        </p:txBody>
      </p:sp>
    </p:spTree>
    <p:extLst>
      <p:ext uri="{BB962C8B-B14F-4D97-AF65-F5344CB8AC3E}">
        <p14:creationId xmlns:p14="http://schemas.microsoft.com/office/powerpoint/2010/main" xmlns="" val="37766197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30</a:t>
            </a:fld>
            <a:endParaRPr lang="zh-CN" altLang="en-US"/>
          </a:p>
        </p:txBody>
      </p:sp>
    </p:spTree>
    <p:extLst>
      <p:ext uri="{BB962C8B-B14F-4D97-AF65-F5344CB8AC3E}">
        <p14:creationId xmlns:p14="http://schemas.microsoft.com/office/powerpoint/2010/main" xmlns="" val="2779917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31</a:t>
            </a:fld>
            <a:endParaRPr lang="zh-CN" altLang="en-US"/>
          </a:p>
        </p:txBody>
      </p:sp>
    </p:spTree>
    <p:extLst>
      <p:ext uri="{BB962C8B-B14F-4D97-AF65-F5344CB8AC3E}">
        <p14:creationId xmlns:p14="http://schemas.microsoft.com/office/powerpoint/2010/main" xmlns="" val="25925935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32</a:t>
            </a:fld>
            <a:endParaRPr lang="zh-CN" altLang="en-US"/>
          </a:p>
        </p:txBody>
      </p:sp>
    </p:spTree>
    <p:extLst>
      <p:ext uri="{BB962C8B-B14F-4D97-AF65-F5344CB8AC3E}">
        <p14:creationId xmlns:p14="http://schemas.microsoft.com/office/powerpoint/2010/main" xmlns="" val="25925935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33</a:t>
            </a:fld>
            <a:endParaRPr lang="zh-CN" altLang="en-US"/>
          </a:p>
        </p:txBody>
      </p:sp>
    </p:spTree>
    <p:extLst>
      <p:ext uri="{BB962C8B-B14F-4D97-AF65-F5344CB8AC3E}">
        <p14:creationId xmlns:p14="http://schemas.microsoft.com/office/powerpoint/2010/main" xmlns="" val="25925935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34</a:t>
            </a:fld>
            <a:endParaRPr lang="zh-CN" altLang="en-US"/>
          </a:p>
        </p:txBody>
      </p:sp>
    </p:spTree>
    <p:extLst>
      <p:ext uri="{BB962C8B-B14F-4D97-AF65-F5344CB8AC3E}">
        <p14:creationId xmlns:p14="http://schemas.microsoft.com/office/powerpoint/2010/main" xmlns="" val="25925935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35</a:t>
            </a:fld>
            <a:endParaRPr lang="zh-CN" altLang="en-US"/>
          </a:p>
        </p:txBody>
      </p:sp>
    </p:spTree>
    <p:extLst>
      <p:ext uri="{BB962C8B-B14F-4D97-AF65-F5344CB8AC3E}">
        <p14:creationId xmlns:p14="http://schemas.microsoft.com/office/powerpoint/2010/main" xmlns="" val="25925935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36</a:t>
            </a:fld>
            <a:endParaRPr lang="zh-CN" altLang="en-US"/>
          </a:p>
        </p:txBody>
      </p:sp>
    </p:spTree>
    <p:extLst>
      <p:ext uri="{BB962C8B-B14F-4D97-AF65-F5344CB8AC3E}">
        <p14:creationId xmlns:p14="http://schemas.microsoft.com/office/powerpoint/2010/main" xmlns="" val="13599573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37</a:t>
            </a:fld>
            <a:endParaRPr lang="zh-CN" altLang="en-US"/>
          </a:p>
        </p:txBody>
      </p:sp>
    </p:spTree>
    <p:extLst>
      <p:ext uri="{BB962C8B-B14F-4D97-AF65-F5344CB8AC3E}">
        <p14:creationId xmlns:p14="http://schemas.microsoft.com/office/powerpoint/2010/main" xmlns="" val="29283731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38</a:t>
            </a:fld>
            <a:endParaRPr lang="zh-CN" altLang="en-US"/>
          </a:p>
        </p:txBody>
      </p:sp>
    </p:spTree>
    <p:extLst>
      <p:ext uri="{BB962C8B-B14F-4D97-AF65-F5344CB8AC3E}">
        <p14:creationId xmlns:p14="http://schemas.microsoft.com/office/powerpoint/2010/main" xmlns="" val="29283731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39</a:t>
            </a:fld>
            <a:endParaRPr lang="zh-CN" altLang="en-US"/>
          </a:p>
        </p:txBody>
      </p:sp>
    </p:spTree>
    <p:extLst>
      <p:ext uri="{BB962C8B-B14F-4D97-AF65-F5344CB8AC3E}">
        <p14:creationId xmlns:p14="http://schemas.microsoft.com/office/powerpoint/2010/main" xmlns="" val="29283731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40</a:t>
            </a:fld>
            <a:endParaRPr lang="zh-CN" altLang="en-US"/>
          </a:p>
        </p:txBody>
      </p:sp>
    </p:spTree>
    <p:extLst>
      <p:ext uri="{BB962C8B-B14F-4D97-AF65-F5344CB8AC3E}">
        <p14:creationId xmlns:p14="http://schemas.microsoft.com/office/powerpoint/2010/main" xmlns="" val="29283731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41</a:t>
            </a:fld>
            <a:endParaRPr lang="zh-CN" altLang="en-US"/>
          </a:p>
        </p:txBody>
      </p:sp>
    </p:spTree>
    <p:extLst>
      <p:ext uri="{BB962C8B-B14F-4D97-AF65-F5344CB8AC3E}">
        <p14:creationId xmlns:p14="http://schemas.microsoft.com/office/powerpoint/2010/main" xmlns="" val="18198362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1400" dirty="0" smtClean="0"/>
              <a:t>现有修复型容错技术中的硬件级容错大多基于逻辑行</a:t>
            </a:r>
            <a:r>
              <a:rPr lang="en-US" altLang="zh-CN" sz="1400" dirty="0" smtClean="0"/>
              <a:t>/</a:t>
            </a:r>
            <a:r>
              <a:rPr lang="zh-CN" altLang="en-US" sz="1400" dirty="0" smtClean="0"/>
              <a:t>列的移位，所增加的面积消耗过大，且大多数文献年代久远，不好公平地进行数据比对；修复型容错技术中的配置级容错则是避开故障，对整个电路重新进行布局布线，无法评估所增加的面积消耗，因此本文未列出现有文献中的数据进行比对。</a:t>
            </a:r>
            <a:endParaRPr lang="en-US" altLang="zh-CN" sz="1400" dirty="0" smtClean="0"/>
          </a:p>
          <a:p>
            <a:pPr algn="just"/>
            <a:r>
              <a:rPr lang="zh-CN" altLang="en-US" dirty="0" smtClean="0"/>
              <a:t> </a:t>
            </a:r>
            <a:br>
              <a:rPr lang="zh-CN" altLang="en-US" dirty="0" smtClean="0"/>
            </a:br>
            <a:endParaRPr lang="zh-CN" altLang="en-US"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42</a:t>
            </a:fld>
            <a:endParaRPr lang="zh-CN" altLang="en-US"/>
          </a:p>
        </p:txBody>
      </p:sp>
    </p:spTree>
    <p:extLst>
      <p:ext uri="{BB962C8B-B14F-4D97-AF65-F5344CB8AC3E}">
        <p14:creationId xmlns:p14="http://schemas.microsoft.com/office/powerpoint/2010/main" xmlns="" val="18198362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43</a:t>
            </a:fld>
            <a:endParaRPr lang="zh-CN" altLang="en-US"/>
          </a:p>
        </p:txBody>
      </p:sp>
    </p:spTree>
    <p:extLst>
      <p:ext uri="{BB962C8B-B14F-4D97-AF65-F5344CB8AC3E}">
        <p14:creationId xmlns:p14="http://schemas.microsoft.com/office/powerpoint/2010/main" xmlns="" val="18198362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44</a:t>
            </a:fld>
            <a:endParaRPr lang="zh-CN" altLang="en-US"/>
          </a:p>
        </p:txBody>
      </p:sp>
    </p:spTree>
    <p:extLst>
      <p:ext uri="{BB962C8B-B14F-4D97-AF65-F5344CB8AC3E}">
        <p14:creationId xmlns:p14="http://schemas.microsoft.com/office/powerpoint/2010/main" xmlns="" val="18198362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45</a:t>
            </a:fld>
            <a:endParaRPr lang="zh-CN" altLang="en-US"/>
          </a:p>
        </p:txBody>
      </p:sp>
    </p:spTree>
    <p:extLst>
      <p:ext uri="{BB962C8B-B14F-4D97-AF65-F5344CB8AC3E}">
        <p14:creationId xmlns:p14="http://schemas.microsoft.com/office/powerpoint/2010/main" xmlns="" val="1202579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a:t>单击此处编辑母版标题样式</a:t>
            </a:r>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D4B1069-3899-470A-8AB1-734237277644}" type="datetimeFigureOut">
              <a:rPr lang="zh-CN" altLang="en-US" smtClean="0"/>
              <a:pPr/>
              <a:t>2022/3/13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8C7957-89EC-4DC7-A1B9-6F0B3159CBFA}"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D4B1069-3899-470A-8AB1-734237277644}" type="datetimeFigureOut">
              <a:rPr lang="zh-CN" altLang="en-US" smtClean="0"/>
              <a:pPr/>
              <a:t>2022/3/13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8C7957-89EC-4DC7-A1B9-6F0B3159CBFA}"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D4B1069-3899-470A-8AB1-734237277644}" type="datetimeFigureOut">
              <a:rPr lang="zh-CN" altLang="en-US" smtClean="0"/>
              <a:pPr/>
              <a:t>2022/3/13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8C7957-89EC-4DC7-A1B9-6F0B3159CBFA}"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759"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9214"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D4B1069-3899-470A-8AB1-734237277644}" type="datetimeFigureOut">
              <a:rPr lang="zh-CN" altLang="en-US" smtClean="0"/>
              <a:pPr/>
              <a:t>2022/3/13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8C7957-89EC-4DC7-A1B9-6F0B3159CBFA}"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D4B1069-3899-470A-8AB1-734237277644}" type="datetimeFigureOut">
              <a:rPr lang="zh-CN" altLang="en-US" smtClean="0"/>
              <a:pPr/>
              <a:t>2022/3/13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A8C7957-89EC-4DC7-A1B9-6F0B3159CBFA}"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D4B1069-3899-470A-8AB1-734237277644}" type="datetimeFigureOut">
              <a:rPr lang="zh-CN" altLang="en-US" smtClean="0"/>
              <a:pPr/>
              <a:t>2022/3/13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A8C7957-89EC-4DC7-A1B9-6F0B3159CBFA}"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D4B1069-3899-470A-8AB1-734237277644}" type="datetimeFigureOut">
              <a:rPr lang="zh-CN" altLang="en-US" smtClean="0"/>
              <a:pPr/>
              <a:t>2022/3/13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A8C7957-89EC-4DC7-A1B9-6F0B3159CBFA}"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D4B1069-3899-470A-8AB1-734237277644}" type="datetimeFigureOut">
              <a:rPr lang="zh-CN" altLang="en-US" smtClean="0"/>
              <a:pPr/>
              <a:t>2022/3/13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8C7957-89EC-4DC7-A1B9-6F0B3159CBFA}"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D4B1069-3899-470A-8AB1-734237277644}" type="datetimeFigureOut">
              <a:rPr lang="zh-CN" altLang="en-US" smtClean="0"/>
              <a:pPr/>
              <a:t>2022/3/13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8C7957-89EC-4DC7-A1B9-6F0B3159CBFA}"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D4B1069-3899-470A-8AB1-734237277644}" type="datetimeFigureOut">
              <a:rPr lang="zh-CN" altLang="en-US" smtClean="0"/>
              <a:pPr/>
              <a:t>2022/3/13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8C7957-89EC-4DC7-A1B9-6F0B3159CBFA}"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1502" y="274639"/>
            <a:ext cx="2743914"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759" y="274639"/>
            <a:ext cx="802849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D4B1069-3899-470A-8AB1-734237277644}" type="datetimeFigureOut">
              <a:rPr lang="zh-CN" altLang="en-US" smtClean="0"/>
              <a:pPr/>
              <a:t>2022/3/13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8C7957-89EC-4DC7-A1B9-6F0B3159CBFA}"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4B1069-3899-470A-8AB1-734237277644}" type="datetimeFigureOut">
              <a:rPr lang="zh-CN" altLang="en-US" smtClean="0"/>
              <a:pPr/>
              <a:t>2022/3/13</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8C7957-89EC-4DC7-A1B9-6F0B3159CBF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png"/><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png"/><Relationship Id="rId7"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2.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6.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0.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7.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3.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0.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54.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64331" y="0"/>
            <a:ext cx="2132856" cy="21328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0" y="2132856"/>
            <a:ext cx="12218267" cy="2808312"/>
          </a:xfrm>
          <a:prstGeom prst="rect">
            <a:avLst/>
          </a:prstGeom>
          <a:solidFill>
            <a:srgbClr val="5B5E77">
              <a:alpha val="2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23"/>
          <p:cNvSpPr/>
          <p:nvPr/>
        </p:nvSpPr>
        <p:spPr>
          <a:xfrm>
            <a:off x="4801443" y="2224933"/>
            <a:ext cx="7416824" cy="2576264"/>
          </a:xfrm>
          <a:custGeom>
            <a:avLst/>
            <a:gdLst>
              <a:gd name="connsiteX0" fmla="*/ 0 w 6480720"/>
              <a:gd name="connsiteY0" fmla="*/ 0 h 3104728"/>
              <a:gd name="connsiteX1" fmla="*/ 6480720 w 6480720"/>
              <a:gd name="connsiteY1" fmla="*/ 0 h 3104728"/>
              <a:gd name="connsiteX2" fmla="*/ 6480720 w 6480720"/>
              <a:gd name="connsiteY2" fmla="*/ 3104728 h 3104728"/>
              <a:gd name="connsiteX3" fmla="*/ 0 w 6480720"/>
              <a:gd name="connsiteY3" fmla="*/ 3104728 h 3104728"/>
              <a:gd name="connsiteX4" fmla="*/ 0 w 6480720"/>
              <a:gd name="connsiteY4" fmla="*/ 0 h 3104728"/>
              <a:gd name="connsiteX0-1" fmla="*/ 1190065 w 6480720"/>
              <a:gd name="connsiteY0-2" fmla="*/ 0 h 3104728"/>
              <a:gd name="connsiteX1-3" fmla="*/ 6480720 w 6480720"/>
              <a:gd name="connsiteY1-4" fmla="*/ 0 h 3104728"/>
              <a:gd name="connsiteX2-5" fmla="*/ 6480720 w 6480720"/>
              <a:gd name="connsiteY2-6" fmla="*/ 3104728 h 3104728"/>
              <a:gd name="connsiteX3-7" fmla="*/ 0 w 6480720"/>
              <a:gd name="connsiteY3-8" fmla="*/ 3104728 h 3104728"/>
              <a:gd name="connsiteX4-9" fmla="*/ 1190065 w 6480720"/>
              <a:gd name="connsiteY4-10" fmla="*/ 0 h 31047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720" h="3104728">
                <a:moveTo>
                  <a:pt x="1190065" y="0"/>
                </a:moveTo>
                <a:lnTo>
                  <a:pt x="6480720" y="0"/>
                </a:lnTo>
                <a:lnTo>
                  <a:pt x="6480720" y="3104728"/>
                </a:lnTo>
                <a:lnTo>
                  <a:pt x="0" y="3104728"/>
                </a:lnTo>
                <a:lnTo>
                  <a:pt x="1190065"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5" name="Picture 2" descr="C:\Users\Administrator\Desktop\PSD1875.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33376" y="1208937"/>
            <a:ext cx="4104456" cy="4378262"/>
          </a:xfrm>
          <a:prstGeom prst="rect">
            <a:avLst/>
          </a:prstGeom>
          <a:noFill/>
          <a:extLst>
            <a:ext uri="{909E8E84-426E-40DD-AFC4-6F175D3DCCD1}">
              <a14:hiddenFill xmlns:a14="http://schemas.microsoft.com/office/drawing/2010/main" xmlns="">
                <a:solidFill>
                  <a:srgbClr val="FFFFFF"/>
                </a:solidFill>
              </a14:hiddenFill>
            </a:ext>
          </a:extLst>
        </p:spPr>
      </p:pic>
      <p:sp>
        <p:nvSpPr>
          <p:cNvPr id="56" name="TextBox 7"/>
          <p:cNvSpPr>
            <a:spLocks noChangeArrowheads="1"/>
          </p:cNvSpPr>
          <p:nvPr/>
        </p:nvSpPr>
        <p:spPr bwMode="auto">
          <a:xfrm>
            <a:off x="5740397" y="2697960"/>
            <a:ext cx="6343029" cy="1231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4000" b="1" dirty="0" smtClean="0">
                <a:solidFill>
                  <a:schemeClr val="bg1">
                    <a:lumMod val="95000"/>
                  </a:schemeClr>
                </a:solidFill>
                <a:latin typeface="Times New Roman" pitchFamily="18" charset="0"/>
                <a:cs typeface="Times New Roman" pitchFamily="18" charset="0"/>
              </a:rPr>
              <a:t>SRAM</a:t>
            </a:r>
            <a:r>
              <a:rPr lang="zh-CN" altLang="en-US" sz="4000" b="1" dirty="0" smtClean="0">
                <a:solidFill>
                  <a:schemeClr val="bg1">
                    <a:lumMod val="95000"/>
                  </a:schemeClr>
                </a:solidFill>
                <a:latin typeface="Times New Roman" pitchFamily="18" charset="0"/>
                <a:cs typeface="Times New Roman" pitchFamily="18" charset="0"/>
              </a:rPr>
              <a:t>型</a:t>
            </a:r>
            <a:r>
              <a:rPr lang="en-US" altLang="zh-CN" sz="4000" b="1" dirty="0" smtClean="0">
                <a:solidFill>
                  <a:schemeClr val="bg1">
                    <a:lumMod val="95000"/>
                  </a:schemeClr>
                </a:solidFill>
                <a:latin typeface="Times New Roman" pitchFamily="18" charset="0"/>
                <a:cs typeface="Times New Roman" pitchFamily="18" charset="0"/>
              </a:rPr>
              <a:t>FPGA</a:t>
            </a:r>
            <a:r>
              <a:rPr lang="zh-CN" altLang="en-US" sz="4000" b="1" dirty="0" smtClean="0">
                <a:solidFill>
                  <a:schemeClr val="bg1">
                    <a:lumMod val="95000"/>
                  </a:schemeClr>
                </a:solidFill>
                <a:latin typeface="Times New Roman" pitchFamily="18" charset="0"/>
                <a:cs typeface="Times New Roman" pitchFamily="18" charset="0"/>
              </a:rPr>
              <a:t>应用相关测试与容错的关键技术研究</a:t>
            </a:r>
            <a:endParaRPr lang="zh-CN" altLang="en-US" sz="40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7" name="直接连接符 56"/>
          <p:cNvCxnSpPr/>
          <p:nvPr/>
        </p:nvCxnSpPr>
        <p:spPr>
          <a:xfrm flipV="1">
            <a:off x="5637832" y="4143379"/>
            <a:ext cx="6436419" cy="1"/>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7249715" y="1285543"/>
            <a:ext cx="670560" cy="604586"/>
            <a:chOff x="5424755" y="1340768"/>
            <a:chExt cx="670560" cy="604586"/>
          </a:xfrm>
        </p:grpSpPr>
        <p:grpSp>
          <p:nvGrpSpPr>
            <p:cNvPr id="60" name="组合 59"/>
            <p:cNvGrpSpPr/>
            <p:nvPr/>
          </p:nvGrpSpPr>
          <p:grpSpPr>
            <a:xfrm>
              <a:off x="5424755" y="1340768"/>
              <a:ext cx="670560" cy="604586"/>
              <a:chOff x="3720691" y="2824413"/>
              <a:chExt cx="1341120" cy="1209172"/>
            </a:xfrm>
          </p:grpSpPr>
          <p:sp>
            <p:nvSpPr>
              <p:cNvPr id="6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sp>
            <p:nvSpPr>
              <p:cNvPr id="6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sp>
          <p:nvSpPr>
            <p:cNvPr id="6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chemeClr val="bg1"/>
                </a:solidFill>
              </a:endParaRPr>
            </a:p>
          </p:txBody>
        </p:sp>
      </p:grpSp>
      <p:sp>
        <p:nvSpPr>
          <p:cNvPr id="64" name="Freeform 126"/>
          <p:cNvSpPr>
            <a:spLocks noChangeAspect="1" noEditPoints="1"/>
          </p:cNvSpPr>
          <p:nvPr/>
        </p:nvSpPr>
        <p:spPr bwMode="auto">
          <a:xfrm>
            <a:off x="7449569" y="1426895"/>
            <a:ext cx="267902" cy="335227"/>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cs typeface="Arial" panose="020B0604020202020204" pitchFamily="34" charset="0"/>
            </a:endParaRPr>
          </a:p>
        </p:txBody>
      </p:sp>
      <p:grpSp>
        <p:nvGrpSpPr>
          <p:cNvPr id="65" name="组合 64"/>
          <p:cNvGrpSpPr/>
          <p:nvPr/>
        </p:nvGrpSpPr>
        <p:grpSpPr>
          <a:xfrm>
            <a:off x="8126871" y="1268760"/>
            <a:ext cx="670560" cy="604586"/>
            <a:chOff x="5424755" y="1340768"/>
            <a:chExt cx="670560" cy="604586"/>
          </a:xfrm>
        </p:grpSpPr>
        <p:grpSp>
          <p:nvGrpSpPr>
            <p:cNvPr id="66" name="组合 65"/>
            <p:cNvGrpSpPr/>
            <p:nvPr/>
          </p:nvGrpSpPr>
          <p:grpSpPr>
            <a:xfrm>
              <a:off x="5424755" y="1340768"/>
              <a:ext cx="670560" cy="604586"/>
              <a:chOff x="3720691" y="2824413"/>
              <a:chExt cx="1341120" cy="1209172"/>
            </a:xfrm>
          </p:grpSpPr>
          <p:sp>
            <p:nvSpPr>
              <p:cNvPr id="68"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sp>
            <p:nvSpPr>
              <p:cNvPr id="69"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chemeClr val="bg1"/>
                </a:solidFill>
              </a:endParaRPr>
            </a:p>
          </p:txBody>
        </p:sp>
      </p:grpSp>
      <p:sp>
        <p:nvSpPr>
          <p:cNvPr id="70" name="Freeform 261"/>
          <p:cNvSpPr/>
          <p:nvPr/>
        </p:nvSpPr>
        <p:spPr bwMode="auto">
          <a:xfrm>
            <a:off x="8297738" y="1440383"/>
            <a:ext cx="325875" cy="325875"/>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bg1"/>
              </a:solidFill>
            </a:endParaRPr>
          </a:p>
        </p:txBody>
      </p:sp>
      <p:grpSp>
        <p:nvGrpSpPr>
          <p:cNvPr id="71" name="组合 70"/>
          <p:cNvGrpSpPr/>
          <p:nvPr/>
        </p:nvGrpSpPr>
        <p:grpSpPr>
          <a:xfrm>
            <a:off x="9036855" y="1268760"/>
            <a:ext cx="670560" cy="604586"/>
            <a:chOff x="5424755" y="1340768"/>
            <a:chExt cx="670560" cy="604586"/>
          </a:xfrm>
        </p:grpSpPr>
        <p:grpSp>
          <p:nvGrpSpPr>
            <p:cNvPr id="72" name="组合 71"/>
            <p:cNvGrpSpPr/>
            <p:nvPr/>
          </p:nvGrpSpPr>
          <p:grpSpPr>
            <a:xfrm>
              <a:off x="5424755" y="1340768"/>
              <a:ext cx="670560" cy="604586"/>
              <a:chOff x="3720691" y="2824413"/>
              <a:chExt cx="1341120" cy="1209172"/>
            </a:xfrm>
          </p:grpSpPr>
          <p:sp>
            <p:nvSpPr>
              <p:cNvPr id="74"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sp>
            <p:nvSpPr>
              <p:cNvPr id="75"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sp>
          <p:nvSpPr>
            <p:cNvPr id="73"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76" name="组合 75"/>
          <p:cNvGrpSpPr/>
          <p:nvPr/>
        </p:nvGrpSpPr>
        <p:grpSpPr>
          <a:xfrm>
            <a:off x="9923439" y="1297282"/>
            <a:ext cx="670560" cy="604586"/>
            <a:chOff x="5424755" y="1340768"/>
            <a:chExt cx="670560" cy="604586"/>
          </a:xfrm>
        </p:grpSpPr>
        <p:grpSp>
          <p:nvGrpSpPr>
            <p:cNvPr id="77" name="组合 76"/>
            <p:cNvGrpSpPr/>
            <p:nvPr/>
          </p:nvGrpSpPr>
          <p:grpSpPr>
            <a:xfrm>
              <a:off x="5424755" y="1340768"/>
              <a:ext cx="670560" cy="604586"/>
              <a:chOff x="3720691" y="2824413"/>
              <a:chExt cx="1341120" cy="1209172"/>
            </a:xfrm>
          </p:grpSpPr>
          <p:sp>
            <p:nvSpPr>
              <p:cNvPr id="7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sp>
          <p:nvSpPr>
            <p:cNvPr id="78"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82" name="组合 81"/>
          <p:cNvGrpSpPr/>
          <p:nvPr/>
        </p:nvGrpSpPr>
        <p:grpSpPr>
          <a:xfrm>
            <a:off x="10837055" y="1268760"/>
            <a:ext cx="670560" cy="604586"/>
            <a:chOff x="5424755" y="1340768"/>
            <a:chExt cx="670560" cy="604586"/>
          </a:xfrm>
        </p:grpSpPr>
        <p:grpSp>
          <p:nvGrpSpPr>
            <p:cNvPr id="83" name="组合 82"/>
            <p:cNvGrpSpPr/>
            <p:nvPr/>
          </p:nvGrpSpPr>
          <p:grpSpPr>
            <a:xfrm>
              <a:off x="5424755" y="1340768"/>
              <a:ext cx="670560" cy="604586"/>
              <a:chOff x="3720691" y="2824413"/>
              <a:chExt cx="1341120" cy="1209172"/>
            </a:xfrm>
          </p:grpSpPr>
          <p:sp>
            <p:nvSpPr>
              <p:cNvPr id="94"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sp>
            <p:nvSpPr>
              <p:cNvPr id="95"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sp>
          <p:nvSpPr>
            <p:cNvPr id="84"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96" name="组合 95"/>
          <p:cNvGrpSpPr>
            <a:grpSpLocks noChangeAspect="1"/>
          </p:cNvGrpSpPr>
          <p:nvPr/>
        </p:nvGrpSpPr>
        <p:grpSpPr>
          <a:xfrm>
            <a:off x="9197811" y="1428547"/>
            <a:ext cx="354291" cy="303915"/>
            <a:chOff x="5084763" y="971548"/>
            <a:chExt cx="323865" cy="277813"/>
          </a:xfrm>
          <a:solidFill>
            <a:schemeClr val="tx2"/>
          </a:solidFill>
        </p:grpSpPr>
        <p:sp>
          <p:nvSpPr>
            <p:cNvPr id="9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00" name="Freeform 9"/>
          <p:cNvSpPr>
            <a:spLocks noEditPoints="1"/>
          </p:cNvSpPr>
          <p:nvPr/>
        </p:nvSpPr>
        <p:spPr bwMode="auto">
          <a:xfrm rot="19469485">
            <a:off x="10064065" y="1397986"/>
            <a:ext cx="378367" cy="403173"/>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101" name="Freeform 206"/>
          <p:cNvSpPr>
            <a:spLocks noChangeAspect="1" noEditPoints="1"/>
          </p:cNvSpPr>
          <p:nvPr/>
        </p:nvSpPr>
        <p:spPr bwMode="auto">
          <a:xfrm>
            <a:off x="11022846" y="1390307"/>
            <a:ext cx="304622" cy="368224"/>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cs typeface="Arial" panose="020B0604020202020204" pitchFamily="34" charset="0"/>
            </a:endParaRPr>
          </a:p>
        </p:txBody>
      </p:sp>
      <p:sp>
        <p:nvSpPr>
          <p:cNvPr id="102" name="矩形 3"/>
          <p:cNvSpPr>
            <a:spLocks noChangeArrowheads="1"/>
          </p:cNvSpPr>
          <p:nvPr/>
        </p:nvSpPr>
        <p:spPr bwMode="auto">
          <a:xfrm>
            <a:off x="7883537" y="5753828"/>
            <a:ext cx="1945070" cy="3770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73" tIns="34287" rIns="68573" bIns="34287">
            <a:spAutoFit/>
          </a:bodyPr>
          <a:lstStyle/>
          <a:p>
            <a:pPr algn="l">
              <a:spcBef>
                <a:spcPct val="0"/>
              </a:spcBef>
              <a:buFont typeface="Arial" panose="020B0604020202020204" pitchFamily="34" charset="0"/>
              <a:buNone/>
            </a:pPr>
            <a:r>
              <a:rPr lang="zh-CN" altLang="en-US" sz="2000" b="1" dirty="0">
                <a:solidFill>
                  <a:srgbClr val="414455"/>
                </a:solidFill>
                <a:latin typeface="宋体" pitchFamily="2" charset="-122"/>
                <a:ea typeface="宋体" pitchFamily="2" charset="-122"/>
                <a:cs typeface="Arial" panose="020B0604020202020204" pitchFamily="34" charset="0"/>
              </a:rPr>
              <a:t>答辩人</a:t>
            </a:r>
            <a:r>
              <a:rPr lang="zh-CN" altLang="en-US" sz="2000" b="1" dirty="0" smtClean="0">
                <a:solidFill>
                  <a:srgbClr val="414455"/>
                </a:solidFill>
                <a:latin typeface="宋体" pitchFamily="2" charset="-122"/>
                <a:ea typeface="宋体" pitchFamily="2" charset="-122"/>
                <a:cs typeface="Arial" panose="020B0604020202020204" pitchFamily="34" charset="0"/>
              </a:rPr>
              <a:t>：毛志明</a:t>
            </a:r>
            <a:endParaRPr lang="en-US" altLang="zh-CN" sz="2000" b="1" dirty="0">
              <a:solidFill>
                <a:srgbClr val="414455"/>
              </a:solidFill>
              <a:latin typeface="宋体" pitchFamily="2" charset="-122"/>
              <a:ea typeface="宋体" pitchFamily="2" charset="-122"/>
              <a:cs typeface="Arial" panose="020B0604020202020204" pitchFamily="34" charset="0"/>
            </a:endParaRPr>
          </a:p>
        </p:txBody>
      </p:sp>
      <p:sp>
        <p:nvSpPr>
          <p:cNvPr id="103" name="矩形 3"/>
          <p:cNvSpPr>
            <a:spLocks noChangeArrowheads="1"/>
          </p:cNvSpPr>
          <p:nvPr/>
        </p:nvSpPr>
        <p:spPr bwMode="auto">
          <a:xfrm>
            <a:off x="9982835" y="5766624"/>
            <a:ext cx="1616710" cy="3770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3" tIns="34287" rIns="68573" bIns="34287">
            <a:spAutoFit/>
          </a:bodyPr>
          <a:lstStyle/>
          <a:p>
            <a:pPr>
              <a:spcBef>
                <a:spcPct val="0"/>
              </a:spcBef>
              <a:buFont typeface="Arial" panose="020B0604020202020204" pitchFamily="34" charset="0"/>
              <a:buNone/>
            </a:pPr>
            <a:r>
              <a:rPr lang="zh-CN" altLang="en-US" sz="2000" b="1" dirty="0">
                <a:solidFill>
                  <a:srgbClr val="414455"/>
                </a:solidFill>
                <a:latin typeface="宋体" pitchFamily="2" charset="-122"/>
                <a:ea typeface="宋体" pitchFamily="2" charset="-122"/>
                <a:cs typeface="Arial" panose="020B0604020202020204" pitchFamily="34" charset="0"/>
              </a:rPr>
              <a:t>导师</a:t>
            </a:r>
            <a:r>
              <a:rPr lang="zh-CN" altLang="en-US" sz="2000" b="1" dirty="0" smtClean="0">
                <a:solidFill>
                  <a:srgbClr val="414455"/>
                </a:solidFill>
                <a:latin typeface="宋体" pitchFamily="2" charset="-122"/>
                <a:ea typeface="宋体" pitchFamily="2" charset="-122"/>
                <a:cs typeface="Arial" panose="020B0604020202020204" pitchFamily="34" charset="0"/>
              </a:rPr>
              <a:t>：张颖</a:t>
            </a:r>
            <a:endParaRPr lang="zh-CN" altLang="en-US" sz="2000" b="1" dirty="0">
              <a:solidFill>
                <a:srgbClr val="414455"/>
              </a:solidFill>
              <a:latin typeface="宋体" pitchFamily="2" charset="-122"/>
              <a:ea typeface="宋体" pitchFamily="2" charset="-122"/>
              <a:cs typeface="Arial" panose="020B0604020202020204" pitchFamily="34" charset="0"/>
            </a:endParaRPr>
          </a:p>
        </p:txBody>
      </p:sp>
      <p:pic>
        <p:nvPicPr>
          <p:cNvPr id="2" name="图片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04515" y="149693"/>
            <a:ext cx="1829882" cy="1809398"/>
          </a:xfrm>
          <a:prstGeom prst="rect">
            <a:avLst/>
          </a:prstGeom>
        </p:spPr>
      </p:pic>
      <p:grpSp>
        <p:nvGrpSpPr>
          <p:cNvPr id="44" name="组合 43"/>
          <p:cNvGrpSpPr/>
          <p:nvPr/>
        </p:nvGrpSpPr>
        <p:grpSpPr>
          <a:xfrm>
            <a:off x="5562639" y="5214950"/>
            <a:ext cx="6249988" cy="423132"/>
            <a:chOff x="2971006" y="4113199"/>
            <a:chExt cx="6249988" cy="338554"/>
          </a:xfrm>
        </p:grpSpPr>
        <p:sp>
          <p:nvSpPr>
            <p:cNvPr id="45" name="圆角矩形 44"/>
            <p:cNvSpPr/>
            <p:nvPr/>
          </p:nvSpPr>
          <p:spPr>
            <a:xfrm>
              <a:off x="2971006" y="4113199"/>
              <a:ext cx="6249988" cy="338554"/>
            </a:xfrm>
            <a:prstGeom prst="roundRect">
              <a:avLst>
                <a:gd name="adj" fmla="val 50000"/>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85"/>
            <p:cNvSpPr txBox="1"/>
            <p:nvPr/>
          </p:nvSpPr>
          <p:spPr>
            <a:xfrm>
              <a:off x="3007519" y="4113202"/>
              <a:ext cx="6213475" cy="320134"/>
            </a:xfrm>
            <a:prstGeom prst="rect">
              <a:avLst/>
            </a:prstGeom>
            <a:noFill/>
          </p:spPr>
          <p:txBody>
            <a:bodyPr wrap="square" rtlCol="0">
              <a:spAutoFit/>
            </a:bodyPr>
            <a:lstStyle/>
            <a:p>
              <a:pPr algn="dist"/>
              <a:r>
                <a:rPr lang="zh-CN" altLang="en-US" sz="2000" b="1" dirty="0">
                  <a:solidFill>
                    <a:srgbClr val="414455"/>
                  </a:solidFill>
                </a:rPr>
                <a:t>南京航空航天大学 电子信息工程学院</a:t>
              </a:r>
            </a:p>
          </p:txBody>
        </p:sp>
      </p:grpSp>
    </p:spTree>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Freeform 5"/>
          <p:cNvSpPr/>
          <p:nvPr/>
        </p:nvSpPr>
        <p:spPr bwMode="auto">
          <a:xfrm rot="3564117">
            <a:off x="4942061" y="-1095361"/>
            <a:ext cx="2269341" cy="204607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ctr" anchorCtr="1" compatLnSpc="1"/>
          <a:lstStyle/>
          <a:p>
            <a:endParaRPr lang="zh-CN" altLang="en-US"/>
          </a:p>
        </p:txBody>
      </p:sp>
      <p:sp>
        <p:nvSpPr>
          <p:cNvPr id="28" name="TextBox 7"/>
          <p:cNvSpPr>
            <a:spLocks noChangeArrowheads="1"/>
          </p:cNvSpPr>
          <p:nvPr/>
        </p:nvSpPr>
        <p:spPr bwMode="auto">
          <a:xfrm>
            <a:off x="5418982" y="78900"/>
            <a:ext cx="1315499"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4000" b="1" dirty="0">
                <a:solidFill>
                  <a:srgbClr val="414455"/>
                </a:solidFill>
                <a:latin typeface="宋体" pitchFamily="2" charset="-122"/>
                <a:ea typeface="宋体" pitchFamily="2" charset="-122"/>
                <a:sym typeface="微软雅黑" panose="020B0503020204020204" pitchFamily="34" charset="-122"/>
              </a:rPr>
              <a:t>目 录</a:t>
            </a:r>
          </a:p>
        </p:txBody>
      </p:sp>
      <p:sp>
        <p:nvSpPr>
          <p:cNvPr id="79" name="Freeform 5"/>
          <p:cNvSpPr/>
          <p:nvPr/>
        </p:nvSpPr>
        <p:spPr bwMode="auto">
          <a:xfrm rot="3564117">
            <a:off x="5044854" y="-1002681"/>
            <a:ext cx="2063754" cy="186071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sp>
        <p:nvSpPr>
          <p:cNvPr id="80" name="TextBox 79"/>
          <p:cNvSpPr txBox="1"/>
          <p:nvPr/>
        </p:nvSpPr>
        <p:spPr>
          <a:xfrm>
            <a:off x="5562007" y="991761"/>
            <a:ext cx="1029449" cy="276999"/>
          </a:xfrm>
          <a:prstGeom prst="rect">
            <a:avLst/>
          </a:prstGeom>
          <a:noFill/>
        </p:spPr>
        <p:txBody>
          <a:bodyPr wrap="none" rtlCol="0" anchor="ctr" anchorCtr="1">
            <a:spAutoFit/>
          </a:bodyPr>
          <a:lstStyle/>
          <a:p>
            <a:pPr algn="ctr"/>
            <a:r>
              <a:rPr lang="en-US" altLang="zh-CN" sz="1200" b="1" dirty="0">
                <a:solidFill>
                  <a:srgbClr val="414455"/>
                </a:solidFill>
                <a:latin typeface="Times New Roman" pitchFamily="18" charset="0"/>
                <a:ea typeface="方正兰亭黑简体" panose="02000000000000000000" pitchFamily="2" charset="-122"/>
                <a:cs typeface="Times New Roman" pitchFamily="18" charset="0"/>
              </a:rPr>
              <a:t>CONTENTS</a:t>
            </a:r>
            <a:endParaRPr lang="zh-CN" altLang="en-US" sz="1200" b="1" dirty="0">
              <a:solidFill>
                <a:srgbClr val="414455"/>
              </a:solidFill>
              <a:latin typeface="Times New Roman" pitchFamily="18" charset="0"/>
              <a:ea typeface="方正兰亭黑简体" panose="02000000000000000000" pitchFamily="2" charset="-122"/>
              <a:cs typeface="Times New Roman" pitchFamily="18" charset="0"/>
            </a:endParaRPr>
          </a:p>
        </p:txBody>
      </p:sp>
      <p:grpSp>
        <p:nvGrpSpPr>
          <p:cNvPr id="81" name="组合 80"/>
          <p:cNvGrpSpPr/>
          <p:nvPr/>
        </p:nvGrpSpPr>
        <p:grpSpPr>
          <a:xfrm>
            <a:off x="1912947" y="2690087"/>
            <a:ext cx="1195290" cy="1077690"/>
            <a:chOff x="3720691" y="2824413"/>
            <a:chExt cx="1341120" cy="1209172"/>
          </a:xfrm>
        </p:grpSpPr>
        <p:sp>
          <p:nvSpPr>
            <p:cNvPr id="8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84" name="Freeform 5"/>
          <p:cNvSpPr/>
          <p:nvPr/>
        </p:nvSpPr>
        <p:spPr bwMode="auto">
          <a:xfrm rot="1855731">
            <a:off x="1994797" y="2763883"/>
            <a:ext cx="1031591" cy="93009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nvGrpSpPr>
          <p:cNvPr id="85" name="组合 84"/>
          <p:cNvGrpSpPr/>
          <p:nvPr/>
        </p:nvGrpSpPr>
        <p:grpSpPr>
          <a:xfrm>
            <a:off x="3808319" y="2732112"/>
            <a:ext cx="1148594" cy="1035588"/>
            <a:chOff x="3720691" y="2824413"/>
            <a:chExt cx="1341120" cy="1209172"/>
          </a:xfrm>
        </p:grpSpPr>
        <p:sp>
          <p:nvSpPr>
            <p:cNvPr id="8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88" name="Freeform 5"/>
          <p:cNvSpPr/>
          <p:nvPr/>
        </p:nvSpPr>
        <p:spPr bwMode="auto">
          <a:xfrm rot="1855731">
            <a:off x="3886971" y="2803025"/>
            <a:ext cx="991290" cy="8937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nvGrpSpPr>
          <p:cNvPr id="89" name="组合 88"/>
          <p:cNvGrpSpPr/>
          <p:nvPr/>
        </p:nvGrpSpPr>
        <p:grpSpPr>
          <a:xfrm>
            <a:off x="5667970" y="2732112"/>
            <a:ext cx="1148594" cy="1035588"/>
            <a:chOff x="3720691" y="2824413"/>
            <a:chExt cx="1341120" cy="1209172"/>
          </a:xfrm>
        </p:grpSpPr>
        <p:sp>
          <p:nvSpPr>
            <p:cNvPr id="90"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92" name="Freeform 5"/>
          <p:cNvSpPr/>
          <p:nvPr/>
        </p:nvSpPr>
        <p:spPr bwMode="auto">
          <a:xfrm rot="1855731">
            <a:off x="5746622" y="2803025"/>
            <a:ext cx="991290" cy="8937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nvGrpSpPr>
          <p:cNvPr id="93" name="组合 92"/>
          <p:cNvGrpSpPr/>
          <p:nvPr/>
        </p:nvGrpSpPr>
        <p:grpSpPr>
          <a:xfrm>
            <a:off x="7451657" y="2732112"/>
            <a:ext cx="1148594" cy="1035588"/>
            <a:chOff x="3720691" y="2824413"/>
            <a:chExt cx="1341120" cy="1209172"/>
          </a:xfrm>
        </p:grpSpPr>
        <p:sp>
          <p:nvSpPr>
            <p:cNvPr id="94"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5"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96" name="Freeform 5"/>
          <p:cNvSpPr/>
          <p:nvPr/>
        </p:nvSpPr>
        <p:spPr bwMode="auto">
          <a:xfrm rot="1855731">
            <a:off x="7530309" y="2803025"/>
            <a:ext cx="991290" cy="8937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nvGrpSpPr>
          <p:cNvPr id="97" name="组合 96"/>
          <p:cNvGrpSpPr/>
          <p:nvPr/>
        </p:nvGrpSpPr>
        <p:grpSpPr>
          <a:xfrm>
            <a:off x="9297593" y="2789116"/>
            <a:ext cx="1148594" cy="1035588"/>
            <a:chOff x="3720691" y="2824413"/>
            <a:chExt cx="1341120" cy="1209172"/>
          </a:xfrm>
        </p:grpSpPr>
        <p:sp>
          <p:nvSpPr>
            <p:cNvPr id="98"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9"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00" name="Freeform 5"/>
          <p:cNvSpPr/>
          <p:nvPr/>
        </p:nvSpPr>
        <p:spPr bwMode="auto">
          <a:xfrm rot="1855731">
            <a:off x="9376245" y="2860029"/>
            <a:ext cx="991290" cy="8937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nvGrpSpPr>
          <p:cNvPr id="116" name="组合 115"/>
          <p:cNvGrpSpPr/>
          <p:nvPr/>
        </p:nvGrpSpPr>
        <p:grpSpPr>
          <a:xfrm>
            <a:off x="10236014" y="2708920"/>
            <a:ext cx="278384" cy="184511"/>
            <a:chOff x="9482595" y="2565731"/>
            <a:chExt cx="278384" cy="184511"/>
          </a:xfrm>
        </p:grpSpPr>
        <p:sp>
          <p:nvSpPr>
            <p:cNvPr id="117" name="椭圆 116"/>
            <p:cNvSpPr/>
            <p:nvPr/>
          </p:nvSpPr>
          <p:spPr>
            <a:xfrm>
              <a:off x="9482595" y="2565731"/>
              <a:ext cx="71376" cy="713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a:off x="9625979" y="2615242"/>
              <a:ext cx="135000" cy="135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Freeform 126"/>
          <p:cNvSpPr>
            <a:spLocks noChangeAspect="1" noEditPoints="1"/>
          </p:cNvSpPr>
          <p:nvPr/>
        </p:nvSpPr>
        <p:spPr bwMode="auto">
          <a:xfrm>
            <a:off x="2314591" y="3008478"/>
            <a:ext cx="392003" cy="490515"/>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sp>
        <p:nvSpPr>
          <p:cNvPr id="40" name="Freeform 261"/>
          <p:cNvSpPr/>
          <p:nvPr/>
        </p:nvSpPr>
        <p:spPr bwMode="auto">
          <a:xfrm>
            <a:off x="4122980" y="3026037"/>
            <a:ext cx="519272" cy="51927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nvGrpSpPr>
          <p:cNvPr id="41" name="组合 40"/>
          <p:cNvGrpSpPr>
            <a:grpSpLocks noChangeAspect="1"/>
          </p:cNvGrpSpPr>
          <p:nvPr/>
        </p:nvGrpSpPr>
        <p:grpSpPr>
          <a:xfrm>
            <a:off x="5940088" y="2990692"/>
            <a:ext cx="604359" cy="518427"/>
            <a:chOff x="5084763" y="971548"/>
            <a:chExt cx="323865" cy="277813"/>
          </a:xfrm>
          <a:solidFill>
            <a:schemeClr val="tx2"/>
          </a:solidFill>
        </p:grpSpPr>
        <p:sp>
          <p:nvSpPr>
            <p:cNvPr id="42"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3"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5"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46" name="Freeform 9"/>
          <p:cNvSpPr>
            <a:spLocks noEditPoints="1"/>
          </p:cNvSpPr>
          <p:nvPr/>
        </p:nvSpPr>
        <p:spPr bwMode="auto">
          <a:xfrm rot="19469485">
            <a:off x="7775683" y="3004563"/>
            <a:ext cx="500542" cy="533358"/>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7" name="Freeform 206"/>
          <p:cNvSpPr>
            <a:spLocks noChangeAspect="1" noEditPoints="1"/>
          </p:cNvSpPr>
          <p:nvPr/>
        </p:nvSpPr>
        <p:spPr bwMode="auto">
          <a:xfrm>
            <a:off x="9657526" y="3047071"/>
            <a:ext cx="428728" cy="518242"/>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sp>
        <p:nvSpPr>
          <p:cNvPr id="44" name="矩形 43"/>
          <p:cNvSpPr/>
          <p:nvPr/>
        </p:nvSpPr>
        <p:spPr>
          <a:xfrm>
            <a:off x="1520578" y="3988856"/>
            <a:ext cx="1980029" cy="784317"/>
          </a:xfrm>
          <a:prstGeom prst="rect">
            <a:avLst/>
          </a:prstGeom>
        </p:spPr>
        <p:txBody>
          <a:bodyPr wrap="none" anchor="ctr" anchorCtr="1">
            <a:spAutoFit/>
          </a:bodyPr>
          <a:lstStyle/>
          <a:p>
            <a:pPr algn="ctr">
              <a:lnSpc>
                <a:spcPct val="130000"/>
              </a:lnSpc>
              <a:spcAft>
                <a:spcPts val="0"/>
              </a:spcAft>
              <a:defRPr/>
            </a:pPr>
            <a:r>
              <a:rPr lang="en-US" altLang="zh-CN" sz="16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PART 01</a:t>
            </a:r>
          </a:p>
          <a:p>
            <a:pPr algn="ctr">
              <a:spcBef>
                <a:spcPts val="500"/>
              </a:spcBef>
              <a:spcAft>
                <a:spcPts val="0"/>
              </a:spcAft>
              <a:defRPr/>
            </a:pPr>
            <a:r>
              <a:rPr lang="zh-CN" altLang="en-US" sz="2000" b="1" kern="100" dirty="0" smtClean="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研究背景与意义</a:t>
            </a:r>
          </a:p>
        </p:txBody>
      </p:sp>
      <p:sp>
        <p:nvSpPr>
          <p:cNvPr id="48" name="矩形 47"/>
          <p:cNvSpPr/>
          <p:nvPr/>
        </p:nvSpPr>
        <p:spPr>
          <a:xfrm>
            <a:off x="3520842" y="3988856"/>
            <a:ext cx="1723549" cy="784317"/>
          </a:xfrm>
          <a:prstGeom prst="rect">
            <a:avLst/>
          </a:prstGeom>
        </p:spPr>
        <p:txBody>
          <a:bodyPr wrap="none" anchor="ctr" anchorCtr="1">
            <a:spAutoFit/>
          </a:bodyPr>
          <a:lstStyle/>
          <a:p>
            <a:pPr algn="ctr">
              <a:lnSpc>
                <a:spcPct val="130000"/>
              </a:lnSpc>
              <a:spcAft>
                <a:spcPts val="0"/>
              </a:spcAft>
              <a:defRPr/>
            </a:pPr>
            <a:r>
              <a:rPr lang="en-US" altLang="zh-CN" sz="16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PART 02</a:t>
            </a:r>
          </a:p>
          <a:p>
            <a:pPr algn="ctr">
              <a:spcBef>
                <a:spcPts val="500"/>
              </a:spcBef>
              <a:defRPr/>
            </a:pPr>
            <a:r>
              <a:rPr lang="zh-CN" altLang="en-US" sz="2000" b="1" kern="100" dirty="0" smtClean="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互连故障测试</a:t>
            </a:r>
          </a:p>
        </p:txBody>
      </p:sp>
      <p:sp>
        <p:nvSpPr>
          <p:cNvPr id="49" name="矩形 48"/>
          <p:cNvSpPr/>
          <p:nvPr/>
        </p:nvSpPr>
        <p:spPr>
          <a:xfrm>
            <a:off x="5378230" y="3988856"/>
            <a:ext cx="1723549" cy="784317"/>
          </a:xfrm>
          <a:prstGeom prst="rect">
            <a:avLst/>
          </a:prstGeom>
        </p:spPr>
        <p:txBody>
          <a:bodyPr wrap="none" anchor="ctr" anchorCtr="1">
            <a:spAutoFit/>
          </a:bodyPr>
          <a:lstStyle/>
          <a:p>
            <a:pPr algn="ctr">
              <a:lnSpc>
                <a:spcPct val="130000"/>
              </a:lnSpc>
              <a:spcAft>
                <a:spcPts val="0"/>
              </a:spcAft>
              <a:defRPr/>
            </a:pPr>
            <a:r>
              <a:rPr lang="en-US" altLang="zh-CN" sz="16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PART 03</a:t>
            </a:r>
          </a:p>
          <a:p>
            <a:pPr algn="ctr">
              <a:spcBef>
                <a:spcPts val="500"/>
              </a:spcBef>
              <a:defRPr/>
            </a:pPr>
            <a:r>
              <a:rPr lang="zh-CN" altLang="en-US" sz="2000" b="1" kern="100" dirty="0" smtClean="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互连故障诊断</a:t>
            </a:r>
            <a:endParaRPr lang="zh-CN" altLang="zh-CN" sz="1400" kern="100" dirty="0">
              <a:solidFill>
                <a:srgbClr val="414455"/>
              </a:solidFill>
              <a:latin typeface="Arial" panose="020B0604020202020204" pitchFamily="34" charset="0"/>
              <a:ea typeface="微软雅黑" panose="020B0503020204020204" pitchFamily="34" charset="-122"/>
              <a:cs typeface="Arial" panose="020B0604020202020204" pitchFamily="34" charset="0"/>
            </a:endParaRPr>
          </a:p>
        </p:txBody>
      </p:sp>
      <p:sp>
        <p:nvSpPr>
          <p:cNvPr id="50" name="矩形 49"/>
          <p:cNvSpPr/>
          <p:nvPr/>
        </p:nvSpPr>
        <p:spPr>
          <a:xfrm>
            <a:off x="7164180" y="3988856"/>
            <a:ext cx="1723549" cy="784317"/>
          </a:xfrm>
          <a:prstGeom prst="rect">
            <a:avLst/>
          </a:prstGeom>
        </p:spPr>
        <p:txBody>
          <a:bodyPr wrap="none" anchor="ctr" anchorCtr="1">
            <a:spAutoFit/>
          </a:bodyPr>
          <a:lstStyle/>
          <a:p>
            <a:pPr algn="ctr">
              <a:lnSpc>
                <a:spcPct val="130000"/>
              </a:lnSpc>
              <a:spcAft>
                <a:spcPts val="0"/>
              </a:spcAft>
              <a:defRPr/>
            </a:pPr>
            <a:r>
              <a:rPr lang="en-US" altLang="zh-CN" sz="16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PART 04</a:t>
            </a:r>
          </a:p>
          <a:p>
            <a:pPr algn="ctr">
              <a:spcBef>
                <a:spcPts val="500"/>
              </a:spcBef>
              <a:defRPr/>
            </a:pPr>
            <a:r>
              <a:rPr lang="zh-CN" altLang="en-US" sz="2000" b="1" kern="100" dirty="0" smtClean="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互连故障容错</a:t>
            </a:r>
            <a:endParaRPr lang="zh-CN" altLang="zh-CN" sz="1400" kern="100" dirty="0">
              <a:solidFill>
                <a:srgbClr val="414455"/>
              </a:solidFill>
              <a:latin typeface="Arial" panose="020B0604020202020204" pitchFamily="34" charset="0"/>
              <a:ea typeface="微软雅黑" panose="020B0503020204020204" pitchFamily="34" charset="-122"/>
              <a:cs typeface="Arial" panose="020B0604020202020204" pitchFamily="34" charset="0"/>
            </a:endParaRPr>
          </a:p>
        </p:txBody>
      </p:sp>
      <p:sp>
        <p:nvSpPr>
          <p:cNvPr id="51" name="矩形 50"/>
          <p:cNvSpPr/>
          <p:nvPr/>
        </p:nvSpPr>
        <p:spPr>
          <a:xfrm>
            <a:off x="9266596" y="3988856"/>
            <a:ext cx="1210588" cy="784317"/>
          </a:xfrm>
          <a:prstGeom prst="rect">
            <a:avLst/>
          </a:prstGeom>
        </p:spPr>
        <p:txBody>
          <a:bodyPr wrap="none" anchor="ctr" anchorCtr="1">
            <a:spAutoFit/>
          </a:bodyPr>
          <a:lstStyle/>
          <a:p>
            <a:pPr algn="ctr">
              <a:lnSpc>
                <a:spcPct val="130000"/>
              </a:lnSpc>
              <a:spcAft>
                <a:spcPts val="0"/>
              </a:spcAft>
              <a:defRPr/>
            </a:pPr>
            <a:r>
              <a:rPr lang="en-US" altLang="zh-CN" sz="16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PART 05</a:t>
            </a:r>
          </a:p>
          <a:p>
            <a:pPr algn="ctr">
              <a:spcBef>
                <a:spcPts val="500"/>
              </a:spcBef>
              <a:spcAft>
                <a:spcPts val="0"/>
              </a:spcAft>
              <a:defRPr/>
            </a:pPr>
            <a:r>
              <a:rPr lang="zh-CN" altLang="en-US" sz="2000" b="1" kern="100" dirty="0" smtClean="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仿真验证</a:t>
            </a:r>
            <a:endParaRPr lang="zh-CN" altLang="zh-CN" sz="1400" kern="100" dirty="0">
              <a:solidFill>
                <a:srgbClr val="414455"/>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637077"/>
            <a:ext cx="3720434" cy="162077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5449515" y="2600316"/>
            <a:ext cx="6552728" cy="162077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72" name="矩形 71"/>
          <p:cNvSpPr/>
          <p:nvPr/>
        </p:nvSpPr>
        <p:spPr>
          <a:xfrm>
            <a:off x="6673651" y="2600316"/>
            <a:ext cx="5544616" cy="1620772"/>
          </a:xfrm>
          <a:prstGeom prst="rect">
            <a:avLst/>
          </a:prstGeom>
          <a:solidFill>
            <a:srgbClr val="5B5E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TextBox 80"/>
          <p:cNvSpPr txBox="1"/>
          <p:nvPr/>
        </p:nvSpPr>
        <p:spPr>
          <a:xfrm flipH="1">
            <a:off x="5881563" y="2788464"/>
            <a:ext cx="360040" cy="1107996"/>
          </a:xfrm>
          <a:prstGeom prst="rect">
            <a:avLst/>
          </a:prstGeom>
          <a:noFill/>
        </p:spPr>
        <p:txBody>
          <a:bodyPr wrap="square" rtlCol="0">
            <a:spAutoFit/>
          </a:bodyPr>
          <a:lstStyle/>
          <a:p>
            <a:pPr algn="ctr"/>
            <a:r>
              <a:rPr lang="id-ID" sz="6600" b="1" dirty="0">
                <a:solidFill>
                  <a:schemeClr val="bg1"/>
                </a:solidFill>
                <a:latin typeface="方正兰亭黑简体" panose="02000000000000000000" pitchFamily="2" charset="-122"/>
                <a:ea typeface="方正兰亭黑简体" panose="02000000000000000000" pitchFamily="2" charset="-122"/>
              </a:rPr>
              <a:t>1</a:t>
            </a:r>
          </a:p>
        </p:txBody>
      </p:sp>
      <p:sp>
        <p:nvSpPr>
          <p:cNvPr id="112" name="文本框 9"/>
          <p:cNvSpPr txBox="1"/>
          <p:nvPr/>
        </p:nvSpPr>
        <p:spPr>
          <a:xfrm>
            <a:off x="6961683" y="2672324"/>
            <a:ext cx="2736304" cy="500137"/>
          </a:xfrm>
          <a:prstGeom prst="rect">
            <a:avLst/>
          </a:prstGeom>
          <a:noFill/>
        </p:spPr>
        <p:txBody>
          <a:bodyPr wrap="square" lIns="68580" tIns="34290" rIns="68580" bIns="34290" rtlCol="0">
            <a:spAutoFit/>
          </a:bodyPr>
          <a:lstStyle/>
          <a:p>
            <a:pPr marL="0" lvl="1"/>
            <a:r>
              <a:rPr lang="zh-CN" altLang="en-US" sz="2800" b="1" dirty="0" smtClean="0">
                <a:solidFill>
                  <a:schemeClr val="bg1"/>
                </a:solidFill>
                <a:latin typeface="微软雅黑" panose="020B0503020204020204" pitchFamily="34" charset="-122"/>
                <a:ea typeface="微软雅黑" panose="020B0503020204020204" pitchFamily="34" charset="-122"/>
              </a:rPr>
              <a:t>研究背景与意义</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171" name="组合 170"/>
          <p:cNvGrpSpPr/>
          <p:nvPr/>
        </p:nvGrpSpPr>
        <p:grpSpPr>
          <a:xfrm>
            <a:off x="2753554" y="2651020"/>
            <a:ext cx="1846387" cy="1664728"/>
            <a:chOff x="3720691" y="2824413"/>
            <a:chExt cx="1341120" cy="1209172"/>
          </a:xfrm>
        </p:grpSpPr>
        <p:sp>
          <p:nvSpPr>
            <p:cNvPr id="1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75" name="Freeform 5"/>
          <p:cNvSpPr/>
          <p:nvPr/>
        </p:nvSpPr>
        <p:spPr bwMode="auto">
          <a:xfrm rot="1855731">
            <a:off x="2879988" y="2765015"/>
            <a:ext cx="1593518" cy="143673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nvGrpSpPr>
          <p:cNvPr id="182" name="组合 181"/>
          <p:cNvGrpSpPr/>
          <p:nvPr/>
        </p:nvGrpSpPr>
        <p:grpSpPr>
          <a:xfrm>
            <a:off x="4468898" y="2771587"/>
            <a:ext cx="278384" cy="184511"/>
            <a:chOff x="9482595" y="2565731"/>
            <a:chExt cx="278384" cy="184511"/>
          </a:xfrm>
        </p:grpSpPr>
        <p:sp>
          <p:nvSpPr>
            <p:cNvPr id="183" name="椭圆 182"/>
            <p:cNvSpPr/>
            <p:nvPr/>
          </p:nvSpPr>
          <p:spPr>
            <a:xfrm>
              <a:off x="9482595" y="2565731"/>
              <a:ext cx="71376" cy="713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椭圆 183"/>
            <p:cNvSpPr/>
            <p:nvPr/>
          </p:nvSpPr>
          <p:spPr>
            <a:xfrm>
              <a:off x="9625979" y="2615242"/>
              <a:ext cx="135000" cy="135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Freeform 126"/>
          <p:cNvSpPr>
            <a:spLocks noChangeAspect="1" noEditPoints="1"/>
          </p:cNvSpPr>
          <p:nvPr/>
        </p:nvSpPr>
        <p:spPr bwMode="auto">
          <a:xfrm>
            <a:off x="3456129" y="3144509"/>
            <a:ext cx="528610" cy="661452"/>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nvGrpSpPr>
          <p:cNvPr id="17" name="组合 16"/>
          <p:cNvGrpSpPr/>
          <p:nvPr/>
        </p:nvGrpSpPr>
        <p:grpSpPr>
          <a:xfrm>
            <a:off x="7031729" y="3284994"/>
            <a:ext cx="1923378" cy="215444"/>
            <a:chOff x="4369395" y="3284984"/>
            <a:chExt cx="1923378" cy="215444"/>
          </a:xfrm>
        </p:grpSpPr>
        <p:sp>
          <p:nvSpPr>
            <p:cNvPr id="18" name="文本框 9"/>
            <p:cNvSpPr txBox="1"/>
            <p:nvPr/>
          </p:nvSpPr>
          <p:spPr>
            <a:xfrm>
              <a:off x="4581935" y="3284984"/>
              <a:ext cx="1710838"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课题</a:t>
              </a:r>
              <a:r>
                <a:rPr lang="zh-CN" altLang="en-US" sz="1400" dirty="0" smtClean="0">
                  <a:solidFill>
                    <a:schemeClr val="bg1"/>
                  </a:solidFill>
                  <a:latin typeface="微软雅黑" panose="020B0503020204020204" pitchFamily="34" charset="-122"/>
                  <a:ea typeface="微软雅黑" panose="020B0503020204020204" pitchFamily="34" charset="-122"/>
                </a:rPr>
                <a:t>背景与研究意义</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369395" y="3316401"/>
              <a:ext cx="168551" cy="168551"/>
              <a:chOff x="5005199" y="3717032"/>
              <a:chExt cx="168551" cy="168551"/>
            </a:xfrm>
          </p:grpSpPr>
          <p:sp>
            <p:nvSpPr>
              <p:cNvPr id="20" name="椭圆 19"/>
              <p:cNvSpPr/>
              <p:nvPr/>
            </p:nvSpPr>
            <p:spPr>
              <a:xfrm>
                <a:off x="5005199" y="3717032"/>
                <a:ext cx="168551" cy="168551"/>
              </a:xfrm>
              <a:prstGeom prst="ellipse">
                <a:avLst/>
              </a:prstGeom>
              <a:solidFill>
                <a:srgbClr val="414455"/>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等腰三角形 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42" name="矩形 41"/>
          <p:cNvSpPr/>
          <p:nvPr/>
        </p:nvSpPr>
        <p:spPr>
          <a:xfrm>
            <a:off x="0" y="6500834"/>
            <a:ext cx="12195175" cy="357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0" y="0"/>
            <a:ext cx="12195175" cy="357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552971" y="188640"/>
            <a:ext cx="670560" cy="604586"/>
            <a:chOff x="5424755" y="1340768"/>
            <a:chExt cx="670560" cy="604586"/>
          </a:xfrm>
        </p:grpSpPr>
        <p:grpSp>
          <p:nvGrpSpPr>
            <p:cNvPr id="16" name="组合 15"/>
            <p:cNvGrpSpPr/>
            <p:nvPr/>
          </p:nvGrpSpPr>
          <p:grpSpPr>
            <a:xfrm>
              <a:off x="5424755" y="1340768"/>
              <a:ext cx="670560" cy="604586"/>
              <a:chOff x="3720691" y="2824413"/>
              <a:chExt cx="1341120" cy="1209172"/>
            </a:xfrm>
          </p:grpSpPr>
          <p:sp>
            <p:nvSpPr>
              <p:cNvPr id="18"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21" name="文本框 9"/>
          <p:cNvSpPr txBox="1"/>
          <p:nvPr/>
        </p:nvSpPr>
        <p:spPr>
          <a:xfrm>
            <a:off x="1270163" y="307422"/>
            <a:ext cx="2469970"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课题</a:t>
            </a:r>
            <a:r>
              <a:rPr lang="zh-CN" altLang="en-US" dirty="0" smtClean="0">
                <a:solidFill>
                  <a:srgbClr val="414455"/>
                </a:solidFill>
                <a:latin typeface="微软雅黑" panose="020B0503020204020204" pitchFamily="34" charset="-122"/>
                <a:ea typeface="微软雅黑" panose="020B0503020204020204" pitchFamily="34" charset="-122"/>
              </a:rPr>
              <a:t>背景与研究意义</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1239467" y="459431"/>
            <a:ext cx="258720" cy="233265"/>
            <a:chOff x="3720691" y="2824413"/>
            <a:chExt cx="1341120" cy="1209172"/>
          </a:xfrm>
        </p:grpSpPr>
        <p:sp>
          <p:nvSpPr>
            <p:cNvPr id="24"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25"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sp>
        <p:nvSpPr>
          <p:cNvPr id="33" name="Rectangle 4"/>
          <p:cNvSpPr txBox="1">
            <a:spLocks noChangeArrowheads="1"/>
          </p:cNvSpPr>
          <p:nvPr/>
        </p:nvSpPr>
        <p:spPr bwMode="auto">
          <a:xfrm>
            <a:off x="2811439" y="1000108"/>
            <a:ext cx="6429420" cy="6429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800" b="0" dirty="0" smtClean="0">
                <a:solidFill>
                  <a:srgbClr val="414455"/>
                </a:solidFill>
                <a:latin typeface="微软雅黑" panose="020B0503020204020204" pitchFamily="34" charset="-122"/>
                <a:ea typeface="微软雅黑" panose="020B0503020204020204" pitchFamily="34" charset="-122"/>
              </a:rPr>
              <a:t>由于</a:t>
            </a:r>
            <a:r>
              <a:rPr lang="en-US" altLang="zh-CN" sz="1800" b="0" dirty="0" smtClean="0">
                <a:solidFill>
                  <a:srgbClr val="414455"/>
                </a:solidFill>
                <a:latin typeface="微软雅黑" panose="020B0503020204020204" pitchFamily="34" charset="-122"/>
                <a:ea typeface="微软雅黑" panose="020B0503020204020204" pitchFamily="34" charset="-122"/>
              </a:rPr>
              <a:t>FPGA</a:t>
            </a:r>
            <a:r>
              <a:rPr lang="zh-CN" altLang="en-US" sz="1800" b="0" dirty="0" smtClean="0">
                <a:solidFill>
                  <a:srgbClr val="414455"/>
                </a:solidFill>
                <a:latin typeface="微软雅黑" panose="020B0503020204020204" pitchFamily="34" charset="-122"/>
                <a:ea typeface="微软雅黑" panose="020B0503020204020204" pitchFamily="34" charset="-122"/>
              </a:rPr>
              <a:t>的可多次编程、结构灵活和开发周期短等优点，</a:t>
            </a:r>
            <a:r>
              <a:rPr lang="zh-CN" altLang="en-US" sz="1800" b="0" dirty="0" smtClean="0">
                <a:solidFill>
                  <a:srgbClr val="414455"/>
                </a:solidFill>
                <a:latin typeface="微软雅黑" panose="020B0503020204020204" pitchFamily="34" charset="-122"/>
                <a:ea typeface="微软雅黑" panose="020B0503020204020204" pitchFamily="34" charset="-122"/>
              </a:rPr>
              <a:t>使得</a:t>
            </a:r>
            <a:r>
              <a:rPr lang="en-US" altLang="zh-CN" sz="1800" b="0" dirty="0" smtClean="0">
                <a:solidFill>
                  <a:srgbClr val="414455"/>
                </a:solidFill>
                <a:latin typeface="微软雅黑" panose="020B0503020204020204" pitchFamily="34" charset="-122"/>
                <a:ea typeface="微软雅黑" panose="020B0503020204020204" pitchFamily="34" charset="-122"/>
              </a:rPr>
              <a:t>FPGA</a:t>
            </a:r>
            <a:r>
              <a:rPr lang="zh-CN" altLang="en-US" sz="1800" b="0" dirty="0" smtClean="0">
                <a:solidFill>
                  <a:srgbClr val="414455"/>
                </a:solidFill>
                <a:latin typeface="微软雅黑" panose="020B0503020204020204" pitchFamily="34" charset="-122"/>
                <a:ea typeface="微软雅黑" panose="020B0503020204020204" pitchFamily="34" charset="-122"/>
              </a:rPr>
              <a:t>越来越受欢迎，因而对</a:t>
            </a:r>
            <a:r>
              <a:rPr lang="en-US" altLang="zh-CN" sz="1800" b="0" dirty="0" smtClean="0">
                <a:solidFill>
                  <a:srgbClr val="414455"/>
                </a:solidFill>
                <a:latin typeface="微软雅黑" panose="020B0503020204020204" pitchFamily="34" charset="-122"/>
                <a:ea typeface="微软雅黑" panose="020B0503020204020204" pitchFamily="34" charset="-122"/>
              </a:rPr>
              <a:t>FPGA</a:t>
            </a:r>
            <a:r>
              <a:rPr lang="zh-CN" altLang="en-US" sz="1800" b="0" dirty="0" smtClean="0">
                <a:solidFill>
                  <a:srgbClr val="414455"/>
                </a:solidFill>
                <a:latin typeface="微软雅黑" panose="020B0503020204020204" pitchFamily="34" charset="-122"/>
                <a:ea typeface="微软雅黑" panose="020B0503020204020204" pitchFamily="34" charset="-122"/>
              </a:rPr>
              <a:t>的可靠性要求也越来越高。</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44" name="Freeform 126"/>
          <p:cNvSpPr>
            <a:spLocks noChangeAspect="1" noEditPoints="1"/>
          </p:cNvSpPr>
          <p:nvPr/>
        </p:nvSpPr>
        <p:spPr bwMode="auto">
          <a:xfrm>
            <a:off x="757122" y="349673"/>
            <a:ext cx="267902" cy="335227"/>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45" name="图片 4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46" name="弧形 45"/>
          <p:cNvSpPr/>
          <p:nvPr/>
        </p:nvSpPr>
        <p:spPr>
          <a:xfrm>
            <a:off x="2235945" y="1071546"/>
            <a:ext cx="504056" cy="504056"/>
          </a:xfrm>
          <a:prstGeom prst="arc">
            <a:avLst>
              <a:gd name="adj1" fmla="val 18916496"/>
              <a:gd name="adj2" fmla="val 2632855"/>
            </a:avLst>
          </a:prstGeom>
          <a:ln>
            <a:solidFill>
              <a:srgbClr val="414455"/>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0" name="组合 19"/>
          <p:cNvGrpSpPr/>
          <p:nvPr/>
        </p:nvGrpSpPr>
        <p:grpSpPr>
          <a:xfrm>
            <a:off x="5074269" y="2333762"/>
            <a:ext cx="1820365" cy="1641266"/>
            <a:chOff x="3720691" y="2824413"/>
            <a:chExt cx="1341120" cy="1209172"/>
          </a:xfrm>
        </p:grpSpPr>
        <p:sp>
          <p:nvSpPr>
            <p:cNvPr id="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28" name="Freeform 5"/>
          <p:cNvSpPr/>
          <p:nvPr/>
        </p:nvSpPr>
        <p:spPr bwMode="auto">
          <a:xfrm rot="1855731">
            <a:off x="5198921" y="2446150"/>
            <a:ext cx="1571060" cy="141649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sp>
        <p:nvSpPr>
          <p:cNvPr id="29" name="文本框 9"/>
          <p:cNvSpPr txBox="1"/>
          <p:nvPr/>
        </p:nvSpPr>
        <p:spPr>
          <a:xfrm>
            <a:off x="5415497" y="3016397"/>
            <a:ext cx="1253594" cy="377026"/>
          </a:xfrm>
          <a:prstGeom prst="rect">
            <a:avLst/>
          </a:prstGeom>
          <a:noFill/>
        </p:spPr>
        <p:txBody>
          <a:bodyPr wrap="square" lIns="68580" tIns="34290" rIns="68580" bIns="34290" rtlCol="0">
            <a:spAutoFit/>
          </a:bodyPr>
          <a:lstStyle/>
          <a:p>
            <a:pPr marL="0" lvl="1" algn="ctr"/>
            <a:r>
              <a:rPr lang="en-US" altLang="zh-CN" sz="2000" b="1" dirty="0" smtClean="0">
                <a:solidFill>
                  <a:srgbClr val="414455"/>
                </a:solidFill>
                <a:latin typeface="微软雅黑" panose="020B0503020204020204" pitchFamily="34" charset="-122"/>
                <a:ea typeface="微软雅黑" panose="020B0503020204020204" pitchFamily="34" charset="-122"/>
              </a:rPr>
              <a:t>FPGA</a:t>
            </a:r>
            <a:endParaRPr lang="en-US" altLang="zh-CN" sz="2000" b="1" dirty="0">
              <a:solidFill>
                <a:srgbClr val="414455"/>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6427159" y="2411811"/>
            <a:ext cx="670560" cy="604586"/>
            <a:chOff x="5424755" y="1340768"/>
            <a:chExt cx="670560" cy="604586"/>
          </a:xfrm>
        </p:grpSpPr>
        <p:grpSp>
          <p:nvGrpSpPr>
            <p:cNvPr id="31" name="组合 50"/>
            <p:cNvGrpSpPr/>
            <p:nvPr/>
          </p:nvGrpSpPr>
          <p:grpSpPr>
            <a:xfrm>
              <a:off x="5424755" y="1340768"/>
              <a:ext cx="670560" cy="604586"/>
              <a:chOff x="5424755" y="1340768"/>
              <a:chExt cx="670560" cy="604586"/>
            </a:xfrm>
          </p:grpSpPr>
          <p:grpSp>
            <p:nvGrpSpPr>
              <p:cNvPr id="34" name="组合 52"/>
              <p:cNvGrpSpPr/>
              <p:nvPr/>
            </p:nvGrpSpPr>
            <p:grpSpPr>
              <a:xfrm>
                <a:off x="5424755" y="1340768"/>
                <a:ext cx="670560" cy="604586"/>
                <a:chOff x="3720691" y="2824413"/>
                <a:chExt cx="1341120" cy="1209172"/>
              </a:xfrm>
            </p:grpSpPr>
            <p:sp>
              <p:nvSpPr>
                <p:cNvPr id="3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3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35"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32" name="TextBox 7"/>
            <p:cNvSpPr>
              <a:spLocks noChangeArrowheads="1"/>
            </p:cNvSpPr>
            <p:nvPr/>
          </p:nvSpPr>
          <p:spPr bwMode="auto">
            <a:xfrm>
              <a:off x="5472003" y="1484784"/>
              <a:ext cx="5760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endParaRPr lang="zh-CN" altLang="en-US"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endParaRPr>
            </a:p>
          </p:txBody>
        </p:sp>
      </p:grpSp>
      <p:sp>
        <p:nvSpPr>
          <p:cNvPr id="38" name="矩形 37"/>
          <p:cNvSpPr/>
          <p:nvPr/>
        </p:nvSpPr>
        <p:spPr>
          <a:xfrm>
            <a:off x="7178847" y="2182726"/>
            <a:ext cx="1704822" cy="369324"/>
          </a:xfrm>
          <a:prstGeom prst="rect">
            <a:avLst/>
          </a:prstGeom>
        </p:spPr>
        <p:txBody>
          <a:bodyPr wrap="square" lIns="91431" tIns="45716" rIns="91431" bIns="45716">
            <a:spAutoFit/>
          </a:bodyPr>
          <a:lstStyle/>
          <a:p>
            <a:r>
              <a:rPr lang="en-US" altLang="zh-CN" b="1" dirty="0" smtClean="0">
                <a:solidFill>
                  <a:srgbClr val="414455"/>
                </a:solidFill>
                <a:latin typeface="微软雅黑" panose="020B0503020204020204" pitchFamily="34" charset="-122"/>
                <a:ea typeface="微软雅黑" panose="020B0503020204020204" pitchFamily="34" charset="-122"/>
              </a:rPr>
              <a:t>Flash</a:t>
            </a:r>
            <a:r>
              <a:rPr lang="zh-CN" altLang="en-US" b="1" dirty="0" smtClean="0">
                <a:solidFill>
                  <a:srgbClr val="414455"/>
                </a:solidFill>
                <a:latin typeface="微软雅黑" panose="020B0503020204020204" pitchFamily="34" charset="-122"/>
                <a:ea typeface="微软雅黑" panose="020B0503020204020204" pitchFamily="34" charset="-122"/>
              </a:rPr>
              <a:t>型</a:t>
            </a:r>
            <a:r>
              <a:rPr lang="en-US" altLang="zh-CN" b="1" dirty="0" smtClean="0">
                <a:solidFill>
                  <a:srgbClr val="414455"/>
                </a:solidFill>
                <a:latin typeface="微软雅黑" panose="020B0503020204020204" pitchFamily="34" charset="-122"/>
                <a:ea typeface="微软雅黑" panose="020B0503020204020204" pitchFamily="34" charset="-122"/>
              </a:rPr>
              <a:t>FPGA</a:t>
            </a:r>
            <a:endParaRPr lang="en-US" altLang="zh-CN" b="1" dirty="0">
              <a:solidFill>
                <a:srgbClr val="414455"/>
              </a:solidFill>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7178847" y="2621321"/>
            <a:ext cx="2705848" cy="978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20000"/>
              </a:lnSpc>
              <a:spcBef>
                <a:spcPct val="0"/>
              </a:spcBef>
              <a:buNone/>
            </a:pPr>
            <a:r>
              <a:rPr lang="zh-CN" altLang="en-US" sz="1600" dirty="0" smtClean="0">
                <a:solidFill>
                  <a:srgbClr val="414455"/>
                </a:solidFill>
                <a:sym typeface="微软雅黑" panose="020B0503020204020204" pitchFamily="34" charset="-122"/>
              </a:rPr>
              <a:t>可反复擦写，且掉电后非易失，灵活性和稳定性兼得，但成本较高</a:t>
            </a:r>
            <a:endParaRPr lang="zh-CN" altLang="en-US" sz="1600" dirty="0">
              <a:solidFill>
                <a:srgbClr val="414455"/>
              </a:solidFill>
              <a:sym typeface="微软雅黑" panose="020B0503020204020204" pitchFamily="34" charset="-122"/>
            </a:endParaRPr>
          </a:p>
        </p:txBody>
      </p:sp>
      <p:grpSp>
        <p:nvGrpSpPr>
          <p:cNvPr id="40" name="组合 39"/>
          <p:cNvGrpSpPr/>
          <p:nvPr/>
        </p:nvGrpSpPr>
        <p:grpSpPr>
          <a:xfrm>
            <a:off x="5655150" y="3730777"/>
            <a:ext cx="670560" cy="604586"/>
            <a:chOff x="5424755" y="1340768"/>
            <a:chExt cx="670560" cy="604586"/>
          </a:xfrm>
        </p:grpSpPr>
        <p:grpSp>
          <p:nvGrpSpPr>
            <p:cNvPr id="41" name="组合 67"/>
            <p:cNvGrpSpPr/>
            <p:nvPr/>
          </p:nvGrpSpPr>
          <p:grpSpPr>
            <a:xfrm>
              <a:off x="5424755" y="1340768"/>
              <a:ext cx="670560" cy="604586"/>
              <a:chOff x="5424755" y="1340768"/>
              <a:chExt cx="670560" cy="604586"/>
            </a:xfrm>
          </p:grpSpPr>
          <p:grpSp>
            <p:nvGrpSpPr>
              <p:cNvPr id="43" name="组合 69"/>
              <p:cNvGrpSpPr/>
              <p:nvPr/>
            </p:nvGrpSpPr>
            <p:grpSpPr>
              <a:xfrm>
                <a:off x="5424755" y="1340768"/>
                <a:ext cx="670560" cy="604586"/>
                <a:chOff x="3720691" y="2824413"/>
                <a:chExt cx="1341120" cy="1209172"/>
              </a:xfrm>
            </p:grpSpPr>
            <p:sp>
              <p:nvSpPr>
                <p:cNvPr id="48"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49"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4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42" name="TextBox 7"/>
            <p:cNvSpPr>
              <a:spLocks noChangeArrowheads="1"/>
            </p:cNvSpPr>
            <p:nvPr/>
          </p:nvSpPr>
          <p:spPr bwMode="auto">
            <a:xfrm>
              <a:off x="5472003" y="1484784"/>
              <a:ext cx="5760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endParaRPr lang="zh-CN" altLang="en-US"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endParaRPr>
            </a:p>
          </p:txBody>
        </p:sp>
      </p:grpSp>
      <p:sp>
        <p:nvSpPr>
          <p:cNvPr id="50" name="矩形 49"/>
          <p:cNvSpPr/>
          <p:nvPr/>
        </p:nvSpPr>
        <p:spPr>
          <a:xfrm>
            <a:off x="5097455" y="4361585"/>
            <a:ext cx="1785950" cy="369324"/>
          </a:xfrm>
          <a:prstGeom prst="rect">
            <a:avLst/>
          </a:prstGeom>
        </p:spPr>
        <p:txBody>
          <a:bodyPr wrap="square" lIns="91431" tIns="45716" rIns="91431" bIns="45716">
            <a:spAutoFit/>
          </a:bodyPr>
          <a:lstStyle/>
          <a:p>
            <a:r>
              <a:rPr lang="en-US" altLang="zh-CN" b="1" dirty="0" smtClean="0">
                <a:solidFill>
                  <a:srgbClr val="FF0000"/>
                </a:solidFill>
                <a:latin typeface="微软雅黑" panose="020B0503020204020204" pitchFamily="34" charset="-122"/>
                <a:ea typeface="微软雅黑" panose="020B0503020204020204" pitchFamily="34" charset="-122"/>
              </a:rPr>
              <a:t>SRAM</a:t>
            </a:r>
            <a:r>
              <a:rPr lang="zh-CN" altLang="en-US" b="1" dirty="0" smtClean="0">
                <a:solidFill>
                  <a:srgbClr val="FF0000"/>
                </a:solidFill>
                <a:latin typeface="微软雅黑" panose="020B0503020204020204" pitchFamily="34" charset="-122"/>
                <a:ea typeface="微软雅黑" panose="020B0503020204020204" pitchFamily="34" charset="-122"/>
              </a:rPr>
              <a:t>型</a:t>
            </a:r>
            <a:r>
              <a:rPr lang="en-US" altLang="zh-CN" b="1" dirty="0" smtClean="0">
                <a:solidFill>
                  <a:srgbClr val="FF0000"/>
                </a:solidFill>
                <a:latin typeface="微软雅黑" panose="020B0503020204020204" pitchFamily="34" charset="-122"/>
                <a:ea typeface="微软雅黑" panose="020B0503020204020204" pitchFamily="34" charset="-122"/>
              </a:rPr>
              <a:t>FPGA</a:t>
            </a:r>
            <a:endParaRPr lang="en-US" altLang="zh-CN" b="1" dirty="0">
              <a:solidFill>
                <a:srgbClr val="FF0000"/>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4668827" y="4802347"/>
            <a:ext cx="2705848" cy="9537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20000"/>
              </a:lnSpc>
              <a:spcBef>
                <a:spcPct val="0"/>
              </a:spcBef>
              <a:buNone/>
            </a:pPr>
            <a:r>
              <a:rPr lang="zh-CN" altLang="en-US" sz="1600" dirty="0" smtClean="0">
                <a:solidFill>
                  <a:srgbClr val="414455"/>
                </a:solidFill>
                <a:sym typeface="微软雅黑" panose="020B0503020204020204" pitchFamily="34" charset="-122"/>
              </a:rPr>
              <a:t>可反复编程，每次上电后需重新加载配置，灵活性好，稳定性略有不足，较低成本</a:t>
            </a:r>
            <a:endParaRPr lang="zh-CN" altLang="en-US" sz="1600" dirty="0">
              <a:solidFill>
                <a:srgbClr val="414455"/>
              </a:solidFill>
              <a:sym typeface="微软雅黑" panose="020B0503020204020204" pitchFamily="34" charset="-122"/>
            </a:endParaRPr>
          </a:p>
        </p:txBody>
      </p:sp>
      <p:grpSp>
        <p:nvGrpSpPr>
          <p:cNvPr id="52" name="组合 51"/>
          <p:cNvGrpSpPr/>
          <p:nvPr/>
        </p:nvGrpSpPr>
        <p:grpSpPr>
          <a:xfrm>
            <a:off x="4852103" y="2411811"/>
            <a:ext cx="670560" cy="604586"/>
            <a:chOff x="5424755" y="1340768"/>
            <a:chExt cx="670560" cy="604586"/>
          </a:xfrm>
        </p:grpSpPr>
        <p:grpSp>
          <p:nvGrpSpPr>
            <p:cNvPr id="53" name="组合 76"/>
            <p:cNvGrpSpPr/>
            <p:nvPr/>
          </p:nvGrpSpPr>
          <p:grpSpPr>
            <a:xfrm>
              <a:off x="5424755" y="1340768"/>
              <a:ext cx="670560" cy="604586"/>
              <a:chOff x="5424755" y="1340768"/>
              <a:chExt cx="670560" cy="604586"/>
            </a:xfrm>
          </p:grpSpPr>
          <p:grpSp>
            <p:nvGrpSpPr>
              <p:cNvPr id="55" name="组合 78"/>
              <p:cNvGrpSpPr/>
              <p:nvPr/>
            </p:nvGrpSpPr>
            <p:grpSpPr>
              <a:xfrm>
                <a:off x="5424755" y="1340768"/>
                <a:ext cx="670560" cy="604586"/>
                <a:chOff x="3720691" y="2824413"/>
                <a:chExt cx="1341120" cy="1209172"/>
              </a:xfrm>
            </p:grpSpPr>
            <p:sp>
              <p:nvSpPr>
                <p:cNvPr id="57"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58"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56"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54" name="TextBox 7"/>
            <p:cNvSpPr>
              <a:spLocks noChangeArrowheads="1"/>
            </p:cNvSpPr>
            <p:nvPr/>
          </p:nvSpPr>
          <p:spPr bwMode="auto">
            <a:xfrm>
              <a:off x="5472003" y="1484784"/>
              <a:ext cx="5760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endParaRPr lang="zh-CN" altLang="en-US"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endParaRPr>
            </a:p>
          </p:txBody>
        </p:sp>
      </p:grpSp>
      <p:sp>
        <p:nvSpPr>
          <p:cNvPr id="59" name="矩形 58"/>
          <p:cNvSpPr/>
          <p:nvPr/>
        </p:nvSpPr>
        <p:spPr>
          <a:xfrm>
            <a:off x="2987317" y="2182726"/>
            <a:ext cx="1815590" cy="369324"/>
          </a:xfrm>
          <a:prstGeom prst="rect">
            <a:avLst/>
          </a:prstGeom>
        </p:spPr>
        <p:txBody>
          <a:bodyPr wrap="square" lIns="91431" tIns="45716" rIns="91431" bIns="45716">
            <a:spAutoFit/>
          </a:bodyPr>
          <a:lstStyle/>
          <a:p>
            <a:r>
              <a:rPr lang="zh-CN" altLang="en-US" b="1" dirty="0" smtClean="0">
                <a:solidFill>
                  <a:srgbClr val="414455"/>
                </a:solidFill>
                <a:latin typeface="微软雅黑" panose="020B0503020204020204" pitchFamily="34" charset="-122"/>
                <a:ea typeface="微软雅黑" panose="020B0503020204020204" pitchFamily="34" charset="-122"/>
              </a:rPr>
              <a:t>反熔丝型</a:t>
            </a:r>
            <a:r>
              <a:rPr lang="en-US" altLang="zh-CN" b="1" dirty="0" smtClean="0">
                <a:solidFill>
                  <a:srgbClr val="414455"/>
                </a:solidFill>
                <a:latin typeface="微软雅黑" panose="020B0503020204020204" pitchFamily="34" charset="-122"/>
                <a:ea typeface="微软雅黑" panose="020B0503020204020204" pitchFamily="34" charset="-122"/>
              </a:rPr>
              <a:t>FPGA</a:t>
            </a:r>
            <a:endParaRPr lang="en-US" altLang="zh-CN" b="1" dirty="0">
              <a:solidFill>
                <a:srgbClr val="414455"/>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2097059" y="2621321"/>
            <a:ext cx="2705848" cy="9537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20000"/>
              </a:lnSpc>
              <a:spcBef>
                <a:spcPct val="0"/>
              </a:spcBef>
              <a:buNone/>
            </a:pPr>
            <a:r>
              <a:rPr lang="zh-CN" altLang="en-US" sz="1600" dirty="0" smtClean="0">
                <a:solidFill>
                  <a:srgbClr val="414455"/>
                </a:solidFill>
                <a:sym typeface="微软雅黑" panose="020B0503020204020204" pitchFamily="34" charset="-122"/>
              </a:rPr>
              <a:t>只能编程一次，编程之后成为固定器件，灵活性不足，稳定性较高</a:t>
            </a:r>
            <a:endParaRPr lang="zh-CN" altLang="en-US" sz="1600" dirty="0">
              <a:solidFill>
                <a:srgbClr val="414455"/>
              </a:solidFill>
              <a:sym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552971" y="188640"/>
            <a:ext cx="670560" cy="604586"/>
            <a:chOff x="5424755" y="1340768"/>
            <a:chExt cx="670560" cy="604586"/>
          </a:xfrm>
        </p:grpSpPr>
        <p:grpSp>
          <p:nvGrpSpPr>
            <p:cNvPr id="16" name="组合 15"/>
            <p:cNvGrpSpPr/>
            <p:nvPr/>
          </p:nvGrpSpPr>
          <p:grpSpPr>
            <a:xfrm>
              <a:off x="5424755" y="1340768"/>
              <a:ext cx="670560" cy="604586"/>
              <a:chOff x="3720691" y="2824413"/>
              <a:chExt cx="1341120" cy="1209172"/>
            </a:xfrm>
          </p:grpSpPr>
          <p:sp>
            <p:nvSpPr>
              <p:cNvPr id="18"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cxnSp>
        <p:nvCxnSpPr>
          <p:cNvPr id="22" name="直接连接符 21"/>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1239467" y="459431"/>
            <a:ext cx="258720" cy="233265"/>
            <a:chOff x="3720691" y="2824413"/>
            <a:chExt cx="1341120" cy="1209172"/>
          </a:xfrm>
        </p:grpSpPr>
        <p:sp>
          <p:nvSpPr>
            <p:cNvPr id="24"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25"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sp>
        <p:nvSpPr>
          <p:cNvPr id="44" name="Freeform 126"/>
          <p:cNvSpPr>
            <a:spLocks noChangeAspect="1" noEditPoints="1"/>
          </p:cNvSpPr>
          <p:nvPr/>
        </p:nvSpPr>
        <p:spPr bwMode="auto">
          <a:xfrm>
            <a:off x="757122" y="349673"/>
            <a:ext cx="267902" cy="335227"/>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55" name="图片 5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1026" name="Picture 2"/>
          <p:cNvPicPr>
            <a:picLocks noChangeAspect="1" noChangeArrowheads="1"/>
          </p:cNvPicPr>
          <p:nvPr/>
        </p:nvPicPr>
        <p:blipFill>
          <a:blip r:embed="rId4"/>
          <a:srcRect/>
          <a:stretch>
            <a:fillRect/>
          </a:stretch>
        </p:blipFill>
        <p:spPr bwMode="auto">
          <a:xfrm>
            <a:off x="453985" y="1000108"/>
            <a:ext cx="5286412" cy="3762375"/>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a:srcRect/>
          <a:stretch>
            <a:fillRect/>
          </a:stretch>
        </p:blipFill>
        <p:spPr bwMode="auto">
          <a:xfrm>
            <a:off x="7169157" y="714356"/>
            <a:ext cx="3071834" cy="3143272"/>
          </a:xfrm>
          <a:prstGeom prst="rect">
            <a:avLst/>
          </a:prstGeom>
          <a:noFill/>
          <a:ln w="9525">
            <a:noFill/>
            <a:miter lim="800000"/>
            <a:headEnd/>
            <a:tailEnd/>
          </a:ln>
          <a:effectLst/>
        </p:spPr>
      </p:pic>
      <p:pic>
        <p:nvPicPr>
          <p:cNvPr id="1028" name="Picture 4"/>
          <p:cNvPicPr>
            <a:picLocks noChangeAspect="1" noChangeArrowheads="1"/>
          </p:cNvPicPr>
          <p:nvPr/>
        </p:nvPicPr>
        <p:blipFill>
          <a:blip r:embed="rId6"/>
          <a:srcRect/>
          <a:stretch>
            <a:fillRect/>
          </a:stretch>
        </p:blipFill>
        <p:spPr bwMode="auto">
          <a:xfrm>
            <a:off x="6669091" y="4088595"/>
            <a:ext cx="4000528" cy="2412239"/>
          </a:xfrm>
          <a:prstGeom prst="rect">
            <a:avLst/>
          </a:prstGeom>
          <a:noFill/>
          <a:ln w="9525">
            <a:noFill/>
            <a:miter lim="800000"/>
            <a:headEnd/>
            <a:tailEnd/>
          </a:ln>
          <a:effectLst/>
        </p:spPr>
      </p:pic>
      <p:sp>
        <p:nvSpPr>
          <p:cNvPr id="20" name="Rectangle 4"/>
          <p:cNvSpPr txBox="1">
            <a:spLocks noChangeArrowheads="1"/>
          </p:cNvSpPr>
          <p:nvPr/>
        </p:nvSpPr>
        <p:spPr bwMode="auto">
          <a:xfrm>
            <a:off x="311109" y="4929198"/>
            <a:ext cx="5643602" cy="17145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en-US" altLang="zh-CN" sz="1800" b="0" dirty="0" smtClean="0">
                <a:solidFill>
                  <a:srgbClr val="414455"/>
                </a:solidFill>
                <a:latin typeface="微软雅黑" panose="020B0503020204020204" pitchFamily="34" charset="-122"/>
                <a:ea typeface="微软雅黑" panose="020B0503020204020204" pitchFamily="34" charset="-122"/>
              </a:rPr>
              <a:t>SRAM</a:t>
            </a:r>
            <a:r>
              <a:rPr lang="zh-CN" altLang="en-US" sz="1800" b="0" dirty="0" smtClean="0">
                <a:solidFill>
                  <a:srgbClr val="414455"/>
                </a:solidFill>
                <a:latin typeface="微软雅黑" panose="020B0503020204020204" pitchFamily="34" charset="-122"/>
                <a:ea typeface="微软雅黑" panose="020B0503020204020204" pitchFamily="34" charset="-122"/>
              </a:rPr>
              <a:t>型</a:t>
            </a:r>
            <a:r>
              <a:rPr lang="en-US" altLang="zh-CN" sz="1800" b="0" dirty="0" smtClean="0">
                <a:solidFill>
                  <a:srgbClr val="414455"/>
                </a:solidFill>
                <a:latin typeface="微软雅黑" panose="020B0503020204020204" pitchFamily="34" charset="-122"/>
                <a:ea typeface="微软雅黑" panose="020B0503020204020204" pitchFamily="34" charset="-122"/>
              </a:rPr>
              <a:t>FPGA</a:t>
            </a:r>
            <a:r>
              <a:rPr lang="zh-CN" altLang="en-US" sz="1800" b="0" dirty="0" smtClean="0">
                <a:solidFill>
                  <a:srgbClr val="414455"/>
                </a:solidFill>
                <a:latin typeface="微软雅黑" panose="020B0503020204020204" pitchFamily="34" charset="-122"/>
                <a:ea typeface="微软雅黑" panose="020B0503020204020204" pitchFamily="34" charset="-122"/>
              </a:rPr>
              <a:t>内部资源丰富，其中</a:t>
            </a:r>
            <a:r>
              <a:rPr lang="zh-CN" altLang="en-US" sz="1800" b="0" dirty="0" smtClean="0">
                <a:solidFill>
                  <a:srgbClr val="FF0000"/>
                </a:solidFill>
                <a:latin typeface="微软雅黑" panose="020B0503020204020204" pitchFamily="34" charset="-122"/>
                <a:ea typeface="微软雅黑" panose="020B0503020204020204" pitchFamily="34" charset="-122"/>
              </a:rPr>
              <a:t>互连资源</a:t>
            </a:r>
            <a:r>
              <a:rPr lang="zh-CN" altLang="en-US" sz="1800" b="0" u="heavy" dirty="0" smtClean="0">
                <a:solidFill>
                  <a:srgbClr val="414455"/>
                </a:solidFill>
                <a:latin typeface="微软雅黑" panose="020B0503020204020204" pitchFamily="34" charset="-122"/>
                <a:ea typeface="微软雅黑" panose="020B0503020204020204" pitchFamily="34" charset="-122"/>
              </a:rPr>
              <a:t>占芯片面积的</a:t>
            </a:r>
            <a:r>
              <a:rPr lang="en-US" altLang="zh-CN" sz="1800" b="0" u="heavy" dirty="0" smtClean="0">
                <a:solidFill>
                  <a:srgbClr val="414455"/>
                </a:solidFill>
                <a:latin typeface="微软雅黑" panose="020B0503020204020204" pitchFamily="34" charset="-122"/>
                <a:ea typeface="微软雅黑" panose="020B0503020204020204" pitchFamily="34" charset="-122"/>
              </a:rPr>
              <a:t>60%</a:t>
            </a:r>
            <a:r>
              <a:rPr lang="zh-CN" altLang="en-US" sz="1800" b="0" u="heavy" dirty="0" smtClean="0">
                <a:solidFill>
                  <a:srgbClr val="414455"/>
                </a:solidFill>
                <a:latin typeface="微软雅黑" panose="020B0503020204020204" pitchFamily="34" charset="-122"/>
                <a:ea typeface="微软雅黑" panose="020B0503020204020204" pitchFamily="34" charset="-122"/>
              </a:rPr>
              <a:t>以上</a:t>
            </a:r>
            <a:r>
              <a:rPr lang="zh-CN" altLang="en-US" sz="1800" b="0" dirty="0" smtClean="0">
                <a:solidFill>
                  <a:srgbClr val="414455"/>
                </a:solidFill>
                <a:latin typeface="微软雅黑" panose="020B0503020204020204" pitchFamily="34" charset="-122"/>
                <a:ea typeface="微软雅黑" panose="020B0503020204020204" pitchFamily="34" charset="-122"/>
              </a:rPr>
              <a:t>，而且随着电路的高度集成化，元器件以及布线的密度越来越大，</a:t>
            </a:r>
            <a:r>
              <a:rPr lang="en-US" altLang="zh-CN" sz="1800" b="0" dirty="0" smtClean="0">
                <a:solidFill>
                  <a:srgbClr val="414455"/>
                </a:solidFill>
                <a:latin typeface="微软雅黑" panose="020B0503020204020204" pitchFamily="34" charset="-122"/>
                <a:ea typeface="微软雅黑" panose="020B0503020204020204" pitchFamily="34" charset="-122"/>
              </a:rPr>
              <a:t>FPGA</a:t>
            </a:r>
            <a:r>
              <a:rPr lang="zh-CN" altLang="en-US" sz="1800" b="0" dirty="0" smtClean="0">
                <a:solidFill>
                  <a:srgbClr val="FF0000"/>
                </a:solidFill>
                <a:latin typeface="微软雅黑" panose="020B0503020204020204" pitchFamily="34" charset="-122"/>
                <a:ea typeface="微软雅黑" panose="020B0503020204020204" pitchFamily="34" charset="-122"/>
              </a:rPr>
              <a:t>互连资源</a:t>
            </a:r>
            <a:r>
              <a:rPr lang="zh-CN" altLang="en-US" sz="1800" b="0" dirty="0" smtClean="0">
                <a:solidFill>
                  <a:srgbClr val="414455"/>
                </a:solidFill>
                <a:latin typeface="微软雅黑" panose="020B0503020204020204" pitchFamily="34" charset="-122"/>
                <a:ea typeface="微软雅黑" panose="020B0503020204020204" pitchFamily="34" charset="-122"/>
              </a:rPr>
              <a:t>在制造和使用过程中</a:t>
            </a:r>
            <a:r>
              <a:rPr lang="zh-CN" altLang="en-US" sz="1800" b="0" u="heavy" dirty="0" smtClean="0">
                <a:solidFill>
                  <a:srgbClr val="414455"/>
                </a:solidFill>
                <a:latin typeface="微软雅黑" panose="020B0503020204020204" pitchFamily="34" charset="-122"/>
                <a:ea typeface="微软雅黑" panose="020B0503020204020204" pitchFamily="34" charset="-122"/>
              </a:rPr>
              <a:t>出现故障的概率也大大提升</a:t>
            </a:r>
            <a:r>
              <a:rPr lang="zh-CN" altLang="en-US" sz="1800" b="0" dirty="0" smtClean="0">
                <a:solidFill>
                  <a:srgbClr val="414455"/>
                </a:solidFill>
                <a:latin typeface="微软雅黑" panose="020B0503020204020204" pitchFamily="34" charset="-122"/>
                <a:ea typeface="微软雅黑" panose="020B0503020204020204" pitchFamily="34" charset="-122"/>
              </a:rPr>
              <a:t>，因而研究</a:t>
            </a:r>
            <a:r>
              <a:rPr lang="en-US" altLang="zh-CN" sz="1800" b="0" dirty="0" smtClean="0">
                <a:solidFill>
                  <a:srgbClr val="414455"/>
                </a:solidFill>
                <a:latin typeface="微软雅黑" panose="020B0503020204020204" pitchFamily="34" charset="-122"/>
                <a:ea typeface="微软雅黑" panose="020B0503020204020204" pitchFamily="34" charset="-122"/>
              </a:rPr>
              <a:t>SRAM</a:t>
            </a:r>
            <a:r>
              <a:rPr lang="zh-CN" altLang="en-US" sz="1800" b="0" dirty="0" smtClean="0">
                <a:solidFill>
                  <a:srgbClr val="414455"/>
                </a:solidFill>
                <a:latin typeface="微软雅黑" panose="020B0503020204020204" pitchFamily="34" charset="-122"/>
                <a:ea typeface="微软雅黑" panose="020B0503020204020204" pitchFamily="34" charset="-122"/>
              </a:rPr>
              <a:t>型</a:t>
            </a:r>
            <a:r>
              <a:rPr lang="en-US" altLang="zh-CN" sz="1800" b="0" dirty="0" smtClean="0">
                <a:solidFill>
                  <a:srgbClr val="414455"/>
                </a:solidFill>
                <a:latin typeface="微软雅黑" panose="020B0503020204020204" pitchFamily="34" charset="-122"/>
                <a:ea typeface="微软雅黑" panose="020B0503020204020204" pitchFamily="34" charset="-122"/>
              </a:rPr>
              <a:t>FPGA</a:t>
            </a:r>
            <a:r>
              <a:rPr lang="zh-CN" altLang="en-US" sz="1800" b="0" dirty="0" smtClean="0">
                <a:solidFill>
                  <a:srgbClr val="414455"/>
                </a:solidFill>
                <a:latin typeface="微软雅黑" panose="020B0503020204020204" pitchFamily="34" charset="-122"/>
                <a:ea typeface="微软雅黑" panose="020B0503020204020204" pitchFamily="34" charset="-122"/>
              </a:rPr>
              <a:t>互连资源的可靠性是有实际意义的。</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1270163" y="307422"/>
            <a:ext cx="2469970"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课题</a:t>
            </a:r>
            <a:r>
              <a:rPr lang="zh-CN" altLang="en-US" dirty="0" smtClean="0">
                <a:solidFill>
                  <a:srgbClr val="414455"/>
                </a:solidFill>
                <a:latin typeface="微软雅黑" panose="020B0503020204020204" pitchFamily="34" charset="-122"/>
                <a:ea typeface="微软雅黑" panose="020B0503020204020204" pitchFamily="34" charset="-122"/>
              </a:rPr>
              <a:t>背景与研究意义</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27" name="Rectangle 4"/>
          <p:cNvSpPr txBox="1">
            <a:spLocks noChangeArrowheads="1"/>
          </p:cNvSpPr>
          <p:nvPr/>
        </p:nvSpPr>
        <p:spPr bwMode="auto">
          <a:xfrm>
            <a:off x="1882745" y="4714884"/>
            <a:ext cx="2428892"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en-US" altLang="zh-CN" sz="1600" b="0" dirty="0" smtClean="0">
                <a:solidFill>
                  <a:srgbClr val="414455"/>
                </a:solidFill>
                <a:latin typeface="微软雅黑" panose="020B0503020204020204" pitchFamily="34" charset="-122"/>
                <a:ea typeface="微软雅黑" panose="020B0503020204020204" pitchFamily="34" charset="-122"/>
              </a:rPr>
              <a:t>SRAM</a:t>
            </a:r>
            <a:r>
              <a:rPr lang="zh-CN" altLang="en-US" sz="1600" b="0" dirty="0" smtClean="0">
                <a:solidFill>
                  <a:srgbClr val="414455"/>
                </a:solidFill>
                <a:latin typeface="微软雅黑" panose="020B0503020204020204" pitchFamily="34" charset="-122"/>
                <a:ea typeface="微软雅黑" panose="020B0503020204020204" pitchFamily="34" charset="-122"/>
              </a:rPr>
              <a:t>型</a:t>
            </a:r>
            <a:r>
              <a:rPr lang="en-US" altLang="zh-CN" sz="1600" b="0" dirty="0" smtClean="0">
                <a:solidFill>
                  <a:srgbClr val="414455"/>
                </a:solidFill>
                <a:latin typeface="微软雅黑" panose="020B0503020204020204" pitchFamily="34" charset="-122"/>
                <a:ea typeface="微软雅黑" panose="020B0503020204020204" pitchFamily="34" charset="-122"/>
              </a:rPr>
              <a:t>FPGA</a:t>
            </a:r>
            <a:r>
              <a:rPr lang="zh-CN" altLang="en-US" sz="1600" b="0" dirty="0" smtClean="0">
                <a:solidFill>
                  <a:srgbClr val="414455"/>
                </a:solidFill>
                <a:latin typeface="微软雅黑" panose="020B0503020204020204" pitchFamily="34" charset="-122"/>
                <a:ea typeface="微软雅黑" panose="020B0503020204020204" pitchFamily="34" charset="-122"/>
              </a:rPr>
              <a:t>经典架构</a:t>
            </a:r>
            <a:endParaRPr lang="zh-CN" sz="1600" b="0" dirty="0">
              <a:solidFill>
                <a:srgbClr val="414455"/>
              </a:solidFill>
              <a:latin typeface="微软雅黑" panose="020B0503020204020204" pitchFamily="34" charset="-122"/>
              <a:ea typeface="微软雅黑" panose="020B0503020204020204" pitchFamily="34" charset="-122"/>
            </a:endParaRPr>
          </a:p>
        </p:txBody>
      </p:sp>
      <p:sp>
        <p:nvSpPr>
          <p:cNvPr id="28" name="Rectangle 4"/>
          <p:cNvSpPr txBox="1">
            <a:spLocks noChangeArrowheads="1"/>
          </p:cNvSpPr>
          <p:nvPr/>
        </p:nvSpPr>
        <p:spPr bwMode="auto">
          <a:xfrm>
            <a:off x="7954975" y="3786190"/>
            <a:ext cx="1643074"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en-US" altLang="zh-CN" sz="1600" b="0" dirty="0" smtClean="0">
                <a:solidFill>
                  <a:srgbClr val="414455"/>
                </a:solidFill>
                <a:latin typeface="微软雅黑" panose="020B0503020204020204" pitchFamily="34" charset="-122"/>
                <a:ea typeface="微软雅黑" panose="020B0503020204020204" pitchFamily="34" charset="-122"/>
              </a:rPr>
              <a:t>Slice</a:t>
            </a:r>
            <a:r>
              <a:rPr lang="zh-CN" altLang="en-US" sz="1600" b="0" dirty="0" smtClean="0">
                <a:solidFill>
                  <a:srgbClr val="414455"/>
                </a:solidFill>
                <a:latin typeface="微软雅黑" panose="020B0503020204020204" pitchFamily="34" charset="-122"/>
                <a:ea typeface="微软雅黑" panose="020B0503020204020204" pitchFamily="34" charset="-122"/>
              </a:rPr>
              <a:t>内部电路图</a:t>
            </a:r>
            <a:endParaRPr lang="zh-CN" sz="1600" b="0" dirty="0">
              <a:solidFill>
                <a:srgbClr val="414455"/>
              </a:solidFill>
              <a:latin typeface="微软雅黑" panose="020B0503020204020204" pitchFamily="34" charset="-122"/>
              <a:ea typeface="微软雅黑" panose="020B0503020204020204" pitchFamily="34" charset="-122"/>
            </a:endParaRPr>
          </a:p>
        </p:txBody>
      </p:sp>
      <p:sp>
        <p:nvSpPr>
          <p:cNvPr id="29" name="Rectangle 4"/>
          <p:cNvSpPr txBox="1">
            <a:spLocks noChangeArrowheads="1"/>
          </p:cNvSpPr>
          <p:nvPr/>
        </p:nvSpPr>
        <p:spPr bwMode="auto">
          <a:xfrm>
            <a:off x="7812099" y="6429396"/>
            <a:ext cx="2311374"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局部互连</a:t>
            </a:r>
            <a:r>
              <a:rPr lang="zh-CN" altLang="en-US" sz="1600" b="0" dirty="0" smtClean="0">
                <a:solidFill>
                  <a:srgbClr val="414455"/>
                </a:solidFill>
                <a:latin typeface="微软雅黑" panose="020B0503020204020204" pitchFamily="34" charset="-122"/>
                <a:ea typeface="微软雅黑" panose="020B0503020204020204" pitchFamily="34" charset="-122"/>
              </a:rPr>
              <a:t>资源结构图</a:t>
            </a:r>
            <a:endParaRPr lang="zh-CN" sz="1600" b="0"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0" y="2637077"/>
            <a:ext cx="3720434" cy="162077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9" name="组合 158"/>
          <p:cNvGrpSpPr/>
          <p:nvPr/>
        </p:nvGrpSpPr>
        <p:grpSpPr>
          <a:xfrm>
            <a:off x="2753554" y="2651020"/>
            <a:ext cx="1846387" cy="1664728"/>
            <a:chOff x="3720691" y="2824413"/>
            <a:chExt cx="1341120" cy="1209172"/>
          </a:xfrm>
        </p:grpSpPr>
        <p:sp>
          <p:nvSpPr>
            <p:cNvPr id="160"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62" name="Freeform 5"/>
          <p:cNvSpPr/>
          <p:nvPr/>
        </p:nvSpPr>
        <p:spPr bwMode="auto">
          <a:xfrm rot="1855731">
            <a:off x="2879988" y="2765015"/>
            <a:ext cx="1593518" cy="143673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nvGrpSpPr>
          <p:cNvPr id="169" name="组合 168"/>
          <p:cNvGrpSpPr/>
          <p:nvPr/>
        </p:nvGrpSpPr>
        <p:grpSpPr>
          <a:xfrm>
            <a:off x="4468898" y="2771587"/>
            <a:ext cx="278384" cy="184511"/>
            <a:chOff x="9482595" y="2565731"/>
            <a:chExt cx="278384" cy="184511"/>
          </a:xfrm>
        </p:grpSpPr>
        <p:sp>
          <p:nvSpPr>
            <p:cNvPr id="170" name="椭圆 169"/>
            <p:cNvSpPr/>
            <p:nvPr/>
          </p:nvSpPr>
          <p:spPr>
            <a:xfrm>
              <a:off x="9482595" y="2565731"/>
              <a:ext cx="71376" cy="713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a:off x="9625979" y="2615242"/>
              <a:ext cx="135000" cy="135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圆角矩形 15"/>
          <p:cNvSpPr/>
          <p:nvPr/>
        </p:nvSpPr>
        <p:spPr>
          <a:xfrm>
            <a:off x="5449515" y="2600316"/>
            <a:ext cx="6552728" cy="162077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7" name="矩形 16"/>
          <p:cNvSpPr/>
          <p:nvPr/>
        </p:nvSpPr>
        <p:spPr>
          <a:xfrm>
            <a:off x="6673651" y="2600316"/>
            <a:ext cx="5544616" cy="1620772"/>
          </a:xfrm>
          <a:prstGeom prst="rect">
            <a:avLst/>
          </a:prstGeom>
          <a:solidFill>
            <a:srgbClr val="5B5E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flipH="1">
            <a:off x="5881563" y="2788464"/>
            <a:ext cx="360040" cy="1107996"/>
          </a:xfrm>
          <a:prstGeom prst="rect">
            <a:avLst/>
          </a:prstGeom>
          <a:noFill/>
        </p:spPr>
        <p:txBody>
          <a:bodyPr wrap="square" rtlCol="0">
            <a:spAutoFit/>
          </a:bodyPr>
          <a:lstStyle/>
          <a:p>
            <a:pPr algn="ctr"/>
            <a:r>
              <a:rPr lang="en-US" sz="6600" b="1" dirty="0">
                <a:solidFill>
                  <a:schemeClr val="bg1"/>
                </a:solidFill>
                <a:latin typeface="方正兰亭黑简体" panose="02000000000000000000" pitchFamily="2" charset="-122"/>
                <a:ea typeface="方正兰亭黑简体" panose="02000000000000000000" pitchFamily="2" charset="-122"/>
              </a:rPr>
              <a:t>2</a:t>
            </a:r>
            <a:endParaRPr lang="id-ID" sz="6600" b="1" dirty="0">
              <a:solidFill>
                <a:schemeClr val="bg1"/>
              </a:solidFill>
              <a:latin typeface="方正兰亭黑简体" panose="02000000000000000000" pitchFamily="2" charset="-122"/>
              <a:ea typeface="方正兰亭黑简体" panose="02000000000000000000" pitchFamily="2" charset="-122"/>
            </a:endParaRPr>
          </a:p>
        </p:txBody>
      </p:sp>
      <p:sp>
        <p:nvSpPr>
          <p:cNvPr id="19" name="文本框 9"/>
          <p:cNvSpPr txBox="1"/>
          <p:nvPr/>
        </p:nvSpPr>
        <p:spPr>
          <a:xfrm>
            <a:off x="6961683" y="2672324"/>
            <a:ext cx="2736304" cy="500137"/>
          </a:xfrm>
          <a:prstGeom prst="rect">
            <a:avLst/>
          </a:prstGeom>
          <a:noFill/>
        </p:spPr>
        <p:txBody>
          <a:bodyPr wrap="square" lIns="68580" tIns="34290" rIns="68580" bIns="34290" rtlCol="0">
            <a:spAutoFit/>
          </a:bodyPr>
          <a:lstStyle/>
          <a:p>
            <a:pPr marL="0" lvl="1"/>
            <a:r>
              <a:rPr lang="zh-CN" altLang="en-US" sz="2800" b="1" dirty="0" smtClean="0">
                <a:solidFill>
                  <a:schemeClr val="bg1"/>
                </a:solidFill>
                <a:latin typeface="微软雅黑" panose="020B0503020204020204" pitchFamily="34" charset="-122"/>
                <a:ea typeface="微软雅黑" panose="020B0503020204020204" pitchFamily="34" charset="-122"/>
              </a:rPr>
              <a:t>互连故障测试</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7037176" y="3284994"/>
            <a:ext cx="2632311" cy="215444"/>
            <a:chOff x="4369395" y="3284984"/>
            <a:chExt cx="2632311" cy="215444"/>
          </a:xfrm>
        </p:grpSpPr>
        <p:sp>
          <p:nvSpPr>
            <p:cNvPr id="21" name="文本框 9"/>
            <p:cNvSpPr txBox="1"/>
            <p:nvPr/>
          </p:nvSpPr>
          <p:spPr>
            <a:xfrm>
              <a:off x="4581935" y="3284984"/>
              <a:ext cx="2419771" cy="215444"/>
            </a:xfrm>
            <a:prstGeom prst="rect">
              <a:avLst/>
            </a:prstGeom>
            <a:noFill/>
          </p:spPr>
          <p:txBody>
            <a:bodyPr wrap="square" lIns="0" tIns="0" rIns="0" bIns="0" rtlCol="0">
              <a:spAutoFit/>
            </a:bodyPr>
            <a:lstStyle/>
            <a:p>
              <a:pPr marL="0" lvl="1"/>
              <a:r>
                <a:rPr lang="en-US" altLang="zh-CN" sz="1400" dirty="0" smtClean="0">
                  <a:solidFill>
                    <a:schemeClr val="bg1"/>
                  </a:solidFill>
                  <a:latin typeface="微软雅黑" panose="020B0503020204020204" pitchFamily="34" charset="-122"/>
                  <a:ea typeface="微软雅黑" panose="020B0503020204020204" pitchFamily="34" charset="-122"/>
                </a:rPr>
                <a:t>FPGA</a:t>
              </a:r>
              <a:r>
                <a:rPr lang="zh-CN" altLang="en-US" sz="1400" dirty="0" smtClean="0">
                  <a:solidFill>
                    <a:schemeClr val="bg1"/>
                  </a:solidFill>
                  <a:latin typeface="微软雅黑" panose="020B0503020204020204" pitchFamily="34" charset="-122"/>
                  <a:ea typeface="微软雅黑" panose="020B0503020204020204" pitchFamily="34" charset="-122"/>
                </a:rPr>
                <a:t>互连故障测试研究现状</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rgbClr val="414455"/>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033691" y="3785060"/>
            <a:ext cx="4850374" cy="215444"/>
            <a:chOff x="4369395" y="3284984"/>
            <a:chExt cx="4850374" cy="215444"/>
          </a:xfrm>
        </p:grpSpPr>
        <p:sp>
          <p:nvSpPr>
            <p:cNvPr id="36" name="文本框 9"/>
            <p:cNvSpPr txBox="1"/>
            <p:nvPr/>
          </p:nvSpPr>
          <p:spPr>
            <a:xfrm>
              <a:off x="4581935" y="3284984"/>
              <a:ext cx="4637834"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测试研究方案：基于改进故障模型的应用相关互连故障测试</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rgbClr val="414455"/>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5" name="Freeform 261"/>
          <p:cNvSpPr/>
          <p:nvPr/>
        </p:nvSpPr>
        <p:spPr bwMode="auto">
          <a:xfrm>
            <a:off x="3303163" y="3172461"/>
            <a:ext cx="679387" cy="679387"/>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5" name="矩形 44"/>
          <p:cNvSpPr/>
          <p:nvPr/>
        </p:nvSpPr>
        <p:spPr>
          <a:xfrm>
            <a:off x="0" y="0"/>
            <a:ext cx="12195175" cy="357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0" y="6500834"/>
            <a:ext cx="12195175" cy="357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1954183" y="3199339"/>
            <a:ext cx="1143010" cy="2087049"/>
            <a:chOff x="2025621" y="3219557"/>
            <a:chExt cx="1143010" cy="1224922"/>
          </a:xfrm>
        </p:grpSpPr>
        <p:cxnSp>
          <p:nvCxnSpPr>
            <p:cNvPr id="53" name="直接连接符 52"/>
            <p:cNvCxnSpPr/>
            <p:nvPr/>
          </p:nvCxnSpPr>
          <p:spPr>
            <a:xfrm rot="16200000" flipH="1" flipV="1">
              <a:off x="2309856" y="2935324"/>
              <a:ext cx="574541" cy="1143008"/>
            </a:xfrm>
            <a:prstGeom prst="line">
              <a:avLst/>
            </a:prstGeom>
            <a:ln w="76200">
              <a:solidFill>
                <a:srgbClr val="414455">
                  <a:alpha val="50196"/>
                </a:srgb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16200000" flipV="1">
              <a:off x="2258799" y="3560921"/>
              <a:ext cx="650380" cy="1116735"/>
            </a:xfrm>
            <a:prstGeom prst="line">
              <a:avLst/>
            </a:prstGeom>
            <a:ln w="76200">
              <a:solidFill>
                <a:srgbClr val="414455">
                  <a:alpha val="50196"/>
                </a:srgbClr>
              </a:solidFill>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a:off x="4668827" y="2413521"/>
            <a:ext cx="642942" cy="1158355"/>
            <a:chOff x="2025621" y="3219557"/>
            <a:chExt cx="1143010" cy="1224922"/>
          </a:xfrm>
        </p:grpSpPr>
        <p:cxnSp>
          <p:nvCxnSpPr>
            <p:cNvPr id="58" name="直接连接符 57"/>
            <p:cNvCxnSpPr/>
            <p:nvPr/>
          </p:nvCxnSpPr>
          <p:spPr>
            <a:xfrm rot="16200000" flipH="1" flipV="1">
              <a:off x="2309856" y="2935324"/>
              <a:ext cx="574541" cy="1143008"/>
            </a:xfrm>
            <a:prstGeom prst="line">
              <a:avLst/>
            </a:prstGeom>
            <a:ln w="76200">
              <a:solidFill>
                <a:srgbClr val="414455">
                  <a:alpha val="50196"/>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16200000" flipV="1">
              <a:off x="2258799" y="3560921"/>
              <a:ext cx="650380" cy="1116735"/>
            </a:xfrm>
            <a:prstGeom prst="line">
              <a:avLst/>
            </a:prstGeom>
            <a:ln w="76200">
              <a:solidFill>
                <a:srgbClr val="414455">
                  <a:alpha val="50196"/>
                </a:srgb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552971" y="188640"/>
            <a:ext cx="670560" cy="604586"/>
            <a:chOff x="5424755" y="1340768"/>
            <a:chExt cx="670560" cy="604586"/>
          </a:xfrm>
        </p:grpSpPr>
        <p:grpSp>
          <p:nvGrpSpPr>
            <p:cNvPr id="70"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123" name="文本框 9"/>
          <p:cNvSpPr txBox="1"/>
          <p:nvPr/>
        </p:nvSpPr>
        <p:spPr>
          <a:xfrm>
            <a:off x="1270163" y="307422"/>
            <a:ext cx="3255788" cy="346249"/>
          </a:xfrm>
          <a:prstGeom prst="rect">
            <a:avLst/>
          </a:prstGeom>
          <a:noFill/>
        </p:spPr>
        <p:txBody>
          <a:bodyPr wrap="square" lIns="68580" tIns="34290" rIns="68580" bIns="34290" rtlCol="0">
            <a:spAutoFit/>
          </a:bodyPr>
          <a:lstStyle/>
          <a:p>
            <a:pPr marL="0" lvl="1"/>
            <a:r>
              <a:rPr lang="en-US" altLang="zh-CN" dirty="0" smtClean="0">
                <a:solidFill>
                  <a:srgbClr val="414455"/>
                </a:solidFill>
                <a:latin typeface="微软雅黑" panose="020B0503020204020204" pitchFamily="34" charset="-122"/>
                <a:ea typeface="微软雅黑" panose="020B0503020204020204" pitchFamily="34" charset="-122"/>
              </a:rPr>
              <a:t>FPGA</a:t>
            </a:r>
            <a:r>
              <a:rPr lang="zh-CN" altLang="en-US" dirty="0" smtClean="0">
                <a:solidFill>
                  <a:srgbClr val="414455"/>
                </a:solidFill>
                <a:latin typeface="微软雅黑" panose="020B0503020204020204" pitchFamily="34" charset="-122"/>
                <a:ea typeface="微软雅黑" panose="020B0503020204020204" pitchFamily="34" charset="-122"/>
              </a:rPr>
              <a:t>互连故障测试研究现状</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sp>
        <p:nvSpPr>
          <p:cNvPr id="107" name="Freeform 261"/>
          <p:cNvSpPr/>
          <p:nvPr/>
        </p:nvSpPr>
        <p:spPr bwMode="auto">
          <a:xfrm>
            <a:off x="735519" y="373644"/>
            <a:ext cx="293818" cy="293818"/>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pic>
        <p:nvPicPr>
          <p:cNvPr id="35" name="图片 3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36" name="Rectangle 4"/>
          <p:cNvSpPr txBox="1">
            <a:spLocks noChangeArrowheads="1"/>
          </p:cNvSpPr>
          <p:nvPr/>
        </p:nvSpPr>
        <p:spPr bwMode="auto">
          <a:xfrm>
            <a:off x="3811571" y="928670"/>
            <a:ext cx="4572032" cy="57150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800" b="0" dirty="0" smtClean="0">
                <a:solidFill>
                  <a:srgbClr val="FF0000"/>
                </a:solidFill>
                <a:latin typeface="微软雅黑" panose="020B0503020204020204" pitchFamily="34" charset="-122"/>
                <a:ea typeface="微软雅黑" panose="020B0503020204020204" pitchFamily="34" charset="-122"/>
              </a:rPr>
              <a:t>故障测试</a:t>
            </a:r>
            <a:r>
              <a:rPr lang="zh-CN" altLang="en-US" sz="1800" b="0" dirty="0" smtClean="0">
                <a:solidFill>
                  <a:srgbClr val="414455"/>
                </a:solidFill>
                <a:latin typeface="微软雅黑" panose="020B0503020204020204" pitchFamily="34" charset="-122"/>
                <a:ea typeface="微软雅黑" panose="020B0503020204020204" pitchFamily="34" charset="-122"/>
              </a:rPr>
              <a:t>是检验</a:t>
            </a:r>
            <a:r>
              <a:rPr lang="en-US" altLang="zh-CN" sz="1800" b="0" dirty="0" smtClean="0">
                <a:solidFill>
                  <a:srgbClr val="414455"/>
                </a:solidFill>
                <a:latin typeface="微软雅黑" panose="020B0503020204020204" pitchFamily="34" charset="-122"/>
                <a:ea typeface="微软雅黑" panose="020B0503020204020204" pitchFamily="34" charset="-122"/>
              </a:rPr>
              <a:t>FPGA</a:t>
            </a:r>
            <a:r>
              <a:rPr lang="zh-CN" altLang="en-US" sz="1800" b="0" dirty="0" smtClean="0">
                <a:solidFill>
                  <a:srgbClr val="414455"/>
                </a:solidFill>
                <a:latin typeface="微软雅黑" panose="020B0503020204020204" pitchFamily="34" charset="-122"/>
                <a:ea typeface="微软雅黑" panose="020B0503020204020204" pitchFamily="34" charset="-122"/>
              </a:rPr>
              <a:t>可靠性的有效手段</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37" name="弧形 36"/>
          <p:cNvSpPr/>
          <p:nvPr/>
        </p:nvSpPr>
        <p:spPr>
          <a:xfrm>
            <a:off x="3240067" y="962394"/>
            <a:ext cx="504056" cy="504056"/>
          </a:xfrm>
          <a:prstGeom prst="arc">
            <a:avLst>
              <a:gd name="adj1" fmla="val 18916496"/>
              <a:gd name="adj2" fmla="val 2632855"/>
            </a:avLst>
          </a:prstGeom>
          <a:ln>
            <a:solidFill>
              <a:srgbClr val="414455"/>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8" name="组合 37"/>
          <p:cNvGrpSpPr/>
          <p:nvPr/>
        </p:nvGrpSpPr>
        <p:grpSpPr>
          <a:xfrm>
            <a:off x="833975" y="3571876"/>
            <a:ext cx="1263084" cy="1111488"/>
            <a:chOff x="5424755" y="1340768"/>
            <a:chExt cx="670560" cy="604586"/>
          </a:xfrm>
        </p:grpSpPr>
        <p:grpSp>
          <p:nvGrpSpPr>
            <p:cNvPr id="39" name="组合 15"/>
            <p:cNvGrpSpPr/>
            <p:nvPr/>
          </p:nvGrpSpPr>
          <p:grpSpPr>
            <a:xfrm>
              <a:off x="5424755" y="1340768"/>
              <a:ext cx="670560" cy="604586"/>
              <a:chOff x="5424755" y="1340768"/>
              <a:chExt cx="670560" cy="604586"/>
            </a:xfrm>
          </p:grpSpPr>
          <p:grpSp>
            <p:nvGrpSpPr>
              <p:cNvPr id="41" name="组合 17"/>
              <p:cNvGrpSpPr/>
              <p:nvPr/>
            </p:nvGrpSpPr>
            <p:grpSpPr>
              <a:xfrm>
                <a:off x="5424755" y="1340768"/>
                <a:ext cx="670560" cy="604586"/>
                <a:chOff x="3720691" y="2824413"/>
                <a:chExt cx="1341120" cy="1209172"/>
              </a:xfrm>
            </p:grpSpPr>
            <p:sp>
              <p:nvSpPr>
                <p:cNvPr id="43"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44"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42"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40" name="TextBox 7"/>
            <p:cNvSpPr>
              <a:spLocks noChangeArrowheads="1"/>
            </p:cNvSpPr>
            <p:nvPr/>
          </p:nvSpPr>
          <p:spPr bwMode="auto">
            <a:xfrm>
              <a:off x="5472003" y="1476608"/>
              <a:ext cx="576064" cy="3013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smtClean="0">
                  <a:solidFill>
                    <a:srgbClr val="414455"/>
                  </a:solidFill>
                  <a:latin typeface="微软雅黑" pitchFamily="34" charset="-122"/>
                  <a:ea typeface="微软雅黑" pitchFamily="34" charset="-122"/>
                  <a:sym typeface="微软雅黑" panose="020B0503020204020204" pitchFamily="34" charset="-122"/>
                </a:rPr>
                <a:t>互连故障测试</a:t>
              </a:r>
              <a:endParaRPr lang="zh-CN" altLang="en-US" b="1" dirty="0">
                <a:solidFill>
                  <a:srgbClr val="414455"/>
                </a:solidFill>
                <a:latin typeface="微软雅黑" pitchFamily="34" charset="-122"/>
                <a:ea typeface="微软雅黑" pitchFamily="34" charset="-122"/>
                <a:sym typeface="微软雅黑" panose="020B0503020204020204" pitchFamily="34" charset="-122"/>
              </a:endParaRPr>
            </a:p>
          </p:txBody>
        </p:sp>
      </p:grpSp>
      <p:grpSp>
        <p:nvGrpSpPr>
          <p:cNvPr id="47" name="组合 46"/>
          <p:cNvGrpSpPr/>
          <p:nvPr/>
        </p:nvGrpSpPr>
        <p:grpSpPr>
          <a:xfrm>
            <a:off x="2893980" y="2057146"/>
            <a:ext cx="1917723" cy="1729044"/>
            <a:chOff x="4702856" y="2924944"/>
            <a:chExt cx="1401009" cy="1263169"/>
          </a:xfrm>
        </p:grpSpPr>
        <p:sp>
          <p:nvSpPr>
            <p:cNvPr id="52" name="Freeform 5"/>
            <p:cNvSpPr/>
            <p:nvPr/>
          </p:nvSpPr>
          <p:spPr bwMode="auto">
            <a:xfrm rot="1855731">
              <a:off x="4702856" y="2924944"/>
              <a:ext cx="1401009" cy="126316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C00000"/>
                </a:solidFill>
              </a:endParaRPr>
            </a:p>
          </p:txBody>
        </p:sp>
        <p:sp>
          <p:nvSpPr>
            <p:cNvPr id="49" name="矩形 48"/>
            <p:cNvSpPr/>
            <p:nvPr/>
          </p:nvSpPr>
          <p:spPr>
            <a:xfrm>
              <a:off x="4847780" y="3145796"/>
              <a:ext cx="1159817" cy="822941"/>
            </a:xfrm>
            <a:prstGeom prst="rect">
              <a:avLst/>
            </a:prstGeom>
          </p:spPr>
          <p:txBody>
            <a:bodyPr wrap="square" lIns="91431" tIns="45716" rIns="91431" bIns="45716">
              <a:spAutoFit/>
            </a:bodyPr>
            <a:lstStyle/>
            <a:p>
              <a:pPr algn="just">
                <a:lnSpc>
                  <a:spcPct val="120000"/>
                </a:lnSpc>
                <a:spcBef>
                  <a:spcPct val="0"/>
                </a:spcBef>
                <a:buNone/>
              </a:pPr>
              <a:r>
                <a:rPr lang="zh-CN" altLang="en-US" sz="1400" b="1" dirty="0" smtClean="0">
                  <a:solidFill>
                    <a:srgbClr val="414455"/>
                  </a:solidFill>
                  <a:latin typeface="微软雅黑" panose="020B0503020204020204" pitchFamily="34" charset="-122"/>
                  <a:ea typeface="微软雅黑" panose="020B0503020204020204" pitchFamily="34" charset="-122"/>
                  <a:sym typeface="微软雅黑" panose="020B0503020204020204" pitchFamily="34" charset="-122"/>
                </a:rPr>
                <a:t>应用无关测试</a:t>
              </a:r>
              <a:r>
                <a:rPr lang="zh-CN" altLang="en-US" sz="1400" dirty="0" smtClean="0">
                  <a:solidFill>
                    <a:srgbClr val="414455"/>
                  </a:solidFill>
                  <a:latin typeface="微软雅黑" panose="020B0503020204020204" pitchFamily="34" charset="-122"/>
                  <a:ea typeface="微软雅黑" panose="020B0503020204020204" pitchFamily="34" charset="-122"/>
                  <a:sym typeface="微软雅黑" panose="020B0503020204020204" pitchFamily="34" charset="-122"/>
                </a:rPr>
                <a:t>：对</a:t>
              </a:r>
              <a:r>
                <a:rPr lang="en-US" altLang="zh-CN" sz="1400" dirty="0" smtClean="0">
                  <a:solidFill>
                    <a:srgbClr val="414455"/>
                  </a:solidFill>
                  <a:latin typeface="微软雅黑" panose="020B0503020204020204" pitchFamily="34" charset="-122"/>
                  <a:ea typeface="微软雅黑" panose="020B0503020204020204" pitchFamily="34" charset="-122"/>
                  <a:sym typeface="微软雅黑" panose="020B0503020204020204" pitchFamily="34" charset="-122"/>
                </a:rPr>
                <a:t>FPGA</a:t>
              </a:r>
              <a:r>
                <a:rPr lang="zh-CN" altLang="en-US" sz="1400" dirty="0" smtClean="0">
                  <a:solidFill>
                    <a:srgbClr val="414455"/>
                  </a:solidFill>
                  <a:latin typeface="微软雅黑" panose="020B0503020204020204" pitchFamily="34" charset="-122"/>
                  <a:ea typeface="微软雅黑" panose="020B0503020204020204" pitchFamily="34" charset="-122"/>
                  <a:sym typeface="微软雅黑" panose="020B0503020204020204" pitchFamily="34" charset="-122"/>
                </a:rPr>
                <a:t>内部所有资源进行性能完备的测试。</a:t>
              </a:r>
              <a:endParaRPr lang="zh-CN" altLang="en-US" sz="1400" dirty="0">
                <a:solidFill>
                  <a:srgbClr val="414455"/>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4" name="组合 53"/>
          <p:cNvGrpSpPr/>
          <p:nvPr/>
        </p:nvGrpSpPr>
        <p:grpSpPr>
          <a:xfrm>
            <a:off x="2882877" y="4500570"/>
            <a:ext cx="1917723" cy="1729044"/>
            <a:chOff x="4702856" y="2924943"/>
            <a:chExt cx="1401009" cy="1263169"/>
          </a:xfrm>
        </p:grpSpPr>
        <p:sp>
          <p:nvSpPr>
            <p:cNvPr id="59" name="Freeform 5"/>
            <p:cNvSpPr/>
            <p:nvPr/>
          </p:nvSpPr>
          <p:spPr bwMode="auto">
            <a:xfrm rot="1855731">
              <a:off x="4702856" y="2924943"/>
              <a:ext cx="1401009" cy="126316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C00000"/>
                </a:solidFill>
              </a:endParaRPr>
            </a:p>
          </p:txBody>
        </p:sp>
        <p:sp>
          <p:nvSpPr>
            <p:cNvPr id="56" name="矩形 55"/>
            <p:cNvSpPr/>
            <p:nvPr/>
          </p:nvSpPr>
          <p:spPr>
            <a:xfrm>
              <a:off x="4899969" y="3077324"/>
              <a:ext cx="1159817" cy="995793"/>
            </a:xfrm>
            <a:prstGeom prst="rect">
              <a:avLst/>
            </a:prstGeom>
          </p:spPr>
          <p:txBody>
            <a:bodyPr wrap="square" lIns="91431" tIns="45716" rIns="91431" bIns="45716">
              <a:spAutoFit/>
            </a:bodyPr>
            <a:lstStyle/>
            <a:p>
              <a:pPr algn="just">
                <a:lnSpc>
                  <a:spcPct val="120000"/>
                </a:lnSpc>
                <a:spcBef>
                  <a:spcPct val="0"/>
                </a:spcBef>
                <a:buNone/>
              </a:pPr>
              <a:r>
                <a:rPr lang="zh-CN" altLang="en-US" sz="1400" b="1" dirty="0" smtClean="0">
                  <a:solidFill>
                    <a:srgbClr val="414455"/>
                  </a:solidFill>
                  <a:latin typeface="微软雅黑" panose="020B0503020204020204" pitchFamily="34" charset="-122"/>
                  <a:ea typeface="微软雅黑" panose="020B0503020204020204" pitchFamily="34" charset="-122"/>
                  <a:sym typeface="微软雅黑" panose="020B0503020204020204" pitchFamily="34" charset="-122"/>
                </a:rPr>
                <a:t>应用相关测试：</a:t>
              </a:r>
              <a:r>
                <a:rPr lang="zh-CN" altLang="en-US" sz="1400" dirty="0" smtClean="0">
                  <a:solidFill>
                    <a:srgbClr val="414455"/>
                  </a:solidFill>
                  <a:latin typeface="微软雅黑" panose="020B0503020204020204" pitchFamily="34" charset="-122"/>
                  <a:ea typeface="微软雅黑" panose="020B0503020204020204" pitchFamily="34" charset="-122"/>
                  <a:sym typeface="微软雅黑" panose="020B0503020204020204" pitchFamily="34" charset="-122"/>
                </a:rPr>
                <a:t>只关心用户电路映射在</a:t>
              </a:r>
              <a:r>
                <a:rPr lang="en-US" altLang="zh-CN" sz="1400" dirty="0" smtClean="0">
                  <a:solidFill>
                    <a:srgbClr val="414455"/>
                  </a:solidFill>
                  <a:latin typeface="微软雅黑" panose="020B0503020204020204" pitchFamily="34" charset="-122"/>
                  <a:ea typeface="微软雅黑" panose="020B0503020204020204" pitchFamily="34" charset="-122"/>
                  <a:sym typeface="微软雅黑" panose="020B0503020204020204" pitchFamily="34" charset="-122"/>
                </a:rPr>
                <a:t>FPGA</a:t>
              </a:r>
              <a:r>
                <a:rPr lang="zh-CN" altLang="en-US" sz="1400" dirty="0" smtClean="0">
                  <a:solidFill>
                    <a:srgbClr val="414455"/>
                  </a:solidFill>
                  <a:latin typeface="微软雅黑" panose="020B0503020204020204" pitchFamily="34" charset="-122"/>
                  <a:ea typeface="微软雅黑" panose="020B0503020204020204" pitchFamily="34" charset="-122"/>
                  <a:sym typeface="微软雅黑" panose="020B0503020204020204" pitchFamily="34" charset="-122"/>
                </a:rPr>
                <a:t>上所使用到的硬件资源的正确性。</a:t>
              </a:r>
              <a:endParaRPr lang="zh-CN" altLang="en-US" sz="1400" dirty="0">
                <a:solidFill>
                  <a:srgbClr val="414455"/>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3" name="组合 62"/>
          <p:cNvGrpSpPr/>
          <p:nvPr/>
        </p:nvGrpSpPr>
        <p:grpSpPr>
          <a:xfrm>
            <a:off x="5212713" y="2000240"/>
            <a:ext cx="670560" cy="604586"/>
            <a:chOff x="5424755" y="1340768"/>
            <a:chExt cx="670560" cy="604586"/>
          </a:xfrm>
        </p:grpSpPr>
        <p:grpSp>
          <p:nvGrpSpPr>
            <p:cNvPr id="64" name="组合 29"/>
            <p:cNvGrpSpPr/>
            <p:nvPr/>
          </p:nvGrpSpPr>
          <p:grpSpPr>
            <a:xfrm>
              <a:off x="5424755" y="1340768"/>
              <a:ext cx="670560" cy="604586"/>
              <a:chOff x="5424755" y="1340768"/>
              <a:chExt cx="670560" cy="604586"/>
            </a:xfrm>
          </p:grpSpPr>
          <p:grpSp>
            <p:nvGrpSpPr>
              <p:cNvPr id="66" name="组合 31"/>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65" name="TextBox 7"/>
            <p:cNvSpPr>
              <a:spLocks noChangeArrowheads="1"/>
            </p:cNvSpPr>
            <p:nvPr/>
          </p:nvSpPr>
          <p:spPr bwMode="auto">
            <a:xfrm>
              <a:off x="5472003" y="1484784"/>
              <a:ext cx="5760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414455"/>
                  </a:solidFill>
                  <a:latin typeface="微软雅黑" pitchFamily="34" charset="-122"/>
                  <a:ea typeface="微软雅黑" pitchFamily="34" charset="-122"/>
                  <a:sym typeface="微软雅黑" panose="020B0503020204020204" pitchFamily="34" charset="-122"/>
                </a:rPr>
                <a:t>01</a:t>
              </a:r>
              <a:endParaRPr lang="zh-CN" altLang="en-US" sz="2000" b="1" dirty="0">
                <a:solidFill>
                  <a:srgbClr val="414455"/>
                </a:solidFill>
                <a:latin typeface="微软雅黑" pitchFamily="34" charset="-122"/>
                <a:ea typeface="微软雅黑" pitchFamily="34" charset="-122"/>
                <a:sym typeface="微软雅黑" panose="020B0503020204020204" pitchFamily="34" charset="-122"/>
              </a:endParaRPr>
            </a:p>
          </p:txBody>
        </p:sp>
      </p:grpSp>
      <p:sp>
        <p:nvSpPr>
          <p:cNvPr id="74" name="矩形 73"/>
          <p:cNvSpPr/>
          <p:nvPr/>
        </p:nvSpPr>
        <p:spPr>
          <a:xfrm>
            <a:off x="6021429" y="1857364"/>
            <a:ext cx="3147992" cy="307768"/>
          </a:xfrm>
          <a:prstGeom prst="rect">
            <a:avLst/>
          </a:prstGeom>
        </p:spPr>
        <p:txBody>
          <a:bodyPr wrap="square" lIns="91431" tIns="45716" rIns="91431" bIns="45716">
            <a:spAutoFit/>
          </a:bodyPr>
          <a:lstStyle/>
          <a:p>
            <a:r>
              <a:rPr lang="zh-CN" altLang="en-US" sz="1400" b="1" dirty="0" smtClean="0">
                <a:solidFill>
                  <a:srgbClr val="414455"/>
                </a:solidFill>
                <a:latin typeface="微软雅黑" panose="020B0503020204020204" pitchFamily="34" charset="-122"/>
                <a:ea typeface="微软雅黑" panose="020B0503020204020204" pitchFamily="34" charset="-122"/>
              </a:rPr>
              <a:t>非内建自测试：</a:t>
            </a:r>
            <a:r>
              <a:rPr lang="zh-CN" altLang="en-US" sz="1400" dirty="0" smtClean="0">
                <a:solidFill>
                  <a:srgbClr val="414455"/>
                </a:solidFill>
                <a:latin typeface="微软雅黑" panose="020B0503020204020204" pitchFamily="34" charset="-122"/>
                <a:ea typeface="微软雅黑" panose="020B0503020204020204" pitchFamily="34" charset="-122"/>
              </a:rPr>
              <a:t>测试向量来源于外部</a:t>
            </a:r>
            <a:endParaRPr lang="en-US" altLang="zh-CN" sz="1400" dirty="0">
              <a:solidFill>
                <a:srgbClr val="414455"/>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6021429" y="2180362"/>
            <a:ext cx="4933942"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20000"/>
              </a:lnSpc>
              <a:spcBef>
                <a:spcPct val="0"/>
              </a:spcBef>
              <a:buNone/>
            </a:pPr>
            <a:r>
              <a:rPr lang="zh-CN" altLang="en-US" sz="1400" dirty="0" smtClean="0">
                <a:solidFill>
                  <a:srgbClr val="414455"/>
                </a:solidFill>
                <a:sym typeface="微软雅黑" panose="020B0503020204020204" pitchFamily="34" charset="-122"/>
              </a:rPr>
              <a:t>大多基于</a:t>
            </a:r>
            <a:r>
              <a:rPr lang="en-US" altLang="zh-CN" sz="1400" dirty="0" smtClean="0">
                <a:solidFill>
                  <a:srgbClr val="414455"/>
                </a:solidFill>
                <a:sym typeface="微软雅黑" panose="020B0503020204020204" pitchFamily="34" charset="-122"/>
              </a:rPr>
              <a:t>ATE</a:t>
            </a:r>
            <a:r>
              <a:rPr lang="zh-CN" altLang="en-US" sz="1400" dirty="0" smtClean="0">
                <a:solidFill>
                  <a:srgbClr val="414455"/>
                </a:solidFill>
                <a:sym typeface="微软雅黑" panose="020B0503020204020204" pitchFamily="34" charset="-122"/>
              </a:rPr>
              <a:t>进行测试，因而许多文献都致力于优化</a:t>
            </a:r>
            <a:r>
              <a:rPr lang="en-US" altLang="zh-CN" sz="1400" dirty="0" smtClean="0">
                <a:solidFill>
                  <a:srgbClr val="414455"/>
                </a:solidFill>
                <a:sym typeface="微软雅黑" panose="020B0503020204020204" pitchFamily="34" charset="-122"/>
              </a:rPr>
              <a:t>IR</a:t>
            </a:r>
            <a:r>
              <a:rPr lang="zh-CN" altLang="en-US" sz="1400" dirty="0" smtClean="0">
                <a:solidFill>
                  <a:srgbClr val="414455"/>
                </a:solidFill>
                <a:sym typeface="微软雅黑" panose="020B0503020204020204" pitchFamily="34" charset="-122"/>
              </a:rPr>
              <a:t>资源的测试结构，以减少测试配置数，缩短测试时间。</a:t>
            </a:r>
            <a:endParaRPr lang="zh-CN" altLang="en-US" sz="1400" dirty="0">
              <a:solidFill>
                <a:srgbClr val="414455"/>
              </a:solidFill>
              <a:sym typeface="微软雅黑" panose="020B0503020204020204" pitchFamily="34" charset="-122"/>
            </a:endParaRPr>
          </a:p>
        </p:txBody>
      </p:sp>
      <p:grpSp>
        <p:nvGrpSpPr>
          <p:cNvPr id="76" name="组合 75"/>
          <p:cNvGrpSpPr/>
          <p:nvPr/>
        </p:nvGrpSpPr>
        <p:grpSpPr>
          <a:xfrm>
            <a:off x="5212713" y="3181604"/>
            <a:ext cx="670560" cy="604586"/>
            <a:chOff x="5424755" y="1340768"/>
            <a:chExt cx="670560" cy="604586"/>
          </a:xfrm>
        </p:grpSpPr>
        <p:grpSp>
          <p:nvGrpSpPr>
            <p:cNvPr id="77" name="组合 38"/>
            <p:cNvGrpSpPr/>
            <p:nvPr/>
          </p:nvGrpSpPr>
          <p:grpSpPr>
            <a:xfrm>
              <a:off x="5424755" y="1340768"/>
              <a:ext cx="670560" cy="604586"/>
              <a:chOff x="5424755" y="1340768"/>
              <a:chExt cx="670560" cy="604586"/>
            </a:xfrm>
          </p:grpSpPr>
          <p:grpSp>
            <p:nvGrpSpPr>
              <p:cNvPr id="79" name="组合 40"/>
              <p:cNvGrpSpPr/>
              <p:nvPr/>
            </p:nvGrpSpPr>
            <p:grpSpPr>
              <a:xfrm>
                <a:off x="5424755" y="1340768"/>
                <a:ext cx="670560" cy="604586"/>
                <a:chOff x="3720691" y="2824413"/>
                <a:chExt cx="1341120" cy="1209172"/>
              </a:xfrm>
            </p:grpSpPr>
            <p:sp>
              <p:nvSpPr>
                <p:cNvPr id="8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8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80"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78" name="TextBox 7"/>
            <p:cNvSpPr>
              <a:spLocks noChangeArrowheads="1"/>
            </p:cNvSpPr>
            <p:nvPr/>
          </p:nvSpPr>
          <p:spPr bwMode="auto">
            <a:xfrm>
              <a:off x="5472003" y="1484784"/>
              <a:ext cx="5760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414455"/>
                  </a:solidFill>
                  <a:latin typeface="微软雅黑" pitchFamily="34" charset="-122"/>
                  <a:ea typeface="微软雅黑" pitchFamily="34" charset="-122"/>
                  <a:sym typeface="微软雅黑" panose="020B0503020204020204" pitchFamily="34" charset="-122"/>
                </a:rPr>
                <a:t>02</a:t>
              </a:r>
              <a:endParaRPr lang="zh-CN" altLang="en-US" sz="2000" b="1" dirty="0">
                <a:solidFill>
                  <a:srgbClr val="414455"/>
                </a:solidFill>
                <a:latin typeface="微软雅黑" pitchFamily="34" charset="-122"/>
                <a:ea typeface="微软雅黑" pitchFamily="34" charset="-122"/>
                <a:sym typeface="微软雅黑" panose="020B0503020204020204" pitchFamily="34" charset="-122"/>
              </a:endParaRPr>
            </a:p>
          </p:txBody>
        </p:sp>
      </p:grpSp>
      <p:sp>
        <p:nvSpPr>
          <p:cNvPr id="84" name="矩形 83"/>
          <p:cNvSpPr/>
          <p:nvPr/>
        </p:nvSpPr>
        <p:spPr>
          <a:xfrm>
            <a:off x="6021429" y="3049794"/>
            <a:ext cx="3505182" cy="307768"/>
          </a:xfrm>
          <a:prstGeom prst="rect">
            <a:avLst/>
          </a:prstGeom>
        </p:spPr>
        <p:txBody>
          <a:bodyPr wrap="square" lIns="91431" tIns="45716" rIns="91431" bIns="45716">
            <a:spAutoFit/>
          </a:bodyPr>
          <a:lstStyle/>
          <a:p>
            <a:r>
              <a:rPr lang="zh-CN" altLang="en-US" sz="1400" b="1" dirty="0" smtClean="0">
                <a:solidFill>
                  <a:srgbClr val="414455"/>
                </a:solidFill>
                <a:latin typeface="微软雅黑" panose="020B0503020204020204" pitchFamily="34" charset="-122"/>
                <a:ea typeface="微软雅黑" panose="020B0503020204020204" pitchFamily="34" charset="-122"/>
              </a:rPr>
              <a:t>内建自测试：</a:t>
            </a:r>
            <a:r>
              <a:rPr lang="zh-CN" altLang="en-US" sz="1400" dirty="0" smtClean="0">
                <a:solidFill>
                  <a:srgbClr val="414455"/>
                </a:solidFill>
                <a:latin typeface="微软雅黑" panose="020B0503020204020204" pitchFamily="34" charset="-122"/>
                <a:ea typeface="微软雅黑" panose="020B0503020204020204" pitchFamily="34" charset="-122"/>
              </a:rPr>
              <a:t>测试向量来源于内部</a:t>
            </a:r>
            <a:endParaRPr lang="en-US" altLang="zh-CN" sz="1400" dirty="0">
              <a:solidFill>
                <a:srgbClr val="414455"/>
              </a:solidFill>
              <a:latin typeface="微软雅黑" panose="020B0503020204020204" pitchFamily="34" charset="-122"/>
              <a:ea typeface="微软雅黑" panose="020B0503020204020204" pitchFamily="34" charset="-122"/>
            </a:endParaRPr>
          </a:p>
        </p:txBody>
      </p:sp>
      <p:sp>
        <p:nvSpPr>
          <p:cNvPr id="89" name="矩形 47"/>
          <p:cNvSpPr>
            <a:spLocks noChangeArrowheads="1"/>
          </p:cNvSpPr>
          <p:nvPr/>
        </p:nvSpPr>
        <p:spPr bwMode="auto">
          <a:xfrm>
            <a:off x="6026149" y="3391114"/>
            <a:ext cx="4933942"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rgbClr val="414455"/>
                </a:solidFill>
                <a:sym typeface="微软雅黑" panose="020B0503020204020204" pitchFamily="34" charset="-122"/>
              </a:rPr>
              <a:t>使用</a:t>
            </a:r>
            <a:r>
              <a:rPr lang="en-US" altLang="zh-CN" sz="1400" dirty="0" smtClean="0">
                <a:solidFill>
                  <a:srgbClr val="414455"/>
                </a:solidFill>
                <a:sym typeface="微软雅黑" panose="020B0503020204020204" pitchFamily="34" charset="-122"/>
              </a:rPr>
              <a:t>FPGA</a:t>
            </a:r>
            <a:r>
              <a:rPr lang="zh-CN" altLang="en-US" sz="1400" dirty="0" smtClean="0">
                <a:solidFill>
                  <a:srgbClr val="414455"/>
                </a:solidFill>
                <a:sym typeface="微软雅黑" panose="020B0503020204020204" pitchFamily="34" charset="-122"/>
              </a:rPr>
              <a:t>内部逻辑资源实现测试的整个流程，解决了使用</a:t>
            </a:r>
            <a:r>
              <a:rPr lang="en-US" altLang="zh-CN" sz="1400" dirty="0" smtClean="0">
                <a:solidFill>
                  <a:srgbClr val="414455"/>
                </a:solidFill>
                <a:sym typeface="微软雅黑" panose="020B0503020204020204" pitchFamily="34" charset="-122"/>
              </a:rPr>
              <a:t>ATE</a:t>
            </a:r>
            <a:r>
              <a:rPr lang="zh-CN" altLang="en-US" sz="1400" dirty="0" smtClean="0">
                <a:solidFill>
                  <a:srgbClr val="414455"/>
                </a:solidFill>
                <a:sym typeface="微软雅黑" panose="020B0503020204020204" pitchFamily="34" charset="-122"/>
              </a:rPr>
              <a:t>进行测试时存在</a:t>
            </a:r>
            <a:r>
              <a:rPr lang="en-US" altLang="zh-CN" sz="1400" dirty="0" smtClean="0">
                <a:solidFill>
                  <a:srgbClr val="414455"/>
                </a:solidFill>
                <a:sym typeface="微软雅黑" panose="020B0503020204020204" pitchFamily="34" charset="-122"/>
              </a:rPr>
              <a:t>FPGA</a:t>
            </a:r>
            <a:r>
              <a:rPr lang="zh-CN" altLang="en-US" sz="1400" dirty="0" smtClean="0">
                <a:solidFill>
                  <a:srgbClr val="414455"/>
                </a:solidFill>
                <a:sym typeface="微软雅黑" panose="020B0503020204020204" pitchFamily="34" charset="-122"/>
              </a:rPr>
              <a:t>输入输出端口数量有限的顾虑。</a:t>
            </a:r>
            <a:endParaRPr lang="zh-CN" altLang="en-US" sz="1400" dirty="0">
              <a:solidFill>
                <a:srgbClr val="414455"/>
              </a:solidFill>
              <a:sym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7" name="肘形连接符 76"/>
          <p:cNvCxnSpPr/>
          <p:nvPr/>
        </p:nvCxnSpPr>
        <p:spPr>
          <a:xfrm flipV="1">
            <a:off x="2025621" y="2801222"/>
            <a:ext cx="1357322" cy="428628"/>
          </a:xfrm>
          <a:prstGeom prst="bentConnector3">
            <a:avLst>
              <a:gd name="adj1" fmla="val 50000"/>
            </a:avLst>
          </a:prstGeom>
          <a:ln w="9525">
            <a:solidFill>
              <a:srgbClr val="414455"/>
            </a:solidFill>
            <a:prstDash val="sysDash"/>
          </a:ln>
        </p:spPr>
        <p:style>
          <a:lnRef idx="1">
            <a:schemeClr val="accent1"/>
          </a:lnRef>
          <a:fillRef idx="0">
            <a:schemeClr val="accent1"/>
          </a:fillRef>
          <a:effectRef idx="0">
            <a:schemeClr val="accent1"/>
          </a:effectRef>
          <a:fontRef idx="minor">
            <a:schemeClr val="tx1"/>
          </a:fontRef>
        </p:style>
      </p:cxnSp>
      <p:cxnSp>
        <p:nvCxnSpPr>
          <p:cNvPr id="83" name="肘形连接符 82"/>
          <p:cNvCxnSpPr/>
          <p:nvPr/>
        </p:nvCxnSpPr>
        <p:spPr>
          <a:xfrm>
            <a:off x="1811307" y="2872660"/>
            <a:ext cx="1214446" cy="1178727"/>
          </a:xfrm>
          <a:prstGeom prst="bentConnector3">
            <a:avLst>
              <a:gd name="adj1" fmla="val 50000"/>
            </a:avLst>
          </a:prstGeom>
          <a:ln w="9525">
            <a:solidFill>
              <a:srgbClr val="414455"/>
            </a:solidFill>
            <a:prstDash val="sysDash"/>
          </a:ln>
        </p:spPr>
        <p:style>
          <a:lnRef idx="1">
            <a:schemeClr val="accent1"/>
          </a:lnRef>
          <a:fillRef idx="0">
            <a:schemeClr val="accent1"/>
          </a:fillRef>
          <a:effectRef idx="0">
            <a:schemeClr val="accent1"/>
          </a:effectRef>
          <a:fontRef idx="minor">
            <a:schemeClr val="tx1"/>
          </a:fontRef>
        </p:style>
      </p:cxnSp>
      <p:cxnSp>
        <p:nvCxnSpPr>
          <p:cNvPr id="74" name="肘形连接符 73"/>
          <p:cNvCxnSpPr/>
          <p:nvPr/>
        </p:nvCxnSpPr>
        <p:spPr>
          <a:xfrm flipV="1">
            <a:off x="1311241" y="1586776"/>
            <a:ext cx="1857388" cy="1000132"/>
          </a:xfrm>
          <a:prstGeom prst="bentConnector3">
            <a:avLst>
              <a:gd name="adj1" fmla="val 50000"/>
            </a:avLst>
          </a:prstGeom>
          <a:ln w="9525" cap="rnd">
            <a:solidFill>
              <a:srgbClr val="414455"/>
            </a:solidFill>
            <a:prstDash val="sysDash"/>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552971" y="188640"/>
            <a:ext cx="670560" cy="604586"/>
            <a:chOff x="5424755" y="1340768"/>
            <a:chExt cx="670560" cy="604586"/>
          </a:xfrm>
        </p:grpSpPr>
        <p:grpSp>
          <p:nvGrpSpPr>
            <p:cNvPr id="70"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123" name="文本框 9"/>
          <p:cNvSpPr txBox="1"/>
          <p:nvPr/>
        </p:nvSpPr>
        <p:spPr>
          <a:xfrm>
            <a:off x="1270163" y="307422"/>
            <a:ext cx="647049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测试研究方案：基于改进故障模型的应用相关互连故障测试</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sp>
        <p:nvSpPr>
          <p:cNvPr id="107" name="Freeform 261"/>
          <p:cNvSpPr/>
          <p:nvPr/>
        </p:nvSpPr>
        <p:spPr bwMode="auto">
          <a:xfrm>
            <a:off x="735519" y="373644"/>
            <a:ext cx="293818" cy="293818"/>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pic>
        <p:nvPicPr>
          <p:cNvPr id="63" name="图片 6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64" name="Rectangle 4"/>
          <p:cNvSpPr txBox="1">
            <a:spLocks noChangeArrowheads="1"/>
          </p:cNvSpPr>
          <p:nvPr/>
        </p:nvSpPr>
        <p:spPr bwMode="auto">
          <a:xfrm>
            <a:off x="3097191" y="1301024"/>
            <a:ext cx="7358114" cy="57150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en-US" altLang="zh-CN" sz="1800" b="0" dirty="0" smtClean="0">
                <a:solidFill>
                  <a:srgbClr val="414455"/>
                </a:solidFill>
                <a:latin typeface="微软雅黑" panose="020B0503020204020204" pitchFamily="34" charset="-122"/>
                <a:ea typeface="微软雅黑" panose="020B0503020204020204" pitchFamily="34" charset="-122"/>
              </a:rPr>
              <a:t>FPGA</a:t>
            </a:r>
            <a:r>
              <a:rPr lang="zh-CN" altLang="en-US" sz="1800" b="0" dirty="0" smtClean="0">
                <a:solidFill>
                  <a:srgbClr val="414455"/>
                </a:solidFill>
                <a:latin typeface="微软雅黑" panose="020B0503020204020204" pitchFamily="34" charset="-122"/>
                <a:ea typeface="微软雅黑" panose="020B0503020204020204" pitchFamily="34" charset="-122"/>
              </a:rPr>
              <a:t>中的互连资源：</a:t>
            </a:r>
            <a:r>
              <a:rPr lang="en-US" altLang="zh-CN" sz="1800" b="0" dirty="0" smtClean="0">
                <a:solidFill>
                  <a:srgbClr val="414455"/>
                </a:solidFill>
                <a:latin typeface="微软雅黑" panose="020B0503020204020204" pitchFamily="34" charset="-122"/>
                <a:ea typeface="微软雅黑" panose="020B0503020204020204" pitchFamily="34" charset="-122"/>
              </a:rPr>
              <a:t>CLB</a:t>
            </a:r>
            <a:r>
              <a:rPr lang="zh-CN" altLang="en-US" sz="1800" b="0" dirty="0" smtClean="0">
                <a:solidFill>
                  <a:srgbClr val="414455"/>
                </a:solidFill>
                <a:latin typeface="微软雅黑" panose="020B0503020204020204" pitchFamily="34" charset="-122"/>
                <a:ea typeface="微软雅黑" panose="020B0503020204020204" pitchFamily="34" charset="-122"/>
              </a:rPr>
              <a:t>内的互连资源、</a:t>
            </a:r>
            <a:r>
              <a:rPr lang="en-US" altLang="zh-CN" sz="1800" b="0" dirty="0" smtClean="0">
                <a:solidFill>
                  <a:srgbClr val="FF0000"/>
                </a:solidFill>
                <a:latin typeface="微软雅黑" panose="020B0503020204020204" pitchFamily="34" charset="-122"/>
                <a:ea typeface="微软雅黑" panose="020B0503020204020204" pitchFamily="34" charset="-122"/>
              </a:rPr>
              <a:t>CLB</a:t>
            </a:r>
            <a:r>
              <a:rPr lang="zh-CN" altLang="en-US" sz="1800" b="0" dirty="0" smtClean="0">
                <a:solidFill>
                  <a:srgbClr val="FF0000"/>
                </a:solidFill>
                <a:latin typeface="微软雅黑" panose="020B0503020204020204" pitchFamily="34" charset="-122"/>
                <a:ea typeface="微软雅黑" panose="020B0503020204020204" pitchFamily="34" charset="-122"/>
              </a:rPr>
              <a:t>间的互连资源</a:t>
            </a:r>
            <a:endParaRPr lang="zh-CN" sz="1800" b="0" dirty="0">
              <a:solidFill>
                <a:srgbClr val="FF0000"/>
              </a:solidFill>
              <a:latin typeface="微软雅黑" panose="020B0503020204020204" pitchFamily="34" charset="-122"/>
              <a:ea typeface="微软雅黑" panose="020B0503020204020204" pitchFamily="34" charset="-122"/>
            </a:endParaRPr>
          </a:p>
        </p:txBody>
      </p:sp>
      <p:sp>
        <p:nvSpPr>
          <p:cNvPr id="65" name="Rectangle 4"/>
          <p:cNvSpPr txBox="1">
            <a:spLocks noChangeArrowheads="1"/>
          </p:cNvSpPr>
          <p:nvPr/>
        </p:nvSpPr>
        <p:spPr bwMode="auto">
          <a:xfrm>
            <a:off x="3382943" y="2301156"/>
            <a:ext cx="7858180" cy="114300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en-US" altLang="zh-CN" sz="1800" b="0" dirty="0" smtClean="0">
                <a:solidFill>
                  <a:srgbClr val="414455"/>
                </a:solidFill>
                <a:latin typeface="微软雅黑" panose="020B0503020204020204" pitchFamily="34" charset="-122"/>
                <a:ea typeface="微软雅黑" panose="020B0503020204020204" pitchFamily="34" charset="-122"/>
              </a:rPr>
              <a:t>CLB</a:t>
            </a:r>
            <a:r>
              <a:rPr lang="zh-CN" altLang="en-US" sz="1800" b="0" dirty="0" smtClean="0">
                <a:solidFill>
                  <a:srgbClr val="414455"/>
                </a:solidFill>
                <a:latin typeface="微软雅黑" panose="020B0503020204020204" pitchFamily="34" charset="-122"/>
                <a:ea typeface="微软雅黑" panose="020B0503020204020204" pitchFamily="34" charset="-122"/>
              </a:rPr>
              <a:t>间的互连资源出现故障，即相应互连金属线段或可编程开关点出现故障，在用户电路中则表现为对应的信号线所传输的逻辑值发生错误，因而反过来</a:t>
            </a:r>
            <a:r>
              <a:rPr lang="zh-CN" altLang="en-US" sz="1800" b="0" dirty="0" smtClean="0">
                <a:solidFill>
                  <a:srgbClr val="FF0000"/>
                </a:solidFill>
                <a:latin typeface="微软雅黑" panose="020B0503020204020204" pitchFamily="34" charset="-122"/>
                <a:ea typeface="微软雅黑" panose="020B0503020204020204" pitchFamily="34" charset="-122"/>
              </a:rPr>
              <a:t>测试用户电路中信号线的正确与否</a:t>
            </a:r>
            <a:r>
              <a:rPr lang="zh-CN" altLang="en-US" sz="1800" b="0" dirty="0" smtClean="0">
                <a:solidFill>
                  <a:srgbClr val="414455"/>
                </a:solidFill>
                <a:latin typeface="微软雅黑" panose="020B0503020204020204" pitchFamily="34" charset="-122"/>
                <a:ea typeface="微软雅黑" panose="020B0503020204020204" pitchFamily="34" charset="-122"/>
              </a:rPr>
              <a:t>，即可证明电路所使用到的硬件互连资源是否存在故障。</a:t>
            </a:r>
            <a:endParaRPr lang="zh-CN" sz="1800" b="0" dirty="0">
              <a:solidFill>
                <a:srgbClr val="FF0000"/>
              </a:solidFill>
              <a:latin typeface="微软雅黑" panose="020B0503020204020204" pitchFamily="34" charset="-122"/>
              <a:ea typeface="微软雅黑" panose="020B0503020204020204" pitchFamily="34" charset="-122"/>
            </a:endParaRPr>
          </a:p>
        </p:txBody>
      </p:sp>
      <p:sp>
        <p:nvSpPr>
          <p:cNvPr id="66" name="Rectangle 4"/>
          <p:cNvSpPr txBox="1">
            <a:spLocks noChangeArrowheads="1"/>
          </p:cNvSpPr>
          <p:nvPr/>
        </p:nvSpPr>
        <p:spPr bwMode="auto">
          <a:xfrm>
            <a:off x="2954315" y="3801354"/>
            <a:ext cx="6500858"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800" b="0" dirty="0" smtClean="0">
                <a:solidFill>
                  <a:srgbClr val="FF0000"/>
                </a:solidFill>
                <a:latin typeface="微软雅黑" panose="020B0503020204020204" pitchFamily="34" charset="-122"/>
                <a:ea typeface="微软雅黑" panose="020B0503020204020204" pitchFamily="34" charset="-122"/>
              </a:rPr>
              <a:t>单项函数</a:t>
            </a:r>
            <a:r>
              <a:rPr lang="zh-CN" altLang="en-US" sz="1800" b="0" dirty="0" smtClean="0">
                <a:solidFill>
                  <a:srgbClr val="414455"/>
                </a:solidFill>
                <a:latin typeface="微软雅黑" panose="020B0503020204020204" pitchFamily="34" charset="-122"/>
                <a:ea typeface="微软雅黑" panose="020B0503020204020204" pitchFamily="34" charset="-122"/>
              </a:rPr>
              <a:t>解决故障的传播和故障的激活问题。</a:t>
            </a:r>
            <a:endParaRPr lang="zh-CN" sz="1800" b="0" dirty="0">
              <a:solidFill>
                <a:srgbClr val="FF0000"/>
              </a:solidFill>
              <a:latin typeface="微软雅黑" panose="020B0503020204020204" pitchFamily="34" charset="-122"/>
              <a:ea typeface="微软雅黑" panose="020B0503020204020204" pitchFamily="34" charset="-122"/>
            </a:endParaRPr>
          </a:p>
        </p:txBody>
      </p:sp>
      <p:grpSp>
        <p:nvGrpSpPr>
          <p:cNvPr id="67" name="组合 66"/>
          <p:cNvGrpSpPr/>
          <p:nvPr/>
        </p:nvGrpSpPr>
        <p:grpSpPr>
          <a:xfrm>
            <a:off x="204331" y="2229718"/>
            <a:ext cx="2035604" cy="1143008"/>
            <a:chOff x="1633091" y="2393556"/>
            <a:chExt cx="2952328" cy="1843589"/>
          </a:xfrm>
        </p:grpSpPr>
        <p:sp>
          <p:nvSpPr>
            <p:cNvPr id="69" name="Freeform 9"/>
            <p:cNvSpPr/>
            <p:nvPr/>
          </p:nvSpPr>
          <p:spPr bwMode="auto">
            <a:xfrm flipH="1">
              <a:off x="1633091" y="23935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162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73" name="Freeform 9"/>
            <p:cNvSpPr/>
            <p:nvPr/>
          </p:nvSpPr>
          <p:spPr bwMode="auto">
            <a:xfrm flipH="1">
              <a:off x="1709291" y="2441139"/>
              <a:ext cx="2799928" cy="174842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54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grpSp>
      <p:sp>
        <p:nvSpPr>
          <p:cNvPr id="97" name="矩形 96"/>
          <p:cNvSpPr/>
          <p:nvPr/>
        </p:nvSpPr>
        <p:spPr>
          <a:xfrm>
            <a:off x="311109" y="2872660"/>
            <a:ext cx="1785950" cy="369324"/>
          </a:xfrm>
          <a:prstGeom prst="rect">
            <a:avLst/>
          </a:prstGeom>
        </p:spPr>
        <p:txBody>
          <a:bodyPr wrap="square" lIns="91431" tIns="45716" rIns="91431" bIns="45716">
            <a:spAutoFit/>
          </a:bodyPr>
          <a:lstStyle/>
          <a:p>
            <a:pPr algn="ctr"/>
            <a:r>
              <a:rPr lang="zh-CN" altLang="en-US" b="1" dirty="0" smtClean="0">
                <a:solidFill>
                  <a:srgbClr val="414455"/>
                </a:solidFill>
                <a:latin typeface="微软雅黑" panose="020B0503020204020204" pitchFamily="34" charset="-122"/>
                <a:ea typeface="微软雅黑" panose="020B0503020204020204" pitchFamily="34" charset="-122"/>
              </a:rPr>
              <a:t>互连故障测试</a:t>
            </a:r>
            <a:endParaRPr lang="en-US" altLang="zh-CN" b="1" dirty="0">
              <a:solidFill>
                <a:srgbClr val="414455"/>
              </a:solidFill>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4"/>
          <a:srcRect/>
          <a:stretch>
            <a:fillRect/>
          </a:stretch>
        </p:blipFill>
        <p:spPr bwMode="auto">
          <a:xfrm>
            <a:off x="7669223" y="3444164"/>
            <a:ext cx="3400421" cy="2413728"/>
          </a:xfrm>
          <a:prstGeom prst="rect">
            <a:avLst/>
          </a:prstGeom>
          <a:noFill/>
          <a:ln w="9525">
            <a:noFill/>
            <a:miter lim="800000"/>
            <a:headEnd/>
            <a:tailEnd/>
          </a:ln>
          <a:effectLst/>
        </p:spPr>
      </p:pic>
      <p:sp>
        <p:nvSpPr>
          <p:cNvPr id="25" name="Rectangle 4"/>
          <p:cNvSpPr txBox="1">
            <a:spLocks noChangeArrowheads="1"/>
          </p:cNvSpPr>
          <p:nvPr/>
        </p:nvSpPr>
        <p:spPr bwMode="auto">
          <a:xfrm>
            <a:off x="2025621" y="1285860"/>
            <a:ext cx="1000132"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测试对象</a:t>
            </a:r>
            <a:endParaRPr lang="zh-CN" sz="1600" b="0" dirty="0">
              <a:solidFill>
                <a:srgbClr val="414455"/>
              </a:solidFill>
              <a:latin typeface="微软雅黑" panose="020B0503020204020204" pitchFamily="34" charset="-122"/>
              <a:ea typeface="微软雅黑" panose="020B0503020204020204" pitchFamily="34" charset="-122"/>
            </a:endParaRPr>
          </a:p>
        </p:txBody>
      </p:sp>
      <p:sp>
        <p:nvSpPr>
          <p:cNvPr id="26" name="Rectangle 4"/>
          <p:cNvSpPr txBox="1">
            <a:spLocks noChangeArrowheads="1"/>
          </p:cNvSpPr>
          <p:nvPr/>
        </p:nvSpPr>
        <p:spPr bwMode="auto">
          <a:xfrm>
            <a:off x="2382811" y="2428868"/>
            <a:ext cx="1071570"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测试策略</a:t>
            </a:r>
            <a:endParaRPr lang="zh-CN" sz="1600" b="0" dirty="0">
              <a:solidFill>
                <a:srgbClr val="414455"/>
              </a:solidFill>
              <a:latin typeface="微软雅黑" panose="020B0503020204020204" pitchFamily="34" charset="-122"/>
              <a:ea typeface="微软雅黑" panose="020B0503020204020204" pitchFamily="34" charset="-122"/>
            </a:endParaRPr>
          </a:p>
        </p:txBody>
      </p:sp>
      <p:sp>
        <p:nvSpPr>
          <p:cNvPr id="27" name="Rectangle 4"/>
          <p:cNvSpPr txBox="1">
            <a:spLocks noChangeArrowheads="1"/>
          </p:cNvSpPr>
          <p:nvPr/>
        </p:nvSpPr>
        <p:spPr bwMode="auto">
          <a:xfrm>
            <a:off x="2025621" y="4071942"/>
            <a:ext cx="1071570"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测试</a:t>
            </a:r>
            <a:r>
              <a:rPr lang="zh-CN" altLang="en-US" sz="1600" b="0" dirty="0" smtClean="0">
                <a:solidFill>
                  <a:srgbClr val="414455"/>
                </a:solidFill>
                <a:latin typeface="微软雅黑" panose="020B0503020204020204" pitchFamily="34" charset="-122"/>
                <a:ea typeface="微软雅黑" panose="020B0503020204020204" pitchFamily="34" charset="-122"/>
              </a:rPr>
              <a:t>问题</a:t>
            </a:r>
            <a:endParaRPr lang="zh-CN" sz="1600" b="0" dirty="0">
              <a:solidFill>
                <a:srgbClr val="414455"/>
              </a:solidFill>
              <a:latin typeface="微软雅黑" panose="020B0503020204020204" pitchFamily="34" charset="-122"/>
              <a:ea typeface="微软雅黑" panose="020B0503020204020204" pitchFamily="34" charset="-122"/>
            </a:endParaRPr>
          </a:p>
        </p:txBody>
      </p:sp>
      <p:sp>
        <p:nvSpPr>
          <p:cNvPr id="28" name="Rectangle 4"/>
          <p:cNvSpPr txBox="1">
            <a:spLocks noChangeArrowheads="1"/>
          </p:cNvSpPr>
          <p:nvPr/>
        </p:nvSpPr>
        <p:spPr bwMode="auto">
          <a:xfrm>
            <a:off x="8669355" y="5857892"/>
            <a:ext cx="1571636"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单项函数示例</a:t>
            </a:r>
            <a:endParaRPr lang="zh-CN" sz="1600" b="0"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wipe(down)">
                                      <p:cBhvr>
                                        <p:cTn id="12" dur="500"/>
                                        <p:tgtEl>
                                          <p:spTgt spid="74"/>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wipe(left)">
                                      <p:cBhvr>
                                        <p:cTn id="20" dur="500"/>
                                        <p:tgtEl>
                                          <p:spTgt spid="83"/>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97"/>
                                        </p:tgtEl>
                                        <p:attrNameLst>
                                          <p:attrName>style.visibility</p:attrName>
                                        </p:attrNameLst>
                                      </p:cBhvr>
                                      <p:to>
                                        <p:strVal val="visible"/>
                                      </p:to>
                                    </p:set>
                                    <p:anim calcmode="lin" valueType="num">
                                      <p:cBhvr>
                                        <p:cTn id="24" dur="500" fill="hold"/>
                                        <p:tgtEl>
                                          <p:spTgt spid="97"/>
                                        </p:tgtEl>
                                        <p:attrNameLst>
                                          <p:attrName>ppt_w</p:attrName>
                                        </p:attrNameLst>
                                      </p:cBhvr>
                                      <p:tavLst>
                                        <p:tav tm="0">
                                          <p:val>
                                            <p:fltVal val="0"/>
                                          </p:val>
                                        </p:tav>
                                        <p:tav tm="100000">
                                          <p:val>
                                            <p:strVal val="#ppt_w"/>
                                          </p:val>
                                        </p:tav>
                                      </p:tavLst>
                                    </p:anim>
                                    <p:anim calcmode="lin" valueType="num">
                                      <p:cBhvr>
                                        <p:cTn id="25" dur="500" fill="hold"/>
                                        <p:tgtEl>
                                          <p:spTgt spid="97"/>
                                        </p:tgtEl>
                                        <p:attrNameLst>
                                          <p:attrName>ppt_h</p:attrName>
                                        </p:attrNameLst>
                                      </p:cBhvr>
                                      <p:tavLst>
                                        <p:tav tm="0">
                                          <p:val>
                                            <p:fltVal val="0"/>
                                          </p:val>
                                        </p:tav>
                                        <p:tav tm="100000">
                                          <p:val>
                                            <p:strVal val="#ppt_h"/>
                                          </p:val>
                                        </p:tav>
                                      </p:tavLst>
                                    </p:anim>
                                    <p:animEffect transition="in" filter="fade">
                                      <p:cBhvr>
                                        <p:cTn id="26"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7"/>
          <p:cNvGrpSpPr/>
          <p:nvPr/>
        </p:nvGrpSpPr>
        <p:grpSpPr>
          <a:xfrm>
            <a:off x="552971" y="188640"/>
            <a:ext cx="670560" cy="604586"/>
            <a:chOff x="5424755" y="1340768"/>
            <a:chExt cx="670560" cy="604586"/>
          </a:xfrm>
        </p:grpSpPr>
        <p:grpSp>
          <p:nvGrpSpPr>
            <p:cNvPr id="3"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sp>
        <p:nvSpPr>
          <p:cNvPr id="107" name="Freeform 261"/>
          <p:cNvSpPr/>
          <p:nvPr/>
        </p:nvSpPr>
        <p:spPr bwMode="auto">
          <a:xfrm>
            <a:off x="735519" y="373644"/>
            <a:ext cx="293818" cy="293818"/>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pic>
        <p:nvPicPr>
          <p:cNvPr id="35" name="图片 3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2050" name="Picture 2"/>
          <p:cNvPicPr>
            <a:picLocks noChangeAspect="1" noChangeArrowheads="1"/>
          </p:cNvPicPr>
          <p:nvPr/>
        </p:nvPicPr>
        <p:blipFill>
          <a:blip r:embed="rId4"/>
          <a:srcRect/>
          <a:stretch>
            <a:fillRect/>
          </a:stretch>
        </p:blipFill>
        <p:spPr bwMode="auto">
          <a:xfrm>
            <a:off x="596861" y="1000108"/>
            <a:ext cx="4357719" cy="2238373"/>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a:srcRect/>
          <a:stretch>
            <a:fillRect/>
          </a:stretch>
        </p:blipFill>
        <p:spPr bwMode="auto">
          <a:xfrm>
            <a:off x="7240595" y="1571612"/>
            <a:ext cx="3811770" cy="3000396"/>
          </a:xfrm>
          <a:prstGeom prst="rect">
            <a:avLst/>
          </a:prstGeom>
          <a:noFill/>
          <a:ln w="9525">
            <a:noFill/>
            <a:miter lim="800000"/>
            <a:headEnd/>
            <a:tailEnd/>
          </a:ln>
          <a:effectLst/>
        </p:spPr>
      </p:pic>
      <p:sp>
        <p:nvSpPr>
          <p:cNvPr id="18" name="文本框 9"/>
          <p:cNvSpPr txBox="1"/>
          <p:nvPr/>
        </p:nvSpPr>
        <p:spPr>
          <a:xfrm>
            <a:off x="1270163" y="307422"/>
            <a:ext cx="647049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测试研究方案：基于改进故障模型的应用相关互连故障测试</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19" name="Rectangle 4"/>
          <p:cNvSpPr txBox="1">
            <a:spLocks noChangeArrowheads="1"/>
          </p:cNvSpPr>
          <p:nvPr/>
        </p:nvSpPr>
        <p:spPr bwMode="auto">
          <a:xfrm>
            <a:off x="1954183" y="3214686"/>
            <a:ext cx="1571636"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互连故障类型</a:t>
            </a:r>
            <a:endParaRPr lang="zh-CN" sz="1600" b="0" dirty="0">
              <a:solidFill>
                <a:srgbClr val="414455"/>
              </a:solidFill>
              <a:latin typeface="微软雅黑" panose="020B0503020204020204" pitchFamily="34" charset="-122"/>
              <a:ea typeface="微软雅黑" panose="020B0503020204020204" pitchFamily="34" charset="-122"/>
            </a:endParaRPr>
          </a:p>
        </p:txBody>
      </p:sp>
      <p:sp>
        <p:nvSpPr>
          <p:cNvPr id="20" name="Rectangle 4"/>
          <p:cNvSpPr txBox="1">
            <a:spLocks noChangeArrowheads="1"/>
          </p:cNvSpPr>
          <p:nvPr/>
        </p:nvSpPr>
        <p:spPr bwMode="auto">
          <a:xfrm>
            <a:off x="1882745" y="6286520"/>
            <a:ext cx="1857388"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桥接故障示意图</a:t>
            </a:r>
            <a:endParaRPr lang="zh-CN" sz="1600" b="0" dirty="0">
              <a:solidFill>
                <a:srgbClr val="414455"/>
              </a:solidFill>
              <a:latin typeface="微软雅黑" panose="020B0503020204020204" pitchFamily="34" charset="-122"/>
              <a:ea typeface="微软雅黑" panose="020B0503020204020204" pitchFamily="34" charset="-122"/>
            </a:endParaRPr>
          </a:p>
        </p:txBody>
      </p:sp>
      <p:pic>
        <p:nvPicPr>
          <p:cNvPr id="5" name="Picture 2"/>
          <p:cNvPicPr>
            <a:picLocks noChangeAspect="1" noChangeArrowheads="1"/>
          </p:cNvPicPr>
          <p:nvPr/>
        </p:nvPicPr>
        <p:blipFill>
          <a:blip r:embed="rId6"/>
          <a:srcRect/>
          <a:stretch>
            <a:fillRect/>
          </a:stretch>
        </p:blipFill>
        <p:spPr bwMode="auto">
          <a:xfrm>
            <a:off x="239671" y="3571876"/>
            <a:ext cx="5430794" cy="2687072"/>
          </a:xfrm>
          <a:prstGeom prst="rect">
            <a:avLst/>
          </a:prstGeom>
          <a:noFill/>
          <a:ln w="9525">
            <a:noFill/>
            <a:miter lim="800000"/>
            <a:headEnd/>
            <a:tailEnd/>
          </a:ln>
          <a:effectLst/>
        </p:spPr>
      </p:pic>
      <p:sp>
        <p:nvSpPr>
          <p:cNvPr id="21" name="Rectangle 4"/>
          <p:cNvSpPr txBox="1">
            <a:spLocks noChangeArrowheads="1"/>
          </p:cNvSpPr>
          <p:nvPr/>
        </p:nvSpPr>
        <p:spPr bwMode="auto">
          <a:xfrm>
            <a:off x="8383603" y="1214422"/>
            <a:ext cx="1857388"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互连故障真值表</a:t>
            </a:r>
            <a:endParaRPr lang="zh-CN" sz="1600" b="0"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552971" y="188640"/>
            <a:ext cx="670560" cy="604586"/>
            <a:chOff x="5424755" y="1340768"/>
            <a:chExt cx="670560" cy="604586"/>
          </a:xfrm>
        </p:grpSpPr>
        <p:grpSp>
          <p:nvGrpSpPr>
            <p:cNvPr id="70"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sp>
        <p:nvSpPr>
          <p:cNvPr id="107" name="Freeform 261"/>
          <p:cNvSpPr/>
          <p:nvPr/>
        </p:nvSpPr>
        <p:spPr bwMode="auto">
          <a:xfrm>
            <a:off x="735519" y="373644"/>
            <a:ext cx="293818" cy="293818"/>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pic>
        <p:nvPicPr>
          <p:cNvPr id="45" name="图片 4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15" name="Rectangle 4"/>
          <p:cNvSpPr txBox="1">
            <a:spLocks noChangeArrowheads="1"/>
          </p:cNvSpPr>
          <p:nvPr/>
        </p:nvSpPr>
        <p:spPr bwMode="auto">
          <a:xfrm>
            <a:off x="382547" y="928670"/>
            <a:ext cx="11001452" cy="10715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800" b="0" dirty="0" smtClean="0">
                <a:solidFill>
                  <a:srgbClr val="414455"/>
                </a:solidFill>
                <a:latin typeface="微软雅黑" panose="020B0503020204020204" pitchFamily="34" charset="-122"/>
                <a:ea typeface="微软雅黑" panose="020B0503020204020204" pitchFamily="34" charset="-122"/>
              </a:rPr>
              <a:t>       在</a:t>
            </a:r>
            <a:r>
              <a:rPr lang="en-US" altLang="zh-CN" sz="1800" b="0" dirty="0" smtClean="0">
                <a:solidFill>
                  <a:srgbClr val="414455"/>
                </a:solidFill>
                <a:latin typeface="微软雅黑" panose="020B0503020204020204" pitchFamily="34" charset="-122"/>
                <a:ea typeface="微软雅黑" panose="020B0503020204020204" pitchFamily="34" charset="-122"/>
              </a:rPr>
              <a:t>FPGA</a:t>
            </a:r>
            <a:r>
              <a:rPr lang="zh-CN" altLang="en-US" sz="1800" b="0" dirty="0" smtClean="0">
                <a:solidFill>
                  <a:srgbClr val="414455"/>
                </a:solidFill>
                <a:latin typeface="微软雅黑" panose="020B0503020204020204" pitchFamily="34" charset="-122"/>
                <a:ea typeface="微软雅黑" panose="020B0503020204020204" pitchFamily="34" charset="-122"/>
              </a:rPr>
              <a:t>设计中，考虑所有信号线之间的桥接故障是</a:t>
            </a:r>
            <a:r>
              <a:rPr lang="zh-CN" altLang="en-US" sz="1800" b="0" dirty="0" smtClean="0">
                <a:solidFill>
                  <a:srgbClr val="FF0000"/>
                </a:solidFill>
                <a:latin typeface="微软雅黑" panose="020B0503020204020204" pitchFamily="34" charset="-122"/>
                <a:ea typeface="微软雅黑" panose="020B0503020204020204" pitchFamily="34" charset="-122"/>
              </a:rPr>
              <a:t>不合适</a:t>
            </a:r>
            <a:r>
              <a:rPr lang="zh-CN" altLang="en-US" sz="1800" b="0" dirty="0" smtClean="0">
                <a:solidFill>
                  <a:srgbClr val="414455"/>
                </a:solidFill>
                <a:latin typeface="微软雅黑" panose="020B0503020204020204" pitchFamily="34" charset="-122"/>
                <a:ea typeface="微软雅黑" panose="020B0503020204020204" pitchFamily="34" charset="-122"/>
              </a:rPr>
              <a:t>的，因为这样不仅使得故障的数量变得十分庞大，而且整个电路的状态分析也会变得十分复杂，增加了测试的难度，并且基于</a:t>
            </a:r>
            <a:r>
              <a:rPr lang="en-US" altLang="zh-CN" sz="1800" b="0" dirty="0" smtClean="0">
                <a:solidFill>
                  <a:srgbClr val="414455"/>
                </a:solidFill>
                <a:latin typeface="微软雅黑" panose="020B0503020204020204" pitchFamily="34" charset="-122"/>
                <a:ea typeface="微软雅黑" panose="020B0503020204020204" pitchFamily="34" charset="-122"/>
              </a:rPr>
              <a:t>FPGA</a:t>
            </a:r>
            <a:r>
              <a:rPr lang="zh-CN" altLang="en-US" sz="1800" b="0" dirty="0" smtClean="0">
                <a:solidFill>
                  <a:srgbClr val="414455"/>
                </a:solidFill>
                <a:latin typeface="微软雅黑" panose="020B0503020204020204" pitchFamily="34" charset="-122"/>
                <a:ea typeface="微软雅黑" panose="020B0503020204020204" pitchFamily="34" charset="-122"/>
              </a:rPr>
              <a:t>的布局布线信息，一些物理距离相距较远的信号线之间是不可能发生桥接故障的。为了优化对桥接故障的测试，本文只考虑单个</a:t>
            </a:r>
            <a:r>
              <a:rPr lang="en-US" altLang="zh-CN" sz="1800" b="0" dirty="0" smtClean="0">
                <a:solidFill>
                  <a:srgbClr val="414455"/>
                </a:solidFill>
                <a:latin typeface="微软雅黑" panose="020B0503020204020204" pitchFamily="34" charset="-122"/>
                <a:ea typeface="微软雅黑" panose="020B0503020204020204" pitchFamily="34" charset="-122"/>
              </a:rPr>
              <a:t>LUT</a:t>
            </a:r>
            <a:r>
              <a:rPr lang="zh-CN" altLang="en-US" sz="1800" b="0" dirty="0" smtClean="0">
                <a:solidFill>
                  <a:srgbClr val="414455"/>
                </a:solidFill>
                <a:latin typeface="微软雅黑" panose="020B0503020204020204" pitchFamily="34" charset="-122"/>
                <a:ea typeface="微软雅黑" panose="020B0503020204020204" pitchFamily="34" charset="-122"/>
              </a:rPr>
              <a:t>信号线上的无反馈桥接和反馈桥接故障。</a:t>
            </a:r>
            <a:endParaRPr lang="zh-CN" sz="1800" b="0" dirty="0">
              <a:solidFill>
                <a:srgbClr val="FF0000"/>
              </a:solidFill>
              <a:latin typeface="微软雅黑" panose="020B0503020204020204" pitchFamily="34" charset="-122"/>
              <a:ea typeface="微软雅黑" panose="020B0503020204020204" pitchFamily="34" charset="-122"/>
            </a:endParaRPr>
          </a:p>
        </p:txBody>
      </p:sp>
      <p:pic>
        <p:nvPicPr>
          <p:cNvPr id="1027" name="Picture 3"/>
          <p:cNvPicPr>
            <a:picLocks noChangeAspect="1" noChangeArrowheads="1"/>
          </p:cNvPicPr>
          <p:nvPr/>
        </p:nvPicPr>
        <p:blipFill>
          <a:blip r:embed="rId4"/>
          <a:srcRect/>
          <a:stretch>
            <a:fillRect/>
          </a:stretch>
        </p:blipFill>
        <p:spPr bwMode="auto">
          <a:xfrm>
            <a:off x="1596993" y="2082113"/>
            <a:ext cx="4000528" cy="1775515"/>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a:srcRect/>
          <a:stretch>
            <a:fillRect/>
          </a:stretch>
        </p:blipFill>
        <p:spPr bwMode="auto">
          <a:xfrm>
            <a:off x="453985" y="4143380"/>
            <a:ext cx="6319290" cy="2428892"/>
          </a:xfrm>
          <a:prstGeom prst="rect">
            <a:avLst/>
          </a:prstGeom>
          <a:noFill/>
          <a:ln w="9525">
            <a:noFill/>
            <a:miter lim="800000"/>
            <a:headEnd/>
            <a:tailEnd/>
          </a:ln>
          <a:effectLst/>
        </p:spPr>
      </p:pic>
      <p:pic>
        <p:nvPicPr>
          <p:cNvPr id="17" name="Picture 2"/>
          <p:cNvPicPr>
            <a:picLocks noChangeAspect="1" noChangeArrowheads="1"/>
          </p:cNvPicPr>
          <p:nvPr/>
        </p:nvPicPr>
        <p:blipFill>
          <a:blip r:embed="rId6"/>
          <a:srcRect/>
          <a:stretch>
            <a:fillRect/>
          </a:stretch>
        </p:blipFill>
        <p:spPr bwMode="auto">
          <a:xfrm>
            <a:off x="7180443" y="2289574"/>
            <a:ext cx="4132075" cy="3568318"/>
          </a:xfrm>
          <a:prstGeom prst="rect">
            <a:avLst/>
          </a:prstGeom>
          <a:noFill/>
          <a:ln w="9525">
            <a:noFill/>
            <a:miter lim="800000"/>
            <a:headEnd/>
            <a:tailEnd/>
          </a:ln>
          <a:effectLst/>
        </p:spPr>
      </p:pic>
      <p:sp>
        <p:nvSpPr>
          <p:cNvPr id="18" name="文本框 9"/>
          <p:cNvSpPr txBox="1"/>
          <p:nvPr/>
        </p:nvSpPr>
        <p:spPr>
          <a:xfrm>
            <a:off x="1270163" y="307422"/>
            <a:ext cx="647049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测试研究方案：基于改进故障模型的应用相关互连故障测试</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19" name="Rectangle 4"/>
          <p:cNvSpPr txBox="1">
            <a:spLocks noChangeArrowheads="1"/>
          </p:cNvSpPr>
          <p:nvPr/>
        </p:nvSpPr>
        <p:spPr bwMode="auto">
          <a:xfrm>
            <a:off x="2454249" y="3786190"/>
            <a:ext cx="2428892"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en-US" altLang="zh-CN" sz="1600" b="0" dirty="0" smtClean="0">
                <a:solidFill>
                  <a:srgbClr val="414455"/>
                </a:solidFill>
                <a:latin typeface="微软雅黑" panose="020B0503020204020204" pitchFamily="34" charset="-122"/>
                <a:ea typeface="微软雅黑" panose="020B0503020204020204" pitchFamily="34" charset="-122"/>
              </a:rPr>
              <a:t>LUT</a:t>
            </a:r>
            <a:r>
              <a:rPr lang="zh-CN" altLang="en-US" sz="1600" b="0" dirty="0" smtClean="0">
                <a:solidFill>
                  <a:srgbClr val="414455"/>
                </a:solidFill>
                <a:latin typeface="微软雅黑" panose="020B0503020204020204" pitchFamily="34" charset="-122"/>
                <a:ea typeface="微软雅黑" panose="020B0503020204020204" pitchFamily="34" charset="-122"/>
              </a:rPr>
              <a:t>上的桥接故障示意图</a:t>
            </a:r>
            <a:endParaRPr lang="zh-CN" sz="1600" b="0" dirty="0">
              <a:solidFill>
                <a:srgbClr val="414455"/>
              </a:solidFill>
              <a:latin typeface="微软雅黑" panose="020B0503020204020204" pitchFamily="34" charset="-122"/>
              <a:ea typeface="微软雅黑" panose="020B0503020204020204" pitchFamily="34" charset="-122"/>
            </a:endParaRPr>
          </a:p>
        </p:txBody>
      </p:sp>
      <p:sp>
        <p:nvSpPr>
          <p:cNvPr id="20" name="Rectangle 4"/>
          <p:cNvSpPr txBox="1">
            <a:spLocks noChangeArrowheads="1"/>
          </p:cNvSpPr>
          <p:nvPr/>
        </p:nvSpPr>
        <p:spPr bwMode="auto">
          <a:xfrm>
            <a:off x="2382811" y="6500834"/>
            <a:ext cx="2857520"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反馈桥接故障测试现象分析</a:t>
            </a:r>
            <a:endParaRPr lang="zh-CN" sz="1600" b="0" dirty="0">
              <a:solidFill>
                <a:srgbClr val="414455"/>
              </a:solidFill>
              <a:latin typeface="微软雅黑" panose="020B0503020204020204" pitchFamily="34" charset="-122"/>
              <a:ea typeface="微软雅黑" panose="020B0503020204020204" pitchFamily="34" charset="-122"/>
            </a:endParaRPr>
          </a:p>
        </p:txBody>
      </p:sp>
      <p:sp>
        <p:nvSpPr>
          <p:cNvPr id="21" name="Rectangle 4"/>
          <p:cNvSpPr txBox="1">
            <a:spLocks noChangeArrowheads="1"/>
          </p:cNvSpPr>
          <p:nvPr/>
        </p:nvSpPr>
        <p:spPr bwMode="auto">
          <a:xfrm>
            <a:off x="7954975" y="1928802"/>
            <a:ext cx="2857520"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单个</a:t>
            </a:r>
            <a:r>
              <a:rPr lang="en-US" altLang="zh-CN" sz="1600" b="0" dirty="0" smtClean="0">
                <a:solidFill>
                  <a:srgbClr val="414455"/>
                </a:solidFill>
                <a:latin typeface="微软雅黑" panose="020B0503020204020204" pitchFamily="34" charset="-122"/>
                <a:ea typeface="微软雅黑" panose="020B0503020204020204" pitchFamily="34" charset="-122"/>
              </a:rPr>
              <a:t>4</a:t>
            </a:r>
            <a:r>
              <a:rPr lang="zh-CN" altLang="en-US" sz="1600" b="0" dirty="0" smtClean="0">
                <a:solidFill>
                  <a:srgbClr val="414455"/>
                </a:solidFill>
                <a:latin typeface="微软雅黑" panose="020B0503020204020204" pitchFamily="34" charset="-122"/>
                <a:ea typeface="微软雅黑" panose="020B0503020204020204" pitchFamily="34" charset="-122"/>
              </a:rPr>
              <a:t>输入</a:t>
            </a:r>
            <a:r>
              <a:rPr lang="en-US" altLang="zh-CN" sz="1600" b="0" dirty="0" smtClean="0">
                <a:solidFill>
                  <a:srgbClr val="414455"/>
                </a:solidFill>
                <a:latin typeface="微软雅黑" panose="020B0503020204020204" pitchFamily="34" charset="-122"/>
                <a:ea typeface="微软雅黑" panose="020B0503020204020204" pitchFamily="34" charset="-122"/>
              </a:rPr>
              <a:t>LUT</a:t>
            </a:r>
            <a:r>
              <a:rPr lang="zh-CN" altLang="en-US" sz="1600" b="0" dirty="0" smtClean="0">
                <a:solidFill>
                  <a:srgbClr val="414455"/>
                </a:solidFill>
                <a:latin typeface="微软雅黑" panose="020B0503020204020204" pitchFamily="34" charset="-122"/>
                <a:ea typeface="微软雅黑" panose="020B0503020204020204" pitchFamily="34" charset="-122"/>
              </a:rPr>
              <a:t>的故障列表</a:t>
            </a:r>
            <a:endParaRPr lang="zh-CN" sz="1600" b="0"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5" name="Picture 11"/>
          <p:cNvPicPr>
            <a:picLocks noChangeAspect="1" noChangeArrowheads="1"/>
          </p:cNvPicPr>
          <p:nvPr/>
        </p:nvPicPr>
        <p:blipFill>
          <a:blip r:embed="rId3"/>
          <a:srcRect/>
          <a:stretch>
            <a:fillRect/>
          </a:stretch>
        </p:blipFill>
        <p:spPr bwMode="auto">
          <a:xfrm>
            <a:off x="311109" y="6143644"/>
            <a:ext cx="6694488" cy="533400"/>
          </a:xfrm>
          <a:prstGeom prst="rect">
            <a:avLst/>
          </a:prstGeom>
          <a:noFill/>
          <a:ln w="9525">
            <a:noFill/>
            <a:miter lim="800000"/>
            <a:headEnd/>
            <a:tailEnd/>
          </a:ln>
          <a:effectLst/>
        </p:spPr>
      </p:pic>
      <p:cxnSp>
        <p:nvCxnSpPr>
          <p:cNvPr id="131" name="直接连接符 130"/>
          <p:cNvCxnSpPr/>
          <p:nvPr/>
        </p:nvCxnSpPr>
        <p:spPr>
          <a:xfrm rot="10800000">
            <a:off x="1168365" y="2928934"/>
            <a:ext cx="1928826" cy="1588"/>
          </a:xfrm>
          <a:prstGeom prst="line">
            <a:avLst/>
          </a:prstGeom>
          <a:ln w="76200">
            <a:solidFill>
              <a:srgbClr val="414455">
                <a:alpha val="50196"/>
              </a:srgbClr>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552971" y="188640"/>
            <a:ext cx="670560" cy="604586"/>
            <a:chOff x="5424755" y="1340768"/>
            <a:chExt cx="670560" cy="604586"/>
          </a:xfrm>
        </p:grpSpPr>
        <p:grpSp>
          <p:nvGrpSpPr>
            <p:cNvPr id="70"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sp>
        <p:nvSpPr>
          <p:cNvPr id="107" name="Freeform 261"/>
          <p:cNvSpPr/>
          <p:nvPr/>
        </p:nvSpPr>
        <p:spPr bwMode="auto">
          <a:xfrm>
            <a:off x="735519" y="373644"/>
            <a:ext cx="293818" cy="293818"/>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pic>
        <p:nvPicPr>
          <p:cNvPr id="69" name="图片 6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grpSp>
        <p:nvGrpSpPr>
          <p:cNvPr id="74" name="组合 73"/>
          <p:cNvGrpSpPr/>
          <p:nvPr/>
        </p:nvGrpSpPr>
        <p:grpSpPr>
          <a:xfrm>
            <a:off x="453985" y="2357430"/>
            <a:ext cx="1263084" cy="1111488"/>
            <a:chOff x="5424755" y="1340768"/>
            <a:chExt cx="670560" cy="604586"/>
          </a:xfrm>
        </p:grpSpPr>
        <p:grpSp>
          <p:nvGrpSpPr>
            <p:cNvPr id="75" name="组合 15"/>
            <p:cNvGrpSpPr/>
            <p:nvPr/>
          </p:nvGrpSpPr>
          <p:grpSpPr>
            <a:xfrm>
              <a:off x="5424755" y="1340768"/>
              <a:ext cx="670560" cy="604586"/>
              <a:chOff x="5424755" y="1340768"/>
              <a:chExt cx="670560" cy="604586"/>
            </a:xfrm>
          </p:grpSpPr>
          <p:grpSp>
            <p:nvGrpSpPr>
              <p:cNvPr id="77" name="组合 17"/>
              <p:cNvGrpSpPr/>
              <p:nvPr/>
            </p:nvGrpSpPr>
            <p:grpSpPr>
              <a:xfrm>
                <a:off x="5424755" y="1340768"/>
                <a:ext cx="670560" cy="604586"/>
                <a:chOff x="3720691" y="2824413"/>
                <a:chExt cx="1341120" cy="1209172"/>
              </a:xfrm>
            </p:grpSpPr>
            <p:sp>
              <p:nvSpPr>
                <p:cNvPr id="7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80"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78"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76" name="TextBox 7"/>
            <p:cNvSpPr>
              <a:spLocks noChangeArrowheads="1"/>
            </p:cNvSpPr>
            <p:nvPr/>
          </p:nvSpPr>
          <p:spPr bwMode="auto">
            <a:xfrm>
              <a:off x="5472003" y="1476608"/>
              <a:ext cx="576064" cy="3013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smtClean="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rPr>
                <a:t>测试向量生成</a:t>
              </a:r>
              <a:endParaRPr lang="zh-CN" altLang="en-US"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endParaRPr>
            </a:p>
          </p:txBody>
        </p:sp>
      </p:grpSp>
      <p:grpSp>
        <p:nvGrpSpPr>
          <p:cNvPr id="82" name="组合 81"/>
          <p:cNvGrpSpPr/>
          <p:nvPr/>
        </p:nvGrpSpPr>
        <p:grpSpPr>
          <a:xfrm>
            <a:off x="2615228" y="2072190"/>
            <a:ext cx="1917723" cy="1729044"/>
            <a:chOff x="4702856" y="2924944"/>
            <a:chExt cx="1401009" cy="1263169"/>
          </a:xfrm>
        </p:grpSpPr>
        <p:grpSp>
          <p:nvGrpSpPr>
            <p:cNvPr id="83" name="组合 22"/>
            <p:cNvGrpSpPr/>
            <p:nvPr/>
          </p:nvGrpSpPr>
          <p:grpSpPr>
            <a:xfrm>
              <a:off x="4702856" y="2924944"/>
              <a:ext cx="1401009" cy="1263169"/>
              <a:chOff x="5424755" y="1340768"/>
              <a:chExt cx="670560" cy="604586"/>
            </a:xfrm>
          </p:grpSpPr>
          <p:grpSp>
            <p:nvGrpSpPr>
              <p:cNvPr id="85" name="组合 24"/>
              <p:cNvGrpSpPr/>
              <p:nvPr/>
            </p:nvGrpSpPr>
            <p:grpSpPr>
              <a:xfrm>
                <a:off x="5424755" y="1340768"/>
                <a:ext cx="670560" cy="604586"/>
                <a:chOff x="3720691" y="2824413"/>
                <a:chExt cx="1341120" cy="1209172"/>
              </a:xfrm>
            </p:grpSpPr>
            <p:sp>
              <p:nvSpPr>
                <p:cNvPr id="87"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C00000"/>
                    </a:solidFill>
                  </a:endParaRPr>
                </a:p>
              </p:txBody>
            </p:sp>
            <p:sp>
              <p:nvSpPr>
                <p:cNvPr id="88" name="Freeform 5"/>
                <p:cNvSpPr/>
                <p:nvPr/>
              </p:nvSpPr>
              <p:spPr bwMode="auto">
                <a:xfrm rot="1855731">
                  <a:off x="3764580" y="2863368"/>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C00000"/>
                    </a:solidFill>
                  </a:endParaRPr>
                </a:p>
              </p:txBody>
            </p:sp>
          </p:grpSp>
          <p:sp>
            <p:nvSpPr>
              <p:cNvPr id="86"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C00000"/>
                  </a:solidFill>
                </a:endParaRPr>
              </a:p>
            </p:txBody>
          </p:sp>
        </p:grpSp>
        <p:sp>
          <p:nvSpPr>
            <p:cNvPr id="84" name="矩形 83"/>
            <p:cNvSpPr/>
            <p:nvPr/>
          </p:nvSpPr>
          <p:spPr>
            <a:xfrm>
              <a:off x="4834555" y="3145422"/>
              <a:ext cx="1159817" cy="822941"/>
            </a:xfrm>
            <a:prstGeom prst="rect">
              <a:avLst/>
            </a:prstGeom>
          </p:spPr>
          <p:txBody>
            <a:bodyPr wrap="square" lIns="91431" tIns="45716" rIns="91431" bIns="45716">
              <a:spAutoFit/>
            </a:bodyPr>
            <a:lstStyle/>
            <a:p>
              <a:pPr algn="just">
                <a:lnSpc>
                  <a:spcPct val="120000"/>
                </a:lnSpc>
                <a:spcBef>
                  <a:spcPct val="0"/>
                </a:spcBef>
                <a:buNone/>
              </a:pPr>
              <a:r>
                <a:rPr lang="zh-CN" altLang="en-US" sz="1400" dirty="0" smtClean="0">
                  <a:solidFill>
                    <a:srgbClr val="414455"/>
                  </a:solidFill>
                  <a:latin typeface="微软雅黑" panose="020B0503020204020204" pitchFamily="34" charset="-122"/>
                  <a:ea typeface="微软雅黑" panose="020B0503020204020204" pitchFamily="34" charset="-122"/>
                  <a:sym typeface="微软雅黑" panose="020B0503020204020204" pitchFamily="34" charset="-122"/>
                </a:rPr>
                <a:t>给出覆盖到列表中所有故障应该满足的条件，再用</a:t>
              </a:r>
              <a:r>
                <a:rPr lang="en-US" altLang="zh-CN" sz="1400" dirty="0" smtClean="0">
                  <a:solidFill>
                    <a:srgbClr val="414455"/>
                  </a:solidFill>
                  <a:latin typeface="微软雅黑" panose="020B0503020204020204" pitchFamily="34" charset="-122"/>
                  <a:ea typeface="微软雅黑" panose="020B0503020204020204" pitchFamily="34" charset="-122"/>
                  <a:sym typeface="微软雅黑" panose="020B0503020204020204" pitchFamily="34" charset="-122"/>
                </a:rPr>
                <a:t>SAT</a:t>
              </a:r>
              <a:r>
                <a:rPr lang="zh-CN" altLang="en-US" sz="1400" dirty="0" smtClean="0">
                  <a:solidFill>
                    <a:srgbClr val="414455"/>
                  </a:solidFill>
                  <a:latin typeface="微软雅黑" panose="020B0503020204020204" pitchFamily="34" charset="-122"/>
                  <a:ea typeface="微软雅黑" panose="020B0503020204020204" pitchFamily="34" charset="-122"/>
                  <a:sym typeface="微软雅黑" panose="020B0503020204020204" pitchFamily="34" charset="-122"/>
                </a:rPr>
                <a:t>进行求解</a:t>
              </a:r>
              <a:endParaRPr lang="zh-CN" altLang="en-US" sz="1400" dirty="0">
                <a:solidFill>
                  <a:srgbClr val="414455"/>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9" name="组合 88"/>
          <p:cNvGrpSpPr/>
          <p:nvPr/>
        </p:nvGrpSpPr>
        <p:grpSpPr>
          <a:xfrm>
            <a:off x="3240067" y="1181340"/>
            <a:ext cx="670560" cy="604586"/>
            <a:chOff x="5424755" y="1340768"/>
            <a:chExt cx="670560" cy="604586"/>
          </a:xfrm>
        </p:grpSpPr>
        <p:grpSp>
          <p:nvGrpSpPr>
            <p:cNvPr id="90" name="组合 29"/>
            <p:cNvGrpSpPr/>
            <p:nvPr/>
          </p:nvGrpSpPr>
          <p:grpSpPr>
            <a:xfrm>
              <a:off x="5424755" y="1340768"/>
              <a:ext cx="670560" cy="604586"/>
              <a:chOff x="5424755" y="1340768"/>
              <a:chExt cx="670560" cy="604586"/>
            </a:xfrm>
          </p:grpSpPr>
          <p:grpSp>
            <p:nvGrpSpPr>
              <p:cNvPr id="92" name="组合 31"/>
              <p:cNvGrpSpPr/>
              <p:nvPr/>
            </p:nvGrpSpPr>
            <p:grpSpPr>
              <a:xfrm>
                <a:off x="5424755" y="1340768"/>
                <a:ext cx="670560" cy="604586"/>
                <a:chOff x="3720691" y="2824413"/>
                <a:chExt cx="1341120" cy="1209172"/>
              </a:xfrm>
            </p:grpSpPr>
            <p:sp>
              <p:nvSpPr>
                <p:cNvPr id="94"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95"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93"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91" name="TextBox 7"/>
            <p:cNvSpPr>
              <a:spLocks noChangeArrowheads="1"/>
            </p:cNvSpPr>
            <p:nvPr/>
          </p:nvSpPr>
          <p:spPr bwMode="auto">
            <a:xfrm>
              <a:off x="5472003" y="1484784"/>
              <a:ext cx="5760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rPr>
                <a:t>01</a:t>
              </a:r>
              <a:endParaRPr lang="zh-CN" altLang="en-US"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endParaRPr>
            </a:p>
          </p:txBody>
        </p:sp>
      </p:grpSp>
      <p:sp>
        <p:nvSpPr>
          <p:cNvPr id="96" name="矩形 95"/>
          <p:cNvSpPr/>
          <p:nvPr/>
        </p:nvSpPr>
        <p:spPr>
          <a:xfrm>
            <a:off x="3097191" y="867812"/>
            <a:ext cx="1551767" cy="307768"/>
          </a:xfrm>
          <a:prstGeom prst="rect">
            <a:avLst/>
          </a:prstGeom>
        </p:spPr>
        <p:txBody>
          <a:bodyPr wrap="square" lIns="91431" tIns="45716" rIns="91431" bIns="45716">
            <a:spAutoFit/>
          </a:bodyPr>
          <a:lstStyle/>
          <a:p>
            <a:r>
              <a:rPr lang="zh-CN" altLang="en-US" sz="1400" b="1" dirty="0" smtClean="0">
                <a:solidFill>
                  <a:srgbClr val="414455"/>
                </a:solidFill>
                <a:latin typeface="微软雅黑" panose="020B0503020204020204" pitchFamily="34" charset="-122"/>
                <a:ea typeface="微软雅黑" panose="020B0503020204020204" pitchFamily="34" charset="-122"/>
              </a:rPr>
              <a:t>布尔值约束</a:t>
            </a:r>
            <a:endParaRPr lang="en-US" altLang="zh-CN" sz="1400" b="1" dirty="0">
              <a:solidFill>
                <a:srgbClr val="414455"/>
              </a:solidFill>
              <a:latin typeface="微软雅黑" panose="020B0503020204020204" pitchFamily="34" charset="-122"/>
              <a:ea typeface="微软雅黑" panose="020B0503020204020204" pitchFamily="34" charset="-122"/>
            </a:endParaRPr>
          </a:p>
        </p:txBody>
      </p:sp>
      <p:sp>
        <p:nvSpPr>
          <p:cNvPr id="97" name="矩形 47"/>
          <p:cNvSpPr>
            <a:spLocks noChangeArrowheads="1"/>
          </p:cNvSpPr>
          <p:nvPr/>
        </p:nvSpPr>
        <p:spPr bwMode="auto">
          <a:xfrm>
            <a:off x="4240199" y="857232"/>
            <a:ext cx="2963888" cy="3289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bg1">
                    <a:lumMod val="50000"/>
                  </a:schemeClr>
                </a:solidFill>
                <a:sym typeface="微软雅黑" panose="020B0503020204020204" pitchFamily="34" charset="-122"/>
              </a:rPr>
              <a:t>约束每条信号线的值为</a:t>
            </a:r>
            <a:r>
              <a:rPr lang="en-US" altLang="zh-CN" sz="1400" dirty="0" smtClean="0">
                <a:solidFill>
                  <a:schemeClr val="bg1">
                    <a:lumMod val="50000"/>
                  </a:schemeClr>
                </a:solidFill>
                <a:sym typeface="微软雅黑" panose="020B0503020204020204" pitchFamily="34" charset="-122"/>
              </a:rPr>
              <a:t>0</a:t>
            </a:r>
            <a:r>
              <a:rPr lang="zh-CN" altLang="en-US" sz="1400" dirty="0" smtClean="0">
                <a:solidFill>
                  <a:schemeClr val="bg1">
                    <a:lumMod val="50000"/>
                  </a:schemeClr>
                </a:solidFill>
                <a:sym typeface="微软雅黑" panose="020B0503020204020204" pitchFamily="34" charset="-122"/>
              </a:rPr>
              <a:t>或</a:t>
            </a:r>
            <a:r>
              <a:rPr lang="en-US" altLang="zh-CN" sz="1400" dirty="0" smtClean="0">
                <a:solidFill>
                  <a:schemeClr val="bg1">
                    <a:lumMod val="50000"/>
                  </a:schemeClr>
                </a:solidFill>
                <a:sym typeface="微软雅黑" panose="020B0503020204020204" pitchFamily="34" charset="-122"/>
              </a:rPr>
              <a:t>1</a:t>
            </a:r>
            <a:endParaRPr lang="zh-CN" altLang="en-US" sz="1400" dirty="0">
              <a:solidFill>
                <a:schemeClr val="bg1">
                  <a:lumMod val="50000"/>
                </a:schemeClr>
              </a:solidFill>
              <a:sym typeface="微软雅黑" panose="020B0503020204020204" pitchFamily="34" charset="-122"/>
            </a:endParaRPr>
          </a:p>
        </p:txBody>
      </p:sp>
      <p:grpSp>
        <p:nvGrpSpPr>
          <p:cNvPr id="98" name="组合 97"/>
          <p:cNvGrpSpPr/>
          <p:nvPr/>
        </p:nvGrpSpPr>
        <p:grpSpPr>
          <a:xfrm>
            <a:off x="4383075" y="1621853"/>
            <a:ext cx="670560" cy="604586"/>
            <a:chOff x="5424755" y="1340768"/>
            <a:chExt cx="670560" cy="604586"/>
          </a:xfrm>
        </p:grpSpPr>
        <p:grpSp>
          <p:nvGrpSpPr>
            <p:cNvPr id="99" name="组合 38"/>
            <p:cNvGrpSpPr/>
            <p:nvPr/>
          </p:nvGrpSpPr>
          <p:grpSpPr>
            <a:xfrm>
              <a:off x="5424755" y="1340768"/>
              <a:ext cx="670560" cy="604586"/>
              <a:chOff x="5424755" y="1340768"/>
              <a:chExt cx="670560" cy="604586"/>
            </a:xfrm>
          </p:grpSpPr>
          <p:grpSp>
            <p:nvGrpSpPr>
              <p:cNvPr id="101" name="组合 40"/>
              <p:cNvGrpSpPr/>
              <p:nvPr/>
            </p:nvGrpSpPr>
            <p:grpSpPr>
              <a:xfrm>
                <a:off x="5424755" y="1340768"/>
                <a:ext cx="670560" cy="604586"/>
                <a:chOff x="3720691" y="2824413"/>
                <a:chExt cx="1341120" cy="1209172"/>
              </a:xfrm>
            </p:grpSpPr>
            <p:sp>
              <p:nvSpPr>
                <p:cNvPr id="103"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104"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102"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100" name="TextBox 7"/>
            <p:cNvSpPr>
              <a:spLocks noChangeArrowheads="1"/>
            </p:cNvSpPr>
            <p:nvPr/>
          </p:nvSpPr>
          <p:spPr bwMode="auto">
            <a:xfrm>
              <a:off x="5472003" y="1484784"/>
              <a:ext cx="5760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rPr>
                <a:t>02</a:t>
              </a:r>
              <a:endParaRPr lang="zh-CN" altLang="en-US"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endParaRPr>
            </a:p>
          </p:txBody>
        </p:sp>
      </p:grpSp>
      <p:sp>
        <p:nvSpPr>
          <p:cNvPr id="105" name="矩形 104"/>
          <p:cNvSpPr/>
          <p:nvPr/>
        </p:nvSpPr>
        <p:spPr>
          <a:xfrm>
            <a:off x="5097455" y="1538060"/>
            <a:ext cx="1867134" cy="307768"/>
          </a:xfrm>
          <a:prstGeom prst="rect">
            <a:avLst/>
          </a:prstGeom>
        </p:spPr>
        <p:txBody>
          <a:bodyPr wrap="square" lIns="91431" tIns="45716" rIns="91431" bIns="45716">
            <a:spAutoFit/>
          </a:bodyPr>
          <a:lstStyle/>
          <a:p>
            <a:r>
              <a:rPr lang="zh-CN" altLang="en-US" sz="1400" b="1" dirty="0" smtClean="0">
                <a:solidFill>
                  <a:srgbClr val="414455"/>
                </a:solidFill>
                <a:latin typeface="微软雅黑" panose="020B0503020204020204" pitchFamily="34" charset="-122"/>
                <a:ea typeface="微软雅黑" panose="020B0503020204020204" pitchFamily="34" charset="-122"/>
              </a:rPr>
              <a:t>固定故障约束</a:t>
            </a:r>
            <a:endParaRPr lang="en-US" altLang="zh-CN" sz="1400" b="1" dirty="0">
              <a:solidFill>
                <a:srgbClr val="414455"/>
              </a:solidFill>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4597389" y="2643182"/>
            <a:ext cx="670560" cy="604586"/>
            <a:chOff x="5424755" y="1340768"/>
            <a:chExt cx="670560" cy="604586"/>
          </a:xfrm>
        </p:grpSpPr>
        <p:grpSp>
          <p:nvGrpSpPr>
            <p:cNvPr id="109" name="组合 47"/>
            <p:cNvGrpSpPr/>
            <p:nvPr/>
          </p:nvGrpSpPr>
          <p:grpSpPr>
            <a:xfrm>
              <a:off x="5424755" y="1340768"/>
              <a:ext cx="670560" cy="604586"/>
              <a:chOff x="5424755" y="1340768"/>
              <a:chExt cx="670560" cy="604586"/>
            </a:xfrm>
          </p:grpSpPr>
          <p:grpSp>
            <p:nvGrpSpPr>
              <p:cNvPr id="111" name="组合 49"/>
              <p:cNvGrpSpPr/>
              <p:nvPr/>
            </p:nvGrpSpPr>
            <p:grpSpPr>
              <a:xfrm>
                <a:off x="5424755" y="1340768"/>
                <a:ext cx="670560" cy="604586"/>
                <a:chOff x="3720691" y="2824413"/>
                <a:chExt cx="1341120" cy="1209172"/>
              </a:xfrm>
            </p:grpSpPr>
            <p:sp>
              <p:nvSpPr>
                <p:cNvPr id="113"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114"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112"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110" name="TextBox 7"/>
            <p:cNvSpPr>
              <a:spLocks noChangeArrowheads="1"/>
            </p:cNvSpPr>
            <p:nvPr/>
          </p:nvSpPr>
          <p:spPr bwMode="auto">
            <a:xfrm>
              <a:off x="5472003" y="1484784"/>
              <a:ext cx="5760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rPr>
                <a:t>03</a:t>
              </a:r>
              <a:endParaRPr lang="zh-CN" altLang="en-US"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endParaRPr>
            </a:p>
          </p:txBody>
        </p:sp>
      </p:grpSp>
      <p:sp>
        <p:nvSpPr>
          <p:cNvPr id="115" name="矩形 114"/>
          <p:cNvSpPr/>
          <p:nvPr/>
        </p:nvSpPr>
        <p:spPr>
          <a:xfrm>
            <a:off x="5311769" y="2769246"/>
            <a:ext cx="2295762" cy="307768"/>
          </a:xfrm>
          <a:prstGeom prst="rect">
            <a:avLst/>
          </a:prstGeom>
        </p:spPr>
        <p:txBody>
          <a:bodyPr wrap="square" lIns="91431" tIns="45716" rIns="91431" bIns="45716">
            <a:spAutoFit/>
          </a:bodyPr>
          <a:lstStyle/>
          <a:p>
            <a:r>
              <a:rPr lang="zh-CN" altLang="en-US" sz="1400" b="1" dirty="0" smtClean="0">
                <a:solidFill>
                  <a:srgbClr val="414455"/>
                </a:solidFill>
                <a:latin typeface="微软雅黑" panose="020B0503020204020204" pitchFamily="34" charset="-122"/>
                <a:ea typeface="微软雅黑" panose="020B0503020204020204" pitchFamily="34" charset="-122"/>
              </a:rPr>
              <a:t>无反馈桥接故障约束</a:t>
            </a:r>
            <a:endParaRPr lang="en-US" altLang="zh-CN" sz="1400" b="1" dirty="0">
              <a:solidFill>
                <a:srgbClr val="414455"/>
              </a:solidFill>
              <a:latin typeface="微软雅黑" panose="020B0503020204020204" pitchFamily="34" charset="-122"/>
              <a:ea typeface="微软雅黑" panose="020B0503020204020204" pitchFamily="34" charset="-122"/>
            </a:endParaRPr>
          </a:p>
        </p:txBody>
      </p:sp>
      <p:grpSp>
        <p:nvGrpSpPr>
          <p:cNvPr id="117" name="组合 116"/>
          <p:cNvGrpSpPr/>
          <p:nvPr/>
        </p:nvGrpSpPr>
        <p:grpSpPr>
          <a:xfrm>
            <a:off x="4311637" y="3643314"/>
            <a:ext cx="670560" cy="604586"/>
            <a:chOff x="5424755" y="1340768"/>
            <a:chExt cx="670560" cy="604586"/>
          </a:xfrm>
        </p:grpSpPr>
        <p:grpSp>
          <p:nvGrpSpPr>
            <p:cNvPr id="118" name="组合 56"/>
            <p:cNvGrpSpPr/>
            <p:nvPr/>
          </p:nvGrpSpPr>
          <p:grpSpPr>
            <a:xfrm>
              <a:off x="5424755" y="1340768"/>
              <a:ext cx="670560" cy="604586"/>
              <a:chOff x="5424755" y="1340768"/>
              <a:chExt cx="670560" cy="604586"/>
            </a:xfrm>
          </p:grpSpPr>
          <p:grpSp>
            <p:nvGrpSpPr>
              <p:cNvPr id="120" name="组合 58"/>
              <p:cNvGrpSpPr/>
              <p:nvPr/>
            </p:nvGrpSpPr>
            <p:grpSpPr>
              <a:xfrm>
                <a:off x="5424755" y="1340768"/>
                <a:ext cx="670560" cy="604586"/>
                <a:chOff x="3720691" y="2824413"/>
                <a:chExt cx="1341120" cy="1209172"/>
              </a:xfrm>
            </p:grpSpPr>
            <p:sp>
              <p:nvSpPr>
                <p:cNvPr id="12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414455"/>
                    </a:solidFill>
                  </a:endParaRPr>
                </a:p>
              </p:txBody>
            </p:sp>
            <p:sp>
              <p:nvSpPr>
                <p:cNvPr id="128"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414455"/>
                    </a:solidFill>
                  </a:endParaRPr>
                </a:p>
              </p:txBody>
            </p:sp>
          </p:grpSp>
          <p:sp>
            <p:nvSpPr>
              <p:cNvPr id="12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b="1">
                  <a:solidFill>
                    <a:srgbClr val="414455"/>
                  </a:solidFill>
                </a:endParaRPr>
              </a:p>
            </p:txBody>
          </p:sp>
        </p:grpSp>
        <p:sp>
          <p:nvSpPr>
            <p:cNvPr id="119" name="TextBox 7"/>
            <p:cNvSpPr>
              <a:spLocks noChangeArrowheads="1"/>
            </p:cNvSpPr>
            <p:nvPr/>
          </p:nvSpPr>
          <p:spPr bwMode="auto">
            <a:xfrm>
              <a:off x="5472003" y="1484784"/>
              <a:ext cx="5760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rPr>
                <a:t>04</a:t>
              </a:r>
              <a:endParaRPr lang="zh-CN" altLang="en-US"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endParaRPr>
            </a:p>
          </p:txBody>
        </p:sp>
      </p:grpSp>
      <p:sp>
        <p:nvSpPr>
          <p:cNvPr id="129" name="矩形 128"/>
          <p:cNvSpPr/>
          <p:nvPr/>
        </p:nvSpPr>
        <p:spPr>
          <a:xfrm>
            <a:off x="5026017" y="3940132"/>
            <a:ext cx="2014570" cy="307768"/>
          </a:xfrm>
          <a:prstGeom prst="rect">
            <a:avLst/>
          </a:prstGeom>
        </p:spPr>
        <p:txBody>
          <a:bodyPr wrap="square" lIns="91431" tIns="45716" rIns="91431" bIns="45716">
            <a:spAutoFit/>
          </a:bodyPr>
          <a:lstStyle/>
          <a:p>
            <a:r>
              <a:rPr lang="zh-CN" altLang="en-US" sz="1400" b="1" dirty="0" smtClean="0">
                <a:solidFill>
                  <a:srgbClr val="414455"/>
                </a:solidFill>
                <a:latin typeface="微软雅黑" panose="020B0503020204020204" pitchFamily="34" charset="-122"/>
                <a:ea typeface="微软雅黑" panose="020B0503020204020204" pitchFamily="34" charset="-122"/>
              </a:rPr>
              <a:t>反馈桥接故障约束</a:t>
            </a:r>
            <a:endParaRPr lang="en-US" altLang="zh-CN" sz="1400" b="1" dirty="0">
              <a:solidFill>
                <a:srgbClr val="414455"/>
              </a:solidFill>
              <a:latin typeface="微软雅黑" panose="020B0503020204020204" pitchFamily="34" charset="-122"/>
              <a:ea typeface="微软雅黑" panose="020B0503020204020204" pitchFamily="34" charset="-122"/>
            </a:endParaRPr>
          </a:p>
        </p:txBody>
      </p:sp>
      <p:pic>
        <p:nvPicPr>
          <p:cNvPr id="1028" name="Picture 4"/>
          <p:cNvPicPr>
            <a:picLocks noChangeAspect="1" noChangeArrowheads="1"/>
          </p:cNvPicPr>
          <p:nvPr/>
        </p:nvPicPr>
        <p:blipFill>
          <a:blip r:embed="rId5"/>
          <a:srcRect/>
          <a:stretch>
            <a:fillRect/>
          </a:stretch>
        </p:blipFill>
        <p:spPr bwMode="auto">
          <a:xfrm>
            <a:off x="6464339" y="1928802"/>
            <a:ext cx="4919660" cy="639818"/>
          </a:xfrm>
          <a:prstGeom prst="rect">
            <a:avLst/>
          </a:prstGeom>
          <a:noFill/>
          <a:ln w="9525">
            <a:noFill/>
            <a:miter lim="800000"/>
            <a:headEnd/>
            <a:tailEnd/>
          </a:ln>
          <a:effectLst/>
        </p:spPr>
      </p:pic>
      <p:sp>
        <p:nvSpPr>
          <p:cNvPr id="134" name="矩形 47"/>
          <p:cNvSpPr>
            <a:spLocks noChangeArrowheads="1"/>
          </p:cNvSpPr>
          <p:nvPr/>
        </p:nvSpPr>
        <p:spPr bwMode="auto">
          <a:xfrm>
            <a:off x="6316621" y="1357298"/>
            <a:ext cx="4857784"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20000"/>
              </a:lnSpc>
              <a:spcBef>
                <a:spcPct val="0"/>
              </a:spcBef>
              <a:buNone/>
            </a:pPr>
            <a:r>
              <a:rPr lang="zh-CN" altLang="en-US" sz="1400" dirty="0" smtClean="0">
                <a:solidFill>
                  <a:schemeClr val="bg1">
                    <a:lumMod val="50000"/>
                  </a:schemeClr>
                </a:solidFill>
                <a:sym typeface="微软雅黑" panose="020B0503020204020204" pitchFamily="34" charset="-122"/>
              </a:rPr>
              <a:t>至少存在一种配置，使得某一条被测互连线被施加逻辑值</a:t>
            </a:r>
            <a:r>
              <a:rPr lang="en-US" altLang="zh-CN" sz="1400" dirty="0" smtClean="0">
                <a:solidFill>
                  <a:schemeClr val="bg1">
                    <a:lumMod val="50000"/>
                  </a:schemeClr>
                </a:solidFill>
                <a:sym typeface="微软雅黑" panose="020B0503020204020204" pitchFamily="34" charset="-122"/>
              </a:rPr>
              <a:t>0</a:t>
            </a:r>
            <a:r>
              <a:rPr lang="zh-CN" altLang="en-US" sz="1400" dirty="0" smtClean="0">
                <a:solidFill>
                  <a:schemeClr val="bg1">
                    <a:lumMod val="50000"/>
                  </a:schemeClr>
                </a:solidFill>
                <a:sym typeface="微软雅黑" panose="020B0503020204020204" pitchFamily="34" charset="-122"/>
              </a:rPr>
              <a:t>，存在另一种配置使得同一条被测互连线被施加为逻辑值</a:t>
            </a:r>
            <a:r>
              <a:rPr lang="en-US" altLang="zh-CN" sz="1400" dirty="0" smtClean="0">
                <a:solidFill>
                  <a:schemeClr val="bg1">
                    <a:lumMod val="50000"/>
                  </a:schemeClr>
                </a:solidFill>
                <a:sym typeface="微软雅黑" panose="020B0503020204020204" pitchFamily="34" charset="-122"/>
              </a:rPr>
              <a:t>1</a:t>
            </a:r>
            <a:r>
              <a:rPr lang="zh-CN" altLang="en-US" sz="1400" dirty="0" smtClean="0">
                <a:solidFill>
                  <a:schemeClr val="bg1">
                    <a:lumMod val="50000"/>
                  </a:schemeClr>
                </a:solidFill>
                <a:sym typeface="微软雅黑" panose="020B0503020204020204" pitchFamily="34" charset="-122"/>
              </a:rPr>
              <a:t>。</a:t>
            </a:r>
            <a:endParaRPr lang="zh-CN" altLang="en-US" sz="1400" dirty="0">
              <a:solidFill>
                <a:schemeClr val="bg1">
                  <a:lumMod val="50000"/>
                </a:schemeClr>
              </a:solidFill>
              <a:sym typeface="微软雅黑" panose="020B0503020204020204" pitchFamily="34" charset="-122"/>
            </a:endParaRPr>
          </a:p>
        </p:txBody>
      </p:sp>
      <p:sp>
        <p:nvSpPr>
          <p:cNvPr id="135" name="矩形 47"/>
          <p:cNvSpPr>
            <a:spLocks noChangeArrowheads="1"/>
          </p:cNvSpPr>
          <p:nvPr/>
        </p:nvSpPr>
        <p:spPr bwMode="auto">
          <a:xfrm>
            <a:off x="5240331" y="2989706"/>
            <a:ext cx="2786082"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20000"/>
              </a:lnSpc>
              <a:spcBef>
                <a:spcPct val="0"/>
              </a:spcBef>
              <a:buNone/>
            </a:pPr>
            <a:r>
              <a:rPr lang="zh-CN" altLang="en-US" sz="1400" dirty="0" smtClean="0">
                <a:solidFill>
                  <a:schemeClr val="bg1">
                    <a:lumMod val="50000"/>
                  </a:schemeClr>
                </a:solidFill>
                <a:sym typeface="微软雅黑" panose="020B0503020204020204" pitchFamily="34" charset="-122"/>
              </a:rPr>
              <a:t>在同一个测试配置中，相应的成对信号线被施加相反的逻辑值。</a:t>
            </a:r>
            <a:endParaRPr lang="zh-CN" altLang="en-US" sz="1400" dirty="0">
              <a:solidFill>
                <a:schemeClr val="bg1">
                  <a:lumMod val="50000"/>
                </a:schemeClr>
              </a:solidFill>
              <a:sym typeface="微软雅黑" panose="020B0503020204020204" pitchFamily="34" charset="-122"/>
            </a:endParaRPr>
          </a:p>
        </p:txBody>
      </p:sp>
      <p:pic>
        <p:nvPicPr>
          <p:cNvPr id="1030" name="Picture 6"/>
          <p:cNvPicPr>
            <a:picLocks noChangeAspect="1" noChangeArrowheads="1"/>
          </p:cNvPicPr>
          <p:nvPr/>
        </p:nvPicPr>
        <p:blipFill>
          <a:blip r:embed="rId6"/>
          <a:srcRect/>
          <a:stretch>
            <a:fillRect/>
          </a:stretch>
        </p:blipFill>
        <p:spPr bwMode="auto">
          <a:xfrm>
            <a:off x="8416966" y="2967041"/>
            <a:ext cx="2990850" cy="361950"/>
          </a:xfrm>
          <a:prstGeom prst="rect">
            <a:avLst/>
          </a:prstGeom>
          <a:noFill/>
          <a:ln w="9525">
            <a:noFill/>
            <a:miter lim="800000"/>
            <a:headEnd/>
            <a:tailEnd/>
          </a:ln>
          <a:effectLst/>
        </p:spPr>
      </p:pic>
      <p:pic>
        <p:nvPicPr>
          <p:cNvPr id="1031" name="Picture 7"/>
          <p:cNvPicPr>
            <a:picLocks noChangeAspect="1" noChangeArrowheads="1"/>
          </p:cNvPicPr>
          <p:nvPr/>
        </p:nvPicPr>
        <p:blipFill>
          <a:blip r:embed="rId7"/>
          <a:srcRect/>
          <a:stretch>
            <a:fillRect/>
          </a:stretch>
        </p:blipFill>
        <p:spPr bwMode="auto">
          <a:xfrm>
            <a:off x="7797841" y="3324231"/>
            <a:ext cx="4229100" cy="962025"/>
          </a:xfrm>
          <a:prstGeom prst="rect">
            <a:avLst/>
          </a:prstGeom>
          <a:noFill/>
          <a:ln w="9525">
            <a:noFill/>
            <a:miter lim="800000"/>
            <a:headEnd/>
            <a:tailEnd/>
          </a:ln>
          <a:effectLst/>
        </p:spPr>
      </p:pic>
      <p:sp>
        <p:nvSpPr>
          <p:cNvPr id="136" name="矩形 47"/>
          <p:cNvSpPr>
            <a:spLocks noChangeArrowheads="1"/>
          </p:cNvSpPr>
          <p:nvPr/>
        </p:nvSpPr>
        <p:spPr bwMode="auto">
          <a:xfrm>
            <a:off x="4811703" y="4247900"/>
            <a:ext cx="2428892" cy="3508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20000"/>
              </a:lnSpc>
              <a:spcBef>
                <a:spcPct val="0"/>
              </a:spcBef>
              <a:buNone/>
            </a:pPr>
            <a:r>
              <a:rPr lang="zh-CN" altLang="en-US" sz="1400" dirty="0" smtClean="0">
                <a:solidFill>
                  <a:schemeClr val="bg1">
                    <a:lumMod val="50000"/>
                  </a:schemeClr>
                </a:solidFill>
                <a:sym typeface="微软雅黑" panose="020B0503020204020204" pitchFamily="34" charset="-122"/>
              </a:rPr>
              <a:t>原理与无反馈桥接故障相同</a:t>
            </a:r>
            <a:endParaRPr lang="zh-CN" altLang="en-US" sz="1400" dirty="0">
              <a:solidFill>
                <a:schemeClr val="bg1">
                  <a:lumMod val="50000"/>
                </a:schemeClr>
              </a:solidFill>
              <a:sym typeface="微软雅黑" panose="020B0503020204020204" pitchFamily="34" charset="-122"/>
            </a:endParaRPr>
          </a:p>
        </p:txBody>
      </p:sp>
      <p:pic>
        <p:nvPicPr>
          <p:cNvPr id="1033" name="Picture 9"/>
          <p:cNvPicPr>
            <a:picLocks noChangeAspect="1" noChangeArrowheads="1"/>
          </p:cNvPicPr>
          <p:nvPr/>
        </p:nvPicPr>
        <p:blipFill>
          <a:blip r:embed="rId8"/>
          <a:srcRect/>
          <a:stretch>
            <a:fillRect/>
          </a:stretch>
        </p:blipFill>
        <p:spPr bwMode="auto">
          <a:xfrm>
            <a:off x="5983317" y="4538680"/>
            <a:ext cx="4400550" cy="1390650"/>
          </a:xfrm>
          <a:prstGeom prst="rect">
            <a:avLst/>
          </a:prstGeom>
          <a:noFill/>
          <a:ln w="9525">
            <a:noFill/>
            <a:miter lim="800000"/>
            <a:headEnd/>
            <a:tailEnd/>
          </a:ln>
          <a:effectLst/>
        </p:spPr>
      </p:pic>
      <p:grpSp>
        <p:nvGrpSpPr>
          <p:cNvPr id="137" name="组合 136"/>
          <p:cNvGrpSpPr/>
          <p:nvPr/>
        </p:nvGrpSpPr>
        <p:grpSpPr>
          <a:xfrm>
            <a:off x="3168629" y="4181736"/>
            <a:ext cx="670560" cy="604586"/>
            <a:chOff x="5424755" y="1340768"/>
            <a:chExt cx="670560" cy="604586"/>
          </a:xfrm>
        </p:grpSpPr>
        <p:grpSp>
          <p:nvGrpSpPr>
            <p:cNvPr id="138" name="组合 29"/>
            <p:cNvGrpSpPr/>
            <p:nvPr/>
          </p:nvGrpSpPr>
          <p:grpSpPr>
            <a:xfrm>
              <a:off x="5424755" y="1340768"/>
              <a:ext cx="670560" cy="604586"/>
              <a:chOff x="5424755" y="1340768"/>
              <a:chExt cx="670560" cy="604586"/>
            </a:xfrm>
          </p:grpSpPr>
          <p:grpSp>
            <p:nvGrpSpPr>
              <p:cNvPr id="140" name="组合 31"/>
              <p:cNvGrpSpPr/>
              <p:nvPr/>
            </p:nvGrpSpPr>
            <p:grpSpPr>
              <a:xfrm>
                <a:off x="5424755" y="1340768"/>
                <a:ext cx="670560" cy="604586"/>
                <a:chOff x="3720691" y="2824413"/>
                <a:chExt cx="1341120" cy="1209172"/>
              </a:xfrm>
            </p:grpSpPr>
            <p:sp>
              <p:nvSpPr>
                <p:cNvPr id="14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14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14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139" name="TextBox 7"/>
            <p:cNvSpPr>
              <a:spLocks noChangeArrowheads="1"/>
            </p:cNvSpPr>
            <p:nvPr/>
          </p:nvSpPr>
          <p:spPr bwMode="auto">
            <a:xfrm>
              <a:off x="5472003" y="1484784"/>
              <a:ext cx="5760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smtClean="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rPr>
                <a:t>05</a:t>
              </a:r>
              <a:endParaRPr lang="zh-CN" altLang="en-US"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endParaRPr>
            </a:p>
          </p:txBody>
        </p:sp>
      </p:grpSp>
      <p:sp>
        <p:nvSpPr>
          <p:cNvPr id="144" name="矩形 143"/>
          <p:cNvSpPr/>
          <p:nvPr/>
        </p:nvSpPr>
        <p:spPr>
          <a:xfrm>
            <a:off x="2882877" y="4929198"/>
            <a:ext cx="2014570" cy="307768"/>
          </a:xfrm>
          <a:prstGeom prst="rect">
            <a:avLst/>
          </a:prstGeom>
        </p:spPr>
        <p:txBody>
          <a:bodyPr wrap="square" lIns="91431" tIns="45716" rIns="91431" bIns="45716">
            <a:spAutoFit/>
          </a:bodyPr>
          <a:lstStyle/>
          <a:p>
            <a:r>
              <a:rPr lang="zh-CN" altLang="en-US" sz="1400" b="1" dirty="0" smtClean="0">
                <a:solidFill>
                  <a:srgbClr val="414455"/>
                </a:solidFill>
                <a:latin typeface="微软雅黑" panose="020B0503020204020204" pitchFamily="34" charset="-122"/>
                <a:ea typeface="微软雅黑" panose="020B0503020204020204" pitchFamily="34" charset="-122"/>
              </a:rPr>
              <a:t>赋值冲突约束</a:t>
            </a:r>
            <a:endParaRPr lang="en-US" altLang="zh-CN" sz="1400" b="1" dirty="0">
              <a:solidFill>
                <a:srgbClr val="414455"/>
              </a:solidFill>
              <a:latin typeface="微软雅黑" panose="020B0503020204020204" pitchFamily="34" charset="-122"/>
              <a:ea typeface="微软雅黑" panose="020B0503020204020204" pitchFamily="34" charset="-122"/>
            </a:endParaRPr>
          </a:p>
        </p:txBody>
      </p:sp>
      <p:sp>
        <p:nvSpPr>
          <p:cNvPr id="145" name="矩形 47"/>
          <p:cNvSpPr>
            <a:spLocks noChangeArrowheads="1"/>
          </p:cNvSpPr>
          <p:nvPr/>
        </p:nvSpPr>
        <p:spPr bwMode="auto">
          <a:xfrm>
            <a:off x="1954183" y="5214950"/>
            <a:ext cx="3286148"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20000"/>
              </a:lnSpc>
              <a:spcBef>
                <a:spcPct val="0"/>
              </a:spcBef>
              <a:buNone/>
            </a:pPr>
            <a:r>
              <a:rPr lang="zh-CN" altLang="en-US" sz="1400" dirty="0" smtClean="0">
                <a:solidFill>
                  <a:schemeClr val="bg1">
                    <a:lumMod val="50000"/>
                  </a:schemeClr>
                </a:solidFill>
                <a:sym typeface="微软雅黑" panose="020B0503020204020204" pitchFamily="34" charset="-122"/>
              </a:rPr>
              <a:t>避免某条信号线在同一测试配置中被同时赋值为“</a:t>
            </a:r>
            <a:r>
              <a:rPr lang="en-US" altLang="zh-CN" sz="1400" dirty="0" smtClean="0">
                <a:solidFill>
                  <a:schemeClr val="bg1">
                    <a:lumMod val="50000"/>
                  </a:schemeClr>
                </a:solidFill>
                <a:sym typeface="微软雅黑" panose="020B0503020204020204" pitchFamily="34" charset="-122"/>
              </a:rPr>
              <a:t>0</a:t>
            </a:r>
            <a:r>
              <a:rPr lang="zh-CN" altLang="en-US" sz="1400" dirty="0" smtClean="0">
                <a:solidFill>
                  <a:schemeClr val="bg1">
                    <a:lumMod val="50000"/>
                  </a:schemeClr>
                </a:solidFill>
                <a:sym typeface="微软雅黑" panose="020B0503020204020204" pitchFamily="34" charset="-122"/>
              </a:rPr>
              <a:t>”和“</a:t>
            </a:r>
            <a:r>
              <a:rPr lang="en-US" altLang="zh-CN" sz="1400" dirty="0" smtClean="0">
                <a:solidFill>
                  <a:schemeClr val="bg1">
                    <a:lumMod val="50000"/>
                  </a:schemeClr>
                </a:solidFill>
                <a:sym typeface="微软雅黑" panose="020B0503020204020204" pitchFamily="34" charset="-122"/>
              </a:rPr>
              <a:t>1</a:t>
            </a:r>
            <a:r>
              <a:rPr lang="zh-CN" altLang="en-US" sz="1400" dirty="0" smtClean="0">
                <a:solidFill>
                  <a:schemeClr val="bg1">
                    <a:lumMod val="50000"/>
                  </a:schemeClr>
                </a:solidFill>
                <a:sym typeface="微软雅黑" panose="020B0503020204020204" pitchFamily="34" charset="-122"/>
              </a:rPr>
              <a:t>”两种逻辑值</a:t>
            </a:r>
            <a:endParaRPr lang="zh-CN" altLang="en-US" sz="1400" dirty="0">
              <a:solidFill>
                <a:schemeClr val="bg1">
                  <a:lumMod val="50000"/>
                </a:schemeClr>
              </a:solidFill>
              <a:sym typeface="微软雅黑" panose="020B0503020204020204" pitchFamily="34" charset="-122"/>
            </a:endParaRPr>
          </a:p>
        </p:txBody>
      </p:sp>
      <p:pic>
        <p:nvPicPr>
          <p:cNvPr id="1034" name="Picture 10"/>
          <p:cNvPicPr>
            <a:picLocks noChangeAspect="1" noChangeArrowheads="1"/>
          </p:cNvPicPr>
          <p:nvPr/>
        </p:nvPicPr>
        <p:blipFill>
          <a:blip r:embed="rId9"/>
          <a:srcRect/>
          <a:stretch>
            <a:fillRect/>
          </a:stretch>
        </p:blipFill>
        <p:spPr bwMode="auto">
          <a:xfrm>
            <a:off x="1596993" y="5786454"/>
            <a:ext cx="3895725" cy="390525"/>
          </a:xfrm>
          <a:prstGeom prst="rect">
            <a:avLst/>
          </a:prstGeom>
          <a:noFill/>
          <a:ln w="9525">
            <a:noFill/>
            <a:miter lim="800000"/>
            <a:headEnd/>
            <a:tailEnd/>
          </a:ln>
          <a:effectLst/>
        </p:spPr>
      </p:pic>
      <p:sp>
        <p:nvSpPr>
          <p:cNvPr id="106" name="文本框 9"/>
          <p:cNvSpPr txBox="1"/>
          <p:nvPr/>
        </p:nvSpPr>
        <p:spPr>
          <a:xfrm>
            <a:off x="1270163" y="307422"/>
            <a:ext cx="647049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测试研究方案：基于改进故障模型的应用相关互连故障测试</a:t>
            </a:r>
            <a:endParaRPr lang="zh-CN" altLang="en-US"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552971" y="188640"/>
            <a:ext cx="670560" cy="604586"/>
            <a:chOff x="5424755" y="1340768"/>
            <a:chExt cx="670560" cy="604586"/>
          </a:xfrm>
        </p:grpSpPr>
        <p:grpSp>
          <p:nvGrpSpPr>
            <p:cNvPr id="70"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sp>
        <p:nvSpPr>
          <p:cNvPr id="107" name="Freeform 261"/>
          <p:cNvSpPr/>
          <p:nvPr/>
        </p:nvSpPr>
        <p:spPr bwMode="auto">
          <a:xfrm>
            <a:off x="735519" y="373644"/>
            <a:ext cx="293818" cy="293818"/>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pic>
        <p:nvPicPr>
          <p:cNvPr id="48" name="图片 4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2050" name="Picture 2"/>
          <p:cNvPicPr>
            <a:picLocks noChangeAspect="1" noChangeArrowheads="1"/>
          </p:cNvPicPr>
          <p:nvPr/>
        </p:nvPicPr>
        <p:blipFill>
          <a:blip r:embed="rId4"/>
          <a:srcRect/>
          <a:stretch>
            <a:fillRect/>
          </a:stretch>
        </p:blipFill>
        <p:spPr bwMode="auto">
          <a:xfrm>
            <a:off x="4311637" y="693266"/>
            <a:ext cx="2384148" cy="1735602"/>
          </a:xfrm>
          <a:prstGeom prst="rect">
            <a:avLst/>
          </a:prstGeom>
          <a:noFill/>
          <a:ln w="9525">
            <a:noFill/>
            <a:miter lim="800000"/>
            <a:headEnd/>
            <a:tailEnd/>
          </a:ln>
          <a:effectLst/>
        </p:spPr>
      </p:pic>
      <p:pic>
        <p:nvPicPr>
          <p:cNvPr id="2051" name="Picture 3"/>
          <p:cNvPicPr>
            <a:picLocks noChangeAspect="1" noChangeArrowheads="1"/>
          </p:cNvPicPr>
          <p:nvPr/>
        </p:nvPicPr>
        <p:blipFill>
          <a:blip r:embed="rId5"/>
          <a:srcRect/>
          <a:stretch>
            <a:fillRect/>
          </a:stretch>
        </p:blipFill>
        <p:spPr bwMode="auto">
          <a:xfrm>
            <a:off x="3311505" y="2714620"/>
            <a:ext cx="4286280" cy="3845333"/>
          </a:xfrm>
          <a:prstGeom prst="rect">
            <a:avLst/>
          </a:prstGeom>
          <a:noFill/>
          <a:ln w="9525">
            <a:noFill/>
            <a:miter lim="800000"/>
            <a:headEnd/>
            <a:tailEnd/>
          </a:ln>
          <a:effectLst/>
        </p:spPr>
      </p:pic>
      <p:pic>
        <p:nvPicPr>
          <p:cNvPr id="2052" name="Picture 4"/>
          <p:cNvPicPr>
            <a:picLocks noChangeAspect="1" noChangeArrowheads="1"/>
          </p:cNvPicPr>
          <p:nvPr/>
        </p:nvPicPr>
        <p:blipFill>
          <a:blip r:embed="rId6"/>
          <a:srcRect/>
          <a:stretch>
            <a:fillRect/>
          </a:stretch>
        </p:blipFill>
        <p:spPr bwMode="auto">
          <a:xfrm>
            <a:off x="382547" y="1000108"/>
            <a:ext cx="2786082" cy="5128520"/>
          </a:xfrm>
          <a:prstGeom prst="rect">
            <a:avLst/>
          </a:prstGeom>
          <a:noFill/>
          <a:ln w="9525">
            <a:noFill/>
            <a:miter lim="800000"/>
            <a:headEnd/>
            <a:tailEnd/>
          </a:ln>
          <a:effectLst/>
        </p:spPr>
      </p:pic>
      <p:sp>
        <p:nvSpPr>
          <p:cNvPr id="17" name="文本框 9"/>
          <p:cNvSpPr txBox="1"/>
          <p:nvPr/>
        </p:nvSpPr>
        <p:spPr>
          <a:xfrm>
            <a:off x="1270163" y="307422"/>
            <a:ext cx="647049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测试研究方案：基于改进故障模型的应用相关互连故障测试</a:t>
            </a:r>
            <a:endParaRPr lang="zh-CN" altLang="en-US" dirty="0">
              <a:solidFill>
                <a:srgbClr val="414455"/>
              </a:solidFill>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7"/>
          <a:srcRect/>
          <a:stretch>
            <a:fillRect/>
          </a:stretch>
        </p:blipFill>
        <p:spPr bwMode="auto">
          <a:xfrm>
            <a:off x="7597785" y="2291411"/>
            <a:ext cx="4536329" cy="2994977"/>
          </a:xfrm>
          <a:prstGeom prst="rect">
            <a:avLst/>
          </a:prstGeom>
          <a:noFill/>
          <a:ln w="9525">
            <a:noFill/>
            <a:miter lim="800000"/>
            <a:headEnd/>
            <a:tailEnd/>
          </a:ln>
          <a:effectLst/>
        </p:spPr>
      </p:pic>
      <p:sp>
        <p:nvSpPr>
          <p:cNvPr id="18" name="Rectangle 4"/>
          <p:cNvSpPr txBox="1">
            <a:spLocks noChangeArrowheads="1"/>
          </p:cNvSpPr>
          <p:nvPr/>
        </p:nvSpPr>
        <p:spPr bwMode="auto">
          <a:xfrm>
            <a:off x="1168365" y="6143644"/>
            <a:ext cx="1571636"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测试流程图</a:t>
            </a:r>
            <a:endParaRPr lang="zh-CN" sz="1600" b="0" dirty="0">
              <a:solidFill>
                <a:srgbClr val="414455"/>
              </a:solidFill>
              <a:latin typeface="微软雅黑" panose="020B0503020204020204" pitchFamily="34" charset="-122"/>
              <a:ea typeface="微软雅黑" panose="020B0503020204020204" pitchFamily="34" charset="-122"/>
            </a:endParaRPr>
          </a:p>
        </p:txBody>
      </p:sp>
      <p:sp>
        <p:nvSpPr>
          <p:cNvPr id="19" name="Rectangle 4"/>
          <p:cNvSpPr txBox="1">
            <a:spLocks noChangeArrowheads="1"/>
          </p:cNvSpPr>
          <p:nvPr/>
        </p:nvSpPr>
        <p:spPr bwMode="auto">
          <a:xfrm>
            <a:off x="5097455" y="2428868"/>
            <a:ext cx="1571636"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示例电路</a:t>
            </a:r>
            <a:endParaRPr lang="zh-CN" sz="1600" b="0" dirty="0">
              <a:solidFill>
                <a:srgbClr val="414455"/>
              </a:solidFill>
              <a:latin typeface="微软雅黑" panose="020B0503020204020204" pitchFamily="34" charset="-122"/>
              <a:ea typeface="微软雅黑" panose="020B0503020204020204" pitchFamily="34" charset="-122"/>
            </a:endParaRPr>
          </a:p>
        </p:txBody>
      </p:sp>
      <p:sp>
        <p:nvSpPr>
          <p:cNvPr id="20" name="Rectangle 4"/>
          <p:cNvSpPr txBox="1">
            <a:spLocks noChangeArrowheads="1"/>
          </p:cNvSpPr>
          <p:nvPr/>
        </p:nvSpPr>
        <p:spPr bwMode="auto">
          <a:xfrm>
            <a:off x="3240067" y="6500810"/>
            <a:ext cx="4500594"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针对示例电路生成的测试配置及对应的单项函数</a:t>
            </a:r>
            <a:endParaRPr lang="zh-CN" sz="1600" b="0" dirty="0">
              <a:solidFill>
                <a:srgbClr val="414455"/>
              </a:solidFill>
              <a:latin typeface="微软雅黑" panose="020B0503020204020204" pitchFamily="34" charset="-122"/>
              <a:ea typeface="微软雅黑" panose="020B0503020204020204" pitchFamily="34" charset="-122"/>
            </a:endParaRPr>
          </a:p>
        </p:txBody>
      </p:sp>
      <p:sp>
        <p:nvSpPr>
          <p:cNvPr id="21" name="Rectangle 4"/>
          <p:cNvSpPr txBox="1">
            <a:spLocks noChangeArrowheads="1"/>
          </p:cNvSpPr>
          <p:nvPr/>
        </p:nvSpPr>
        <p:spPr bwMode="auto">
          <a:xfrm>
            <a:off x="8883669" y="1928802"/>
            <a:ext cx="2500330" cy="3571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600" b="0" dirty="0" smtClean="0">
                <a:solidFill>
                  <a:srgbClr val="414455"/>
                </a:solidFill>
                <a:latin typeface="微软雅黑" panose="020B0503020204020204" pitchFamily="34" charset="-122"/>
                <a:ea typeface="微软雅黑" panose="020B0503020204020204" pitchFamily="34" charset="-122"/>
              </a:rPr>
              <a:t>查找表</a:t>
            </a:r>
            <a:r>
              <a:rPr lang="en-US" altLang="zh-CN" sz="1600" b="0" dirty="0" smtClean="0">
                <a:solidFill>
                  <a:srgbClr val="414455"/>
                </a:solidFill>
                <a:latin typeface="微软雅黑" panose="020B0503020204020204" pitchFamily="34" charset="-122"/>
                <a:ea typeface="微软雅黑" panose="020B0503020204020204" pitchFamily="34" charset="-122"/>
              </a:rPr>
              <a:t>L1</a:t>
            </a:r>
            <a:r>
              <a:rPr lang="zh-CN" altLang="en-US" sz="1600" b="0" dirty="0" smtClean="0">
                <a:solidFill>
                  <a:srgbClr val="414455"/>
                </a:solidFill>
                <a:latin typeface="微软雅黑" panose="020B0503020204020204" pitchFamily="34" charset="-122"/>
                <a:ea typeface="微软雅黑" panose="020B0503020204020204" pitchFamily="34" charset="-122"/>
              </a:rPr>
              <a:t>的故障覆盖情况</a:t>
            </a:r>
            <a:endParaRPr lang="zh-CN" sz="1600" b="0"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7"/>
          <p:cNvGrpSpPr/>
          <p:nvPr/>
        </p:nvGrpSpPr>
        <p:grpSpPr>
          <a:xfrm>
            <a:off x="552971" y="188640"/>
            <a:ext cx="670560" cy="604586"/>
            <a:chOff x="5424755" y="1340768"/>
            <a:chExt cx="670560" cy="604586"/>
          </a:xfrm>
        </p:grpSpPr>
        <p:grpSp>
          <p:nvGrpSpPr>
            <p:cNvPr id="3"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sp>
        <p:nvSpPr>
          <p:cNvPr id="107" name="Freeform 261"/>
          <p:cNvSpPr/>
          <p:nvPr/>
        </p:nvSpPr>
        <p:spPr bwMode="auto">
          <a:xfrm>
            <a:off x="735519" y="373644"/>
            <a:ext cx="293818" cy="293818"/>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pic>
        <p:nvPicPr>
          <p:cNvPr id="100" name="图片 9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cxnSp>
        <p:nvCxnSpPr>
          <p:cNvPr id="20" name="直接箭头连接符 19"/>
          <p:cNvCxnSpPr/>
          <p:nvPr/>
        </p:nvCxnSpPr>
        <p:spPr>
          <a:xfrm>
            <a:off x="1342171" y="3668804"/>
            <a:ext cx="9579952" cy="0"/>
          </a:xfrm>
          <a:prstGeom prst="straightConnector1">
            <a:avLst/>
          </a:prstGeom>
          <a:ln w="152400">
            <a:solidFill>
              <a:srgbClr val="A6A6A6">
                <a:alpha val="52941"/>
              </a:srgbClr>
            </a:solidFill>
            <a:miter lim="800000"/>
            <a:tailEnd type="arrow"/>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1777107" y="3366511"/>
            <a:ext cx="670560" cy="604586"/>
            <a:chOff x="5424755" y="1340768"/>
            <a:chExt cx="670560" cy="604586"/>
          </a:xfrm>
        </p:grpSpPr>
        <p:grpSp>
          <p:nvGrpSpPr>
            <p:cNvPr id="22" name="组合 18"/>
            <p:cNvGrpSpPr/>
            <p:nvPr/>
          </p:nvGrpSpPr>
          <p:grpSpPr>
            <a:xfrm>
              <a:off x="5424755" y="1340768"/>
              <a:ext cx="670560" cy="604586"/>
              <a:chOff x="5424755" y="1340768"/>
              <a:chExt cx="670560" cy="604586"/>
            </a:xfrm>
          </p:grpSpPr>
          <p:grpSp>
            <p:nvGrpSpPr>
              <p:cNvPr id="24" name="组合 20"/>
              <p:cNvGrpSpPr/>
              <p:nvPr/>
            </p:nvGrpSpPr>
            <p:grpSpPr>
              <a:xfrm>
                <a:off x="5424755" y="1340768"/>
                <a:ext cx="670560" cy="604586"/>
                <a:chOff x="3720691" y="2824413"/>
                <a:chExt cx="1341120" cy="1209172"/>
              </a:xfrm>
            </p:grpSpPr>
            <p:sp>
              <p:nvSpPr>
                <p:cNvPr id="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25"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23" name="TextBox 7"/>
            <p:cNvSpPr>
              <a:spLocks noChangeArrowheads="1"/>
            </p:cNvSpPr>
            <p:nvPr/>
          </p:nvSpPr>
          <p:spPr bwMode="auto">
            <a:xfrm>
              <a:off x="5472003" y="1484784"/>
              <a:ext cx="5760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endParaRPr lang="zh-CN" altLang="en-US"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endParaRPr>
            </a:p>
          </p:txBody>
        </p:sp>
      </p:grpSp>
      <p:grpSp>
        <p:nvGrpSpPr>
          <p:cNvPr id="42" name="组合 41"/>
          <p:cNvGrpSpPr/>
          <p:nvPr/>
        </p:nvGrpSpPr>
        <p:grpSpPr>
          <a:xfrm>
            <a:off x="5427027" y="3380772"/>
            <a:ext cx="670560" cy="604586"/>
            <a:chOff x="5424755" y="1340768"/>
            <a:chExt cx="670560" cy="604586"/>
          </a:xfrm>
        </p:grpSpPr>
        <p:grpSp>
          <p:nvGrpSpPr>
            <p:cNvPr id="43" name="组合 39"/>
            <p:cNvGrpSpPr/>
            <p:nvPr/>
          </p:nvGrpSpPr>
          <p:grpSpPr>
            <a:xfrm>
              <a:off x="5424755" y="1340768"/>
              <a:ext cx="670560" cy="604586"/>
              <a:chOff x="5424755" y="1340768"/>
              <a:chExt cx="670560" cy="604586"/>
            </a:xfrm>
          </p:grpSpPr>
          <p:grpSp>
            <p:nvGrpSpPr>
              <p:cNvPr id="45" name="组合 41"/>
              <p:cNvGrpSpPr/>
              <p:nvPr/>
            </p:nvGrpSpPr>
            <p:grpSpPr>
              <a:xfrm>
                <a:off x="5424755" y="1340768"/>
                <a:ext cx="670560" cy="604586"/>
                <a:chOff x="3720691" y="2824413"/>
                <a:chExt cx="1341120" cy="1209172"/>
              </a:xfrm>
            </p:grpSpPr>
            <p:sp>
              <p:nvSpPr>
                <p:cNvPr id="47"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48"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46"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44" name="TextBox 7"/>
            <p:cNvSpPr>
              <a:spLocks noChangeArrowheads="1"/>
            </p:cNvSpPr>
            <p:nvPr/>
          </p:nvSpPr>
          <p:spPr bwMode="auto">
            <a:xfrm>
              <a:off x="5472003" y="1484784"/>
              <a:ext cx="5760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endParaRPr lang="zh-CN" altLang="en-US"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endParaRPr>
            </a:p>
          </p:txBody>
        </p:sp>
      </p:grpSp>
      <p:grpSp>
        <p:nvGrpSpPr>
          <p:cNvPr id="63" name="组合 62"/>
          <p:cNvGrpSpPr/>
          <p:nvPr/>
        </p:nvGrpSpPr>
        <p:grpSpPr>
          <a:xfrm>
            <a:off x="9221579" y="3380772"/>
            <a:ext cx="670560" cy="604586"/>
            <a:chOff x="5424755" y="1340768"/>
            <a:chExt cx="670560" cy="604586"/>
          </a:xfrm>
        </p:grpSpPr>
        <p:grpSp>
          <p:nvGrpSpPr>
            <p:cNvPr id="64" name="组合 64"/>
            <p:cNvGrpSpPr/>
            <p:nvPr/>
          </p:nvGrpSpPr>
          <p:grpSpPr>
            <a:xfrm>
              <a:off x="5424755" y="1340768"/>
              <a:ext cx="670560" cy="604586"/>
              <a:chOff x="5424755" y="1340768"/>
              <a:chExt cx="670560" cy="604586"/>
            </a:xfrm>
          </p:grpSpPr>
          <p:grpSp>
            <p:nvGrpSpPr>
              <p:cNvPr id="66" name="组合 66"/>
              <p:cNvGrpSpPr/>
              <p:nvPr/>
            </p:nvGrpSpPr>
            <p:grpSpPr>
              <a:xfrm>
                <a:off x="5424755" y="1340768"/>
                <a:ext cx="670560" cy="604586"/>
                <a:chOff x="3720691" y="2824413"/>
                <a:chExt cx="1341120" cy="1209172"/>
              </a:xfrm>
            </p:grpSpPr>
            <p:sp>
              <p:nvSpPr>
                <p:cNvPr id="68"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69"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65" name="TextBox 7"/>
            <p:cNvSpPr>
              <a:spLocks noChangeArrowheads="1"/>
            </p:cNvSpPr>
            <p:nvPr/>
          </p:nvSpPr>
          <p:spPr bwMode="auto">
            <a:xfrm>
              <a:off x="5472003" y="1484784"/>
              <a:ext cx="5760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endParaRPr lang="zh-CN" altLang="en-US" sz="2000" b="1" dirty="0">
                <a:solidFill>
                  <a:srgbClr val="414455"/>
                </a:solidFill>
                <a:latin typeface="方正兰亭黑简体" panose="02000000000000000000" pitchFamily="2" charset="-122"/>
                <a:ea typeface="方正兰亭黑简体" panose="02000000000000000000" pitchFamily="2" charset="-122"/>
                <a:sym typeface="微软雅黑" panose="020B0503020204020204" pitchFamily="34" charset="-122"/>
              </a:endParaRPr>
            </a:p>
          </p:txBody>
        </p:sp>
      </p:grpSp>
      <p:sp>
        <p:nvSpPr>
          <p:cNvPr id="70" name="矩形 69"/>
          <p:cNvSpPr/>
          <p:nvPr/>
        </p:nvSpPr>
        <p:spPr>
          <a:xfrm>
            <a:off x="882613" y="3812820"/>
            <a:ext cx="2611098" cy="1399870"/>
          </a:xfrm>
          <a:prstGeom prst="rect">
            <a:avLst/>
          </a:prstGeom>
        </p:spPr>
        <p:txBody>
          <a:bodyPr wrap="square">
            <a:spAutoFit/>
          </a:bodyPr>
          <a:lstStyle/>
          <a:p>
            <a:pPr algn="ctr">
              <a:lnSpc>
                <a:spcPct val="130000"/>
              </a:lnSpc>
              <a:spcAft>
                <a:spcPts val="0"/>
              </a:spcAft>
              <a:defRPr/>
            </a:pPr>
            <a:endParaRPr lang="en-US" altLang="zh-CN" sz="1600" kern="100" dirty="0">
              <a:solidFill>
                <a:schemeClr val="bg1">
                  <a:lumMod val="50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lgn="ctr">
              <a:spcBef>
                <a:spcPct val="0"/>
              </a:spcBef>
              <a:buFont typeface="Arial" panose="020B0604020202020204" pitchFamily="34" charset="0"/>
              <a:buNone/>
            </a:pPr>
            <a:r>
              <a:rPr lang="zh-CN" altLang="en-US" b="1" dirty="0" smtClean="0">
                <a:solidFill>
                  <a:srgbClr val="414455"/>
                </a:solidFill>
                <a:latin typeface="微软雅黑" panose="020B0503020204020204" pitchFamily="34" charset="-122"/>
                <a:ea typeface="微软雅黑" panose="020B0503020204020204" pitchFamily="34" charset="-122"/>
                <a:cs typeface="Arial" panose="020B0604020202020204" pitchFamily="34" charset="0"/>
              </a:rPr>
              <a:t>文献</a:t>
            </a:r>
            <a:r>
              <a:rPr lang="en-US" altLang="zh-CN" b="1" dirty="0" smtClean="0">
                <a:solidFill>
                  <a:srgbClr val="414455"/>
                </a:solidFill>
                <a:latin typeface="微软雅黑" panose="020B0503020204020204" pitchFamily="34" charset="-122"/>
                <a:ea typeface="微软雅黑" panose="020B0503020204020204" pitchFamily="34" charset="-122"/>
                <a:cs typeface="Arial" panose="020B0604020202020204" pitchFamily="34" charset="0"/>
              </a:rPr>
              <a:t>[27]</a:t>
            </a:r>
            <a:endParaRPr lang="zh-CN" altLang="en-US" b="1" dirty="0">
              <a:solidFill>
                <a:srgbClr val="414455"/>
              </a:solidFill>
              <a:latin typeface="微软雅黑" panose="020B0503020204020204" pitchFamily="34" charset="-122"/>
              <a:ea typeface="微软雅黑" panose="020B0503020204020204" pitchFamily="34" charset="-122"/>
              <a:cs typeface="Arial" panose="020B0604020202020204" pitchFamily="34" charset="0"/>
            </a:endParaRPr>
          </a:p>
          <a:p>
            <a:pPr algn="just">
              <a:spcBef>
                <a:spcPts val="500"/>
              </a:spcBef>
              <a:spcAft>
                <a:spcPts val="0"/>
              </a:spcAft>
              <a:defRPr/>
            </a:pPr>
            <a:r>
              <a:rPr lang="zh-CN" altLang="en-US" sz="1400" dirty="0" smtClean="0">
                <a:solidFill>
                  <a:srgbClr val="414455"/>
                </a:solidFill>
                <a:latin typeface="微软雅黑" pitchFamily="34" charset="-122"/>
                <a:ea typeface="微软雅黑" pitchFamily="34" charset="-122"/>
              </a:rPr>
              <a:t>激活 </a:t>
            </a:r>
            <a:r>
              <a:rPr lang="en-US" altLang="zh-CN" sz="1400" dirty="0" smtClean="0">
                <a:solidFill>
                  <a:srgbClr val="414455"/>
                </a:solidFill>
                <a:latin typeface="微软雅黑" pitchFamily="34" charset="-122"/>
                <a:ea typeface="微软雅黑" pitchFamily="34" charset="-122"/>
              </a:rPr>
              <a:t>n </a:t>
            </a:r>
            <a:r>
              <a:rPr lang="zh-CN" altLang="en-US" sz="1400" dirty="0" smtClean="0">
                <a:solidFill>
                  <a:srgbClr val="414455"/>
                </a:solidFill>
                <a:latin typeface="微软雅黑" pitchFamily="34" charset="-122"/>
                <a:ea typeface="微软雅黑" pitchFamily="34" charset="-122"/>
              </a:rPr>
              <a:t>条信号线的所有固定和桥接故障只需要             次测试配置。</a:t>
            </a:r>
            <a:endParaRPr lang="zh-CN" altLang="en-US" sz="1400" kern="100" dirty="0">
              <a:solidFill>
                <a:schemeClr val="bg1">
                  <a:lumMod val="50000"/>
                </a:schemeClr>
              </a:solidFill>
              <a:latin typeface="Impact MT Std" panose="020B0806030902050204" pitchFamily="34" charset="0"/>
              <a:ea typeface="微软雅黑" panose="020B0503020204020204" pitchFamily="34" charset="-122"/>
              <a:cs typeface="Times New Roman" panose="02020603050405020304" pitchFamily="18" charset="0"/>
            </a:endParaRPr>
          </a:p>
        </p:txBody>
      </p:sp>
      <p:sp>
        <p:nvSpPr>
          <p:cNvPr id="74" name="矩形 73"/>
          <p:cNvSpPr/>
          <p:nvPr/>
        </p:nvSpPr>
        <p:spPr>
          <a:xfrm>
            <a:off x="4097323" y="1741118"/>
            <a:ext cx="3296408" cy="1615314"/>
          </a:xfrm>
          <a:prstGeom prst="rect">
            <a:avLst/>
          </a:prstGeom>
        </p:spPr>
        <p:txBody>
          <a:bodyPr wrap="square">
            <a:spAutoFit/>
          </a:bodyPr>
          <a:lstStyle/>
          <a:p>
            <a:pPr algn="ctr">
              <a:lnSpc>
                <a:spcPct val="130000"/>
              </a:lnSpc>
              <a:spcAft>
                <a:spcPts val="0"/>
              </a:spcAft>
              <a:defRPr/>
            </a:pPr>
            <a:endParaRPr lang="en-US" altLang="zh-CN" sz="1600" kern="100" dirty="0">
              <a:solidFill>
                <a:schemeClr val="bg1">
                  <a:lumMod val="50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lgn="ctr">
              <a:spcBef>
                <a:spcPct val="0"/>
              </a:spcBef>
              <a:buFont typeface="Arial" panose="020B0604020202020204" pitchFamily="34" charset="0"/>
              <a:buNone/>
            </a:pPr>
            <a:r>
              <a:rPr lang="zh-CN" altLang="en-US" b="1" dirty="0" smtClean="0">
                <a:solidFill>
                  <a:srgbClr val="414455"/>
                </a:solidFill>
                <a:latin typeface="微软雅黑" panose="020B0503020204020204" pitchFamily="34" charset="-122"/>
                <a:ea typeface="微软雅黑" panose="020B0503020204020204" pitchFamily="34" charset="-122"/>
                <a:cs typeface="Arial" panose="020B0604020202020204" pitchFamily="34" charset="0"/>
              </a:rPr>
              <a:t>文献</a:t>
            </a:r>
            <a:r>
              <a:rPr lang="en-US" altLang="zh-CN" b="1" dirty="0" smtClean="0">
                <a:solidFill>
                  <a:srgbClr val="414455"/>
                </a:solidFill>
                <a:latin typeface="微软雅黑" panose="020B0503020204020204" pitchFamily="34" charset="-122"/>
                <a:ea typeface="微软雅黑" panose="020B0503020204020204" pitchFamily="34" charset="-122"/>
                <a:cs typeface="Arial" panose="020B0604020202020204" pitchFamily="34" charset="0"/>
              </a:rPr>
              <a:t>[28]</a:t>
            </a:r>
            <a:endParaRPr lang="zh-CN" altLang="en-US" b="1" dirty="0" smtClean="0">
              <a:solidFill>
                <a:srgbClr val="414455"/>
              </a:solidFill>
              <a:latin typeface="微软雅黑" panose="020B0503020204020204" pitchFamily="34" charset="-122"/>
              <a:ea typeface="微软雅黑" panose="020B0503020204020204" pitchFamily="34" charset="-122"/>
              <a:cs typeface="Arial" panose="020B0604020202020204" pitchFamily="34" charset="0"/>
            </a:endParaRPr>
          </a:p>
          <a:p>
            <a:pPr algn="just">
              <a:spcBef>
                <a:spcPts val="500"/>
              </a:spcBef>
              <a:spcAft>
                <a:spcPts val="0"/>
              </a:spcAft>
              <a:defRPr/>
            </a:pPr>
            <a:r>
              <a:rPr lang="zh-CN" altLang="en-US" sz="1400" dirty="0" smtClean="0">
                <a:solidFill>
                  <a:srgbClr val="414455"/>
                </a:solidFill>
                <a:latin typeface="微软雅黑" pitchFamily="34" charset="-122"/>
                <a:ea typeface="微软雅黑" pitchFamily="34" charset="-122"/>
              </a:rPr>
              <a:t>指出使用             次配置无法覆盖“主导与”、“主导或”型桥接故障，并提出在</a:t>
            </a:r>
            <a:r>
              <a:rPr lang="en-US" altLang="zh-CN" sz="1400" dirty="0" smtClean="0">
                <a:solidFill>
                  <a:srgbClr val="414455"/>
                </a:solidFill>
                <a:latin typeface="微软雅黑" pitchFamily="34" charset="-122"/>
                <a:ea typeface="微软雅黑" pitchFamily="34" charset="-122"/>
              </a:rPr>
              <a:t>2 ≤n ≤7</a:t>
            </a:r>
            <a:r>
              <a:rPr lang="zh-CN" altLang="en-US" sz="1400" dirty="0" smtClean="0">
                <a:solidFill>
                  <a:srgbClr val="414455"/>
                </a:solidFill>
                <a:latin typeface="微软雅黑" pitchFamily="34" charset="-122"/>
                <a:ea typeface="微软雅黑" pitchFamily="34" charset="-122"/>
              </a:rPr>
              <a:t>时，需要多</a:t>
            </a:r>
            <a:r>
              <a:rPr lang="en-US" altLang="zh-CN" sz="1400" dirty="0" smtClean="0">
                <a:solidFill>
                  <a:srgbClr val="414455"/>
                </a:solidFill>
                <a:latin typeface="微软雅黑" pitchFamily="34" charset="-122"/>
                <a:ea typeface="微软雅黑" pitchFamily="34" charset="-122"/>
              </a:rPr>
              <a:t>1</a:t>
            </a:r>
            <a:r>
              <a:rPr lang="zh-CN" altLang="en-US" sz="1400" dirty="0" smtClean="0">
                <a:solidFill>
                  <a:srgbClr val="414455"/>
                </a:solidFill>
                <a:latin typeface="微软雅黑" pitchFamily="34" charset="-122"/>
                <a:ea typeface="微软雅黑" pitchFamily="34" charset="-122"/>
              </a:rPr>
              <a:t>次配置才能实现故障列表的全覆盖。</a:t>
            </a:r>
            <a:endParaRPr lang="zh-CN" altLang="en-US" sz="1400" kern="100" dirty="0">
              <a:solidFill>
                <a:schemeClr val="bg1">
                  <a:lumMod val="50000"/>
                </a:schemeClr>
              </a:solidFill>
              <a:latin typeface="Impact MT Std" panose="020B0806030902050204" pitchFamily="34" charset="0"/>
              <a:ea typeface="微软雅黑" panose="020B0503020204020204" pitchFamily="34" charset="-122"/>
              <a:cs typeface="Times New Roman" panose="02020603050405020304" pitchFamily="18" charset="0"/>
            </a:endParaRPr>
          </a:p>
        </p:txBody>
      </p:sp>
      <p:sp>
        <p:nvSpPr>
          <p:cNvPr id="78" name="矩形 77"/>
          <p:cNvSpPr/>
          <p:nvPr/>
        </p:nvSpPr>
        <p:spPr>
          <a:xfrm>
            <a:off x="8026413" y="3669944"/>
            <a:ext cx="3500462" cy="1830758"/>
          </a:xfrm>
          <a:prstGeom prst="rect">
            <a:avLst/>
          </a:prstGeom>
        </p:spPr>
        <p:txBody>
          <a:bodyPr wrap="square">
            <a:spAutoFit/>
          </a:bodyPr>
          <a:lstStyle/>
          <a:p>
            <a:pPr algn="ctr">
              <a:lnSpc>
                <a:spcPct val="130000"/>
              </a:lnSpc>
              <a:spcAft>
                <a:spcPts val="0"/>
              </a:spcAft>
              <a:defRPr/>
            </a:pPr>
            <a:endParaRPr lang="en-US" altLang="zh-CN" sz="1600" kern="100" dirty="0">
              <a:solidFill>
                <a:schemeClr val="bg1">
                  <a:lumMod val="50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lgn="ctr">
              <a:spcBef>
                <a:spcPct val="0"/>
              </a:spcBef>
              <a:buFont typeface="Arial" panose="020B0604020202020204" pitchFamily="34" charset="0"/>
              <a:buNone/>
            </a:pPr>
            <a:r>
              <a:rPr lang="zh-CN" altLang="en-US" b="1" dirty="0" smtClean="0">
                <a:solidFill>
                  <a:srgbClr val="414455"/>
                </a:solidFill>
                <a:latin typeface="微软雅黑" panose="020B0503020204020204" pitchFamily="34" charset="-122"/>
                <a:ea typeface="微软雅黑" panose="020B0503020204020204" pitchFamily="34" charset="-122"/>
                <a:cs typeface="Arial" panose="020B0604020202020204" pitchFamily="34" charset="0"/>
              </a:rPr>
              <a:t>本文</a:t>
            </a:r>
          </a:p>
          <a:p>
            <a:pPr algn="just">
              <a:spcBef>
                <a:spcPts val="500"/>
              </a:spcBef>
              <a:spcAft>
                <a:spcPts val="0"/>
              </a:spcAft>
              <a:defRPr/>
            </a:pPr>
            <a:r>
              <a:rPr lang="zh-CN" altLang="en-US" sz="1400" dirty="0" smtClean="0">
                <a:solidFill>
                  <a:srgbClr val="414455"/>
                </a:solidFill>
                <a:latin typeface="微软雅黑" pitchFamily="34" charset="-122"/>
                <a:ea typeface="微软雅黑" pitchFamily="34" charset="-122"/>
              </a:rPr>
              <a:t>只考虑了同一</a:t>
            </a:r>
            <a:r>
              <a:rPr lang="en-US" altLang="zh-CN" sz="1400" dirty="0" smtClean="0">
                <a:solidFill>
                  <a:srgbClr val="414455"/>
                </a:solidFill>
                <a:latin typeface="微软雅黑" pitchFamily="34" charset="-122"/>
                <a:ea typeface="微软雅黑" pitchFamily="34" charset="-122"/>
              </a:rPr>
              <a:t>LUT</a:t>
            </a:r>
            <a:r>
              <a:rPr lang="zh-CN" altLang="en-US" sz="1400" dirty="0" smtClean="0">
                <a:solidFill>
                  <a:srgbClr val="414455"/>
                </a:solidFill>
                <a:latin typeface="微软雅黑" pitchFamily="34" charset="-122"/>
                <a:ea typeface="微软雅黑" pitchFamily="34" charset="-122"/>
              </a:rPr>
              <a:t>信号线之间的桥接故障，而单个</a:t>
            </a:r>
            <a:r>
              <a:rPr lang="en-US" altLang="zh-CN" sz="1400" dirty="0" smtClean="0">
                <a:solidFill>
                  <a:srgbClr val="414455"/>
                </a:solidFill>
                <a:latin typeface="微软雅黑" pitchFamily="34" charset="-122"/>
                <a:ea typeface="微软雅黑" pitchFamily="34" charset="-122"/>
              </a:rPr>
              <a:t>LUT</a:t>
            </a:r>
            <a:r>
              <a:rPr lang="zh-CN" altLang="en-US" sz="1400" dirty="0" smtClean="0">
                <a:solidFill>
                  <a:srgbClr val="414455"/>
                </a:solidFill>
                <a:latin typeface="微软雅黑" pitchFamily="34" charset="-122"/>
                <a:ea typeface="微软雅黑" pitchFamily="34" charset="-122"/>
              </a:rPr>
              <a:t>的信号线数量在</a:t>
            </a:r>
            <a:r>
              <a:rPr lang="en-US" altLang="zh-CN" sz="1400" dirty="0" smtClean="0">
                <a:solidFill>
                  <a:srgbClr val="414455"/>
                </a:solidFill>
                <a:latin typeface="微软雅黑" pitchFamily="34" charset="-122"/>
                <a:ea typeface="微软雅黑" pitchFamily="34" charset="-122"/>
              </a:rPr>
              <a:t>2-7</a:t>
            </a:r>
            <a:r>
              <a:rPr lang="zh-CN" altLang="en-US" sz="1400" dirty="0" smtClean="0">
                <a:solidFill>
                  <a:srgbClr val="414455"/>
                </a:solidFill>
                <a:latin typeface="微软雅黑" pitchFamily="34" charset="-122"/>
                <a:ea typeface="微软雅黑" pitchFamily="34" charset="-122"/>
              </a:rPr>
              <a:t>之间，且考虑到使用额外</a:t>
            </a:r>
            <a:r>
              <a:rPr lang="en-US" altLang="zh-CN" sz="1400" dirty="0" smtClean="0">
                <a:solidFill>
                  <a:srgbClr val="414455"/>
                </a:solidFill>
                <a:latin typeface="微软雅黑" pitchFamily="34" charset="-122"/>
                <a:ea typeface="微软雅黑" pitchFamily="34" charset="-122"/>
              </a:rPr>
              <a:t>1</a:t>
            </a:r>
            <a:r>
              <a:rPr lang="zh-CN" altLang="en-US" sz="1400" dirty="0" smtClean="0">
                <a:solidFill>
                  <a:srgbClr val="414455"/>
                </a:solidFill>
                <a:latin typeface="微软雅黑" pitchFamily="34" charset="-122"/>
                <a:ea typeface="微软雅黑" pitchFamily="34" charset="-122"/>
              </a:rPr>
              <a:t>个配置处理赋值冲突约束，因此最多需要                次配置就能覆盖到所有故障。</a:t>
            </a:r>
            <a:endParaRPr lang="zh-CN" altLang="en-US" sz="1400" kern="100" dirty="0">
              <a:solidFill>
                <a:schemeClr val="bg1">
                  <a:lumMod val="50000"/>
                </a:schemeClr>
              </a:solidFill>
              <a:latin typeface="Impact MT Std" panose="020B0806030902050204" pitchFamily="34" charset="0"/>
              <a:ea typeface="微软雅黑" panose="020B0503020204020204" pitchFamily="34" charset="-122"/>
              <a:cs typeface="Times New Roman" panose="02020603050405020304" pitchFamily="18" charset="0"/>
            </a:endParaRPr>
          </a:p>
        </p:txBody>
      </p:sp>
      <p:grpSp>
        <p:nvGrpSpPr>
          <p:cNvPr id="79" name="组合 78"/>
          <p:cNvGrpSpPr/>
          <p:nvPr/>
        </p:nvGrpSpPr>
        <p:grpSpPr>
          <a:xfrm>
            <a:off x="9707635" y="3200290"/>
            <a:ext cx="278384" cy="184511"/>
            <a:chOff x="9482595" y="2565731"/>
            <a:chExt cx="278384" cy="184511"/>
          </a:xfrm>
        </p:grpSpPr>
        <p:sp>
          <p:nvSpPr>
            <p:cNvPr id="80" name="椭圆 79"/>
            <p:cNvSpPr/>
            <p:nvPr/>
          </p:nvSpPr>
          <p:spPr>
            <a:xfrm>
              <a:off x="9482595" y="2565731"/>
              <a:ext cx="71376" cy="713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4455"/>
                </a:solidFill>
              </a:endParaRPr>
            </a:p>
          </p:txBody>
        </p:sp>
        <p:sp>
          <p:nvSpPr>
            <p:cNvPr id="82" name="椭圆 81"/>
            <p:cNvSpPr/>
            <p:nvPr/>
          </p:nvSpPr>
          <p:spPr>
            <a:xfrm>
              <a:off x="9625979" y="2615242"/>
              <a:ext cx="135000" cy="135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4455"/>
                </a:solidFill>
              </a:endParaRPr>
            </a:p>
          </p:txBody>
        </p:sp>
      </p:grpSp>
      <p:pic>
        <p:nvPicPr>
          <p:cNvPr id="83" name="Picture 4"/>
          <p:cNvPicPr>
            <a:picLocks noChangeAspect="1" noChangeArrowheads="1"/>
          </p:cNvPicPr>
          <p:nvPr/>
        </p:nvPicPr>
        <p:blipFill>
          <a:blip r:embed="rId4"/>
          <a:srcRect/>
          <a:stretch>
            <a:fillRect/>
          </a:stretch>
        </p:blipFill>
        <p:spPr bwMode="auto">
          <a:xfrm>
            <a:off x="2239935" y="4724398"/>
            <a:ext cx="785818" cy="302868"/>
          </a:xfrm>
          <a:prstGeom prst="rect">
            <a:avLst/>
          </a:prstGeom>
          <a:noFill/>
          <a:ln w="9525">
            <a:noFill/>
            <a:miter lim="800000"/>
            <a:headEnd/>
            <a:tailEnd/>
          </a:ln>
          <a:effectLst/>
        </p:spPr>
      </p:pic>
      <p:pic>
        <p:nvPicPr>
          <p:cNvPr id="84" name="Picture 4"/>
          <p:cNvPicPr>
            <a:picLocks noChangeAspect="1" noChangeArrowheads="1"/>
          </p:cNvPicPr>
          <p:nvPr/>
        </p:nvPicPr>
        <p:blipFill>
          <a:blip r:embed="rId4"/>
          <a:srcRect/>
          <a:stretch>
            <a:fillRect/>
          </a:stretch>
        </p:blipFill>
        <p:spPr bwMode="auto">
          <a:xfrm>
            <a:off x="4883141" y="2366944"/>
            <a:ext cx="785818" cy="302868"/>
          </a:xfrm>
          <a:prstGeom prst="rect">
            <a:avLst/>
          </a:prstGeom>
          <a:noFill/>
          <a:ln w="9525">
            <a:noFill/>
            <a:miter lim="800000"/>
            <a:headEnd/>
            <a:tailEnd/>
          </a:ln>
          <a:effectLst/>
        </p:spPr>
      </p:pic>
      <p:pic>
        <p:nvPicPr>
          <p:cNvPr id="4099" name="Picture 3"/>
          <p:cNvPicPr>
            <a:picLocks noChangeAspect="1" noChangeArrowheads="1"/>
          </p:cNvPicPr>
          <p:nvPr/>
        </p:nvPicPr>
        <p:blipFill>
          <a:blip r:embed="rId5"/>
          <a:srcRect/>
          <a:stretch>
            <a:fillRect/>
          </a:stretch>
        </p:blipFill>
        <p:spPr bwMode="auto">
          <a:xfrm>
            <a:off x="9240859" y="5027266"/>
            <a:ext cx="928694" cy="264992"/>
          </a:xfrm>
          <a:prstGeom prst="rect">
            <a:avLst/>
          </a:prstGeom>
          <a:noFill/>
          <a:ln w="9525">
            <a:noFill/>
            <a:miter lim="800000"/>
            <a:headEnd/>
            <a:tailEnd/>
          </a:ln>
          <a:effectLst/>
        </p:spPr>
      </p:pic>
      <p:sp>
        <p:nvSpPr>
          <p:cNvPr id="86" name="矩形 85"/>
          <p:cNvSpPr/>
          <p:nvPr/>
        </p:nvSpPr>
        <p:spPr>
          <a:xfrm>
            <a:off x="2382811" y="996719"/>
            <a:ext cx="7215238" cy="646331"/>
          </a:xfrm>
          <a:prstGeom prst="rect">
            <a:avLst/>
          </a:prstGeom>
        </p:spPr>
        <p:txBody>
          <a:bodyPr wrap="square">
            <a:spAutoFit/>
          </a:bodyPr>
          <a:lstStyle/>
          <a:p>
            <a:pPr algn="just"/>
            <a:r>
              <a:rPr lang="zh-CN" altLang="en-US" dirty="0" smtClean="0">
                <a:solidFill>
                  <a:srgbClr val="414455"/>
                </a:solidFill>
                <a:latin typeface="微软雅黑" pitchFamily="34" charset="-122"/>
                <a:ea typeface="微软雅黑" pitchFamily="34" charset="-122"/>
              </a:rPr>
              <a:t>在</a:t>
            </a:r>
            <a:r>
              <a:rPr lang="en-US" altLang="zh-CN" dirty="0" smtClean="0">
                <a:solidFill>
                  <a:srgbClr val="414455"/>
                </a:solidFill>
                <a:latin typeface="微软雅黑" pitchFamily="34" charset="-122"/>
                <a:ea typeface="微软雅黑" pitchFamily="34" charset="-122"/>
              </a:rPr>
              <a:t>FPGA</a:t>
            </a:r>
            <a:r>
              <a:rPr lang="zh-CN" altLang="en-US" dirty="0" smtClean="0">
                <a:solidFill>
                  <a:srgbClr val="414455"/>
                </a:solidFill>
                <a:latin typeface="微软雅黑" pitchFamily="34" charset="-122"/>
                <a:ea typeface="微软雅黑" pitchFamily="34" charset="-122"/>
              </a:rPr>
              <a:t>互连测试过程中不仅需要考虑故障的覆盖情况，还需要考虑测试时间的成本，而测试中所花费的时间主要取决于测试配置的数量。 </a:t>
            </a:r>
            <a:endParaRPr lang="zh-CN" altLang="en-US" dirty="0"/>
          </a:p>
        </p:txBody>
      </p:sp>
      <p:sp>
        <p:nvSpPr>
          <p:cNvPr id="49" name="文本框 9"/>
          <p:cNvSpPr txBox="1"/>
          <p:nvPr/>
        </p:nvSpPr>
        <p:spPr>
          <a:xfrm>
            <a:off x="1270163" y="307422"/>
            <a:ext cx="647049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测试研究方案：基于改进故障模型的应用相关互连故障测试</a:t>
            </a:r>
            <a:endParaRPr lang="zh-CN" altLang="en-US"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0" y="2637077"/>
            <a:ext cx="3720434" cy="162077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9" name="组合 158"/>
          <p:cNvGrpSpPr/>
          <p:nvPr/>
        </p:nvGrpSpPr>
        <p:grpSpPr>
          <a:xfrm>
            <a:off x="2753554" y="2651020"/>
            <a:ext cx="1846387" cy="1664728"/>
            <a:chOff x="3720691" y="2824413"/>
            <a:chExt cx="1341120" cy="1209172"/>
          </a:xfrm>
        </p:grpSpPr>
        <p:sp>
          <p:nvSpPr>
            <p:cNvPr id="160"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62" name="Freeform 5"/>
          <p:cNvSpPr/>
          <p:nvPr/>
        </p:nvSpPr>
        <p:spPr bwMode="auto">
          <a:xfrm rot="1855731">
            <a:off x="2879988" y="2765015"/>
            <a:ext cx="1593518" cy="143673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nvGrpSpPr>
          <p:cNvPr id="169" name="组合 168"/>
          <p:cNvGrpSpPr/>
          <p:nvPr/>
        </p:nvGrpSpPr>
        <p:grpSpPr>
          <a:xfrm>
            <a:off x="4468898" y="2771587"/>
            <a:ext cx="278384" cy="184511"/>
            <a:chOff x="9482595" y="2565731"/>
            <a:chExt cx="278384" cy="184511"/>
          </a:xfrm>
        </p:grpSpPr>
        <p:sp>
          <p:nvSpPr>
            <p:cNvPr id="170" name="椭圆 169"/>
            <p:cNvSpPr/>
            <p:nvPr/>
          </p:nvSpPr>
          <p:spPr>
            <a:xfrm>
              <a:off x="9482595" y="2565731"/>
              <a:ext cx="71376" cy="713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a:off x="9625979" y="2615242"/>
              <a:ext cx="135000" cy="135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圆角矩形 15"/>
          <p:cNvSpPr/>
          <p:nvPr/>
        </p:nvSpPr>
        <p:spPr>
          <a:xfrm>
            <a:off x="5449515" y="2600316"/>
            <a:ext cx="6552728" cy="162077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7" name="矩形 16"/>
          <p:cNvSpPr/>
          <p:nvPr/>
        </p:nvSpPr>
        <p:spPr>
          <a:xfrm>
            <a:off x="6673651" y="2600316"/>
            <a:ext cx="5544616" cy="1620772"/>
          </a:xfrm>
          <a:prstGeom prst="rect">
            <a:avLst/>
          </a:prstGeom>
          <a:solidFill>
            <a:srgbClr val="5B5E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flipH="1">
            <a:off x="5881563" y="2788464"/>
            <a:ext cx="360040" cy="1107996"/>
          </a:xfrm>
          <a:prstGeom prst="rect">
            <a:avLst/>
          </a:prstGeom>
          <a:noFill/>
        </p:spPr>
        <p:txBody>
          <a:bodyPr wrap="square" rtlCol="0">
            <a:spAutoFit/>
          </a:bodyPr>
          <a:lstStyle/>
          <a:p>
            <a:pPr algn="ctr"/>
            <a:r>
              <a:rPr lang="en-US" sz="6600" b="1" dirty="0">
                <a:solidFill>
                  <a:schemeClr val="bg1"/>
                </a:solidFill>
                <a:latin typeface="方正兰亭黑简体" panose="02000000000000000000" pitchFamily="2" charset="-122"/>
                <a:ea typeface="方正兰亭黑简体" panose="02000000000000000000" pitchFamily="2" charset="-122"/>
              </a:rPr>
              <a:t>3</a:t>
            </a:r>
            <a:endParaRPr lang="id-ID" sz="6600" b="1" dirty="0">
              <a:solidFill>
                <a:schemeClr val="bg1"/>
              </a:solidFill>
              <a:latin typeface="方正兰亭黑简体" panose="02000000000000000000" pitchFamily="2" charset="-122"/>
              <a:ea typeface="方正兰亭黑简体" panose="02000000000000000000" pitchFamily="2" charset="-122"/>
            </a:endParaRPr>
          </a:p>
        </p:txBody>
      </p:sp>
      <p:sp>
        <p:nvSpPr>
          <p:cNvPr id="19" name="文本框 9"/>
          <p:cNvSpPr txBox="1"/>
          <p:nvPr/>
        </p:nvSpPr>
        <p:spPr>
          <a:xfrm>
            <a:off x="6961683" y="2672324"/>
            <a:ext cx="2736304" cy="500137"/>
          </a:xfrm>
          <a:prstGeom prst="rect">
            <a:avLst/>
          </a:prstGeom>
          <a:noFill/>
        </p:spPr>
        <p:txBody>
          <a:bodyPr wrap="square" lIns="68580" tIns="34290" rIns="68580" bIns="34290" rtlCol="0">
            <a:spAutoFit/>
          </a:bodyPr>
          <a:lstStyle/>
          <a:p>
            <a:pPr marL="0" lvl="1"/>
            <a:r>
              <a:rPr lang="zh-CN" altLang="en-US" sz="2800" b="1" dirty="0" smtClean="0">
                <a:solidFill>
                  <a:schemeClr val="bg1"/>
                </a:solidFill>
                <a:latin typeface="微软雅黑" panose="020B0503020204020204" pitchFamily="34" charset="-122"/>
                <a:ea typeface="微软雅黑" panose="020B0503020204020204" pitchFamily="34" charset="-122"/>
              </a:rPr>
              <a:t>互连故障诊断</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45" name="组合 44"/>
          <p:cNvGrpSpPr>
            <a:grpSpLocks noChangeAspect="1"/>
          </p:cNvGrpSpPr>
          <p:nvPr/>
        </p:nvGrpSpPr>
        <p:grpSpPr>
          <a:xfrm>
            <a:off x="3255899" y="3091185"/>
            <a:ext cx="897472" cy="769863"/>
            <a:chOff x="5084763" y="971548"/>
            <a:chExt cx="323865" cy="277813"/>
          </a:xfrm>
          <a:solidFill>
            <a:schemeClr val="tx2"/>
          </a:solidFill>
        </p:grpSpPr>
        <p:sp>
          <p:nvSpPr>
            <p:cNvPr id="46"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7"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8"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55" name="矩形 54"/>
          <p:cNvSpPr/>
          <p:nvPr/>
        </p:nvSpPr>
        <p:spPr>
          <a:xfrm>
            <a:off x="0" y="0"/>
            <a:ext cx="12195175" cy="357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0" y="6500834"/>
            <a:ext cx="12195175" cy="357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7037176" y="3284994"/>
            <a:ext cx="2632311" cy="215444"/>
            <a:chOff x="4369395" y="3284984"/>
            <a:chExt cx="2632311" cy="215444"/>
          </a:xfrm>
        </p:grpSpPr>
        <p:sp>
          <p:nvSpPr>
            <p:cNvPr id="78" name="文本框 9"/>
            <p:cNvSpPr txBox="1"/>
            <p:nvPr/>
          </p:nvSpPr>
          <p:spPr>
            <a:xfrm>
              <a:off x="4581935" y="3284984"/>
              <a:ext cx="2419771" cy="215444"/>
            </a:xfrm>
            <a:prstGeom prst="rect">
              <a:avLst/>
            </a:prstGeom>
            <a:noFill/>
          </p:spPr>
          <p:txBody>
            <a:bodyPr wrap="square" lIns="0" tIns="0" rIns="0" bIns="0" rtlCol="0">
              <a:spAutoFit/>
            </a:bodyPr>
            <a:lstStyle/>
            <a:p>
              <a:pPr marL="0" lvl="1"/>
              <a:r>
                <a:rPr lang="en-US" altLang="zh-CN" sz="1400" dirty="0" smtClean="0">
                  <a:solidFill>
                    <a:schemeClr val="bg1"/>
                  </a:solidFill>
                  <a:latin typeface="微软雅黑" panose="020B0503020204020204" pitchFamily="34" charset="-122"/>
                  <a:ea typeface="微软雅黑" panose="020B0503020204020204" pitchFamily="34" charset="-122"/>
                </a:rPr>
                <a:t>FPGA</a:t>
              </a:r>
              <a:r>
                <a:rPr lang="zh-CN" altLang="en-US" sz="1400" dirty="0" smtClean="0">
                  <a:solidFill>
                    <a:schemeClr val="bg1"/>
                  </a:solidFill>
                  <a:latin typeface="微软雅黑" panose="020B0503020204020204" pitchFamily="34" charset="-122"/>
                  <a:ea typeface="微软雅黑" panose="020B0503020204020204" pitchFamily="34" charset="-122"/>
                </a:rPr>
                <a:t>互连故障诊断研究现状</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9" name="组合 21"/>
            <p:cNvGrpSpPr/>
            <p:nvPr/>
          </p:nvGrpSpPr>
          <p:grpSpPr>
            <a:xfrm>
              <a:off x="4369395" y="3316401"/>
              <a:ext cx="168551" cy="168551"/>
              <a:chOff x="5005199" y="3717032"/>
              <a:chExt cx="168551" cy="168551"/>
            </a:xfrm>
          </p:grpSpPr>
          <p:sp>
            <p:nvSpPr>
              <p:cNvPr id="80" name="椭圆 79"/>
              <p:cNvSpPr/>
              <p:nvPr/>
            </p:nvSpPr>
            <p:spPr>
              <a:xfrm>
                <a:off x="5005199" y="3717032"/>
                <a:ext cx="168551" cy="168551"/>
              </a:xfrm>
              <a:prstGeom prst="ellipse">
                <a:avLst/>
              </a:prstGeom>
              <a:solidFill>
                <a:srgbClr val="414455"/>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1" name="等腰三角形 8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82" name="组合 81"/>
          <p:cNvGrpSpPr/>
          <p:nvPr/>
        </p:nvGrpSpPr>
        <p:grpSpPr>
          <a:xfrm>
            <a:off x="7033691" y="3785060"/>
            <a:ext cx="4921812" cy="215444"/>
            <a:chOff x="4369395" y="3284984"/>
            <a:chExt cx="4921812" cy="215444"/>
          </a:xfrm>
        </p:grpSpPr>
        <p:sp>
          <p:nvSpPr>
            <p:cNvPr id="83" name="文本框 9"/>
            <p:cNvSpPr txBox="1"/>
            <p:nvPr/>
          </p:nvSpPr>
          <p:spPr>
            <a:xfrm>
              <a:off x="4581935" y="3284984"/>
              <a:ext cx="4709272"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诊断研究方案：基于粗细粒度故障的非自适应互连故障诊断</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84" name="组合 36"/>
            <p:cNvGrpSpPr/>
            <p:nvPr/>
          </p:nvGrpSpPr>
          <p:grpSpPr>
            <a:xfrm>
              <a:off x="4369395" y="3316401"/>
              <a:ext cx="168551" cy="168551"/>
              <a:chOff x="5005199" y="3717032"/>
              <a:chExt cx="168551" cy="168551"/>
            </a:xfrm>
          </p:grpSpPr>
          <p:sp>
            <p:nvSpPr>
              <p:cNvPr id="85" name="椭圆 84"/>
              <p:cNvSpPr/>
              <p:nvPr/>
            </p:nvSpPr>
            <p:spPr>
              <a:xfrm>
                <a:off x="5005199" y="3717032"/>
                <a:ext cx="168551" cy="168551"/>
              </a:xfrm>
              <a:prstGeom prst="ellipse">
                <a:avLst/>
              </a:prstGeom>
              <a:solidFill>
                <a:srgbClr val="414455"/>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6" name="等腰三角形 8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8" name="肘形连接符 117"/>
          <p:cNvCxnSpPr/>
          <p:nvPr/>
        </p:nvCxnSpPr>
        <p:spPr>
          <a:xfrm>
            <a:off x="1811307" y="3956532"/>
            <a:ext cx="3096344" cy="812358"/>
          </a:xfrm>
          <a:prstGeom prst="bentConnector3">
            <a:avLst>
              <a:gd name="adj1" fmla="val 50000"/>
            </a:avLst>
          </a:prstGeom>
          <a:ln w="9525">
            <a:solidFill>
              <a:srgbClr val="414455"/>
            </a:solidFill>
            <a:prstDash val="sysDash"/>
          </a:ln>
        </p:spPr>
        <p:style>
          <a:lnRef idx="1">
            <a:schemeClr val="accent1"/>
          </a:lnRef>
          <a:fillRef idx="0">
            <a:schemeClr val="accent1"/>
          </a:fillRef>
          <a:effectRef idx="0">
            <a:schemeClr val="accent1"/>
          </a:effectRef>
          <a:fontRef idx="minor">
            <a:schemeClr val="tx1"/>
          </a:fontRef>
        </p:style>
      </p:cxnSp>
      <p:grpSp>
        <p:nvGrpSpPr>
          <p:cNvPr id="149" name="组合 148"/>
          <p:cNvGrpSpPr/>
          <p:nvPr/>
        </p:nvGrpSpPr>
        <p:grpSpPr>
          <a:xfrm>
            <a:off x="4418794" y="4237145"/>
            <a:ext cx="1357322" cy="808145"/>
            <a:chOff x="1633091" y="2393556"/>
            <a:chExt cx="2952328" cy="1843589"/>
          </a:xfrm>
        </p:grpSpPr>
        <p:sp>
          <p:nvSpPr>
            <p:cNvPr id="151" name="Freeform 9"/>
            <p:cNvSpPr/>
            <p:nvPr/>
          </p:nvSpPr>
          <p:spPr bwMode="auto">
            <a:xfrm flipH="1">
              <a:off x="1709291" y="2441139"/>
              <a:ext cx="2799928" cy="174842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54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150" name="Freeform 9"/>
            <p:cNvSpPr/>
            <p:nvPr/>
          </p:nvSpPr>
          <p:spPr bwMode="auto">
            <a:xfrm flipH="1">
              <a:off x="1633091" y="23935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162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grpSp>
      <p:cxnSp>
        <p:nvCxnSpPr>
          <p:cNvPr id="119" name="肘形连接符 118"/>
          <p:cNvCxnSpPr/>
          <p:nvPr/>
        </p:nvCxnSpPr>
        <p:spPr>
          <a:xfrm flipV="1">
            <a:off x="1811307" y="2853283"/>
            <a:ext cx="3096344" cy="812358"/>
          </a:xfrm>
          <a:prstGeom prst="bentConnector3">
            <a:avLst>
              <a:gd name="adj1" fmla="val 50000"/>
            </a:avLst>
          </a:prstGeom>
          <a:ln w="9525">
            <a:solidFill>
              <a:srgbClr val="414455"/>
            </a:solidFill>
            <a:prstDash val="sysDash"/>
          </a:ln>
        </p:spPr>
        <p:style>
          <a:lnRef idx="1">
            <a:schemeClr val="accent1"/>
          </a:lnRef>
          <a:fillRef idx="0">
            <a:schemeClr val="accent1"/>
          </a:fillRef>
          <a:effectRef idx="0">
            <a:schemeClr val="accent1"/>
          </a:effectRef>
          <a:fontRef idx="minor">
            <a:schemeClr val="tx1"/>
          </a:fontRef>
        </p:style>
      </p:cxnSp>
      <p:grpSp>
        <p:nvGrpSpPr>
          <p:cNvPr id="143" name="组合 142"/>
          <p:cNvGrpSpPr/>
          <p:nvPr/>
        </p:nvGrpSpPr>
        <p:grpSpPr>
          <a:xfrm>
            <a:off x="4418794" y="2357430"/>
            <a:ext cx="1357322" cy="808145"/>
            <a:chOff x="1633091" y="2393556"/>
            <a:chExt cx="2952328" cy="1843589"/>
          </a:xfrm>
        </p:grpSpPr>
        <p:sp>
          <p:nvSpPr>
            <p:cNvPr id="144" name="Freeform 9"/>
            <p:cNvSpPr/>
            <p:nvPr/>
          </p:nvSpPr>
          <p:spPr bwMode="auto">
            <a:xfrm flipH="1">
              <a:off x="1633091" y="23935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162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145" name="Freeform 9"/>
            <p:cNvSpPr/>
            <p:nvPr/>
          </p:nvSpPr>
          <p:spPr bwMode="auto">
            <a:xfrm flipH="1">
              <a:off x="1709291" y="2441139"/>
              <a:ext cx="2799928" cy="174842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54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grpSp>
      <p:grpSp>
        <p:nvGrpSpPr>
          <p:cNvPr id="68" name="组合 67"/>
          <p:cNvGrpSpPr/>
          <p:nvPr/>
        </p:nvGrpSpPr>
        <p:grpSpPr>
          <a:xfrm>
            <a:off x="552971" y="188640"/>
            <a:ext cx="670560" cy="604586"/>
            <a:chOff x="5424755" y="1340768"/>
            <a:chExt cx="670560" cy="604586"/>
          </a:xfrm>
        </p:grpSpPr>
        <p:grpSp>
          <p:nvGrpSpPr>
            <p:cNvPr id="70"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123" name="文本框 9"/>
          <p:cNvSpPr txBox="1"/>
          <p:nvPr/>
        </p:nvSpPr>
        <p:spPr>
          <a:xfrm>
            <a:off x="1270163" y="307422"/>
            <a:ext cx="3041474" cy="346249"/>
          </a:xfrm>
          <a:prstGeom prst="rect">
            <a:avLst/>
          </a:prstGeom>
          <a:noFill/>
        </p:spPr>
        <p:txBody>
          <a:bodyPr wrap="square" lIns="68580" tIns="34290" rIns="68580" bIns="34290" rtlCol="0">
            <a:spAutoFit/>
          </a:bodyPr>
          <a:lstStyle/>
          <a:p>
            <a:pPr marL="0" lvl="1"/>
            <a:r>
              <a:rPr lang="en-US" altLang="zh-CN" dirty="0" smtClean="0">
                <a:solidFill>
                  <a:srgbClr val="414455"/>
                </a:solidFill>
                <a:latin typeface="微软雅黑" panose="020B0503020204020204" pitchFamily="34" charset="-122"/>
                <a:ea typeface="微软雅黑" panose="020B0503020204020204" pitchFamily="34" charset="-122"/>
              </a:rPr>
              <a:t>FPGA</a:t>
            </a:r>
            <a:r>
              <a:rPr lang="zh-CN" altLang="en-US" dirty="0" smtClean="0">
                <a:solidFill>
                  <a:srgbClr val="414455"/>
                </a:solidFill>
                <a:latin typeface="微软雅黑" panose="020B0503020204020204" pitchFamily="34" charset="-122"/>
                <a:ea typeface="微软雅黑" panose="020B0503020204020204" pitchFamily="34" charset="-122"/>
              </a:rPr>
              <a:t>互连故障诊断研究现状</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56" name="组合 55"/>
          <p:cNvGrpSpPr>
            <a:grpSpLocks noChangeAspect="1"/>
          </p:cNvGrpSpPr>
          <p:nvPr/>
        </p:nvGrpSpPr>
        <p:grpSpPr>
          <a:xfrm>
            <a:off x="727177" y="338703"/>
            <a:ext cx="364541" cy="312708"/>
            <a:chOff x="5084763" y="971548"/>
            <a:chExt cx="323865" cy="277813"/>
          </a:xfrm>
          <a:solidFill>
            <a:schemeClr val="tx2"/>
          </a:solidFill>
        </p:grpSpPr>
        <p:sp>
          <p:nvSpPr>
            <p:cNvPr id="5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08" name="组合 107"/>
          <p:cNvGrpSpPr/>
          <p:nvPr/>
        </p:nvGrpSpPr>
        <p:grpSpPr>
          <a:xfrm>
            <a:off x="905413" y="3237013"/>
            <a:ext cx="1263084" cy="1111488"/>
            <a:chOff x="5424755" y="1340768"/>
            <a:chExt cx="670560" cy="604586"/>
          </a:xfrm>
        </p:grpSpPr>
        <p:grpSp>
          <p:nvGrpSpPr>
            <p:cNvPr id="109" name="组合 15"/>
            <p:cNvGrpSpPr/>
            <p:nvPr/>
          </p:nvGrpSpPr>
          <p:grpSpPr>
            <a:xfrm>
              <a:off x="5424755" y="1340768"/>
              <a:ext cx="670560" cy="604586"/>
              <a:chOff x="5424755" y="1340768"/>
              <a:chExt cx="670560" cy="604586"/>
            </a:xfrm>
          </p:grpSpPr>
          <p:grpSp>
            <p:nvGrpSpPr>
              <p:cNvPr id="111" name="组合 17"/>
              <p:cNvGrpSpPr/>
              <p:nvPr/>
            </p:nvGrpSpPr>
            <p:grpSpPr>
              <a:xfrm>
                <a:off x="5424755" y="1340768"/>
                <a:ext cx="670560" cy="604586"/>
                <a:chOff x="3720691" y="2824413"/>
                <a:chExt cx="1341120" cy="1209172"/>
              </a:xfrm>
            </p:grpSpPr>
            <p:sp>
              <p:nvSpPr>
                <p:cNvPr id="113"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sp>
              <p:nvSpPr>
                <p:cNvPr id="114"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414455"/>
                    </a:solidFill>
                  </a:endParaRPr>
                </a:p>
              </p:txBody>
            </p:sp>
          </p:grpSp>
          <p:sp>
            <p:nvSpPr>
              <p:cNvPr id="112"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solidFill>
                    <a:srgbClr val="414455"/>
                  </a:solidFill>
                </a:endParaRPr>
              </a:p>
            </p:txBody>
          </p:sp>
        </p:grpSp>
        <p:sp>
          <p:nvSpPr>
            <p:cNvPr id="110" name="TextBox 7"/>
            <p:cNvSpPr>
              <a:spLocks noChangeArrowheads="1"/>
            </p:cNvSpPr>
            <p:nvPr/>
          </p:nvSpPr>
          <p:spPr bwMode="auto">
            <a:xfrm>
              <a:off x="5472003" y="1476608"/>
              <a:ext cx="576064" cy="3013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smtClean="0">
                  <a:solidFill>
                    <a:srgbClr val="414455"/>
                  </a:solidFill>
                  <a:latin typeface="微软雅黑" pitchFamily="34" charset="-122"/>
                  <a:ea typeface="微软雅黑" pitchFamily="34" charset="-122"/>
                  <a:sym typeface="微软雅黑" panose="020B0503020204020204" pitchFamily="34" charset="-122"/>
                </a:rPr>
                <a:t>互连故障诊断</a:t>
              </a:r>
              <a:endParaRPr lang="zh-CN" altLang="en-US" b="1" dirty="0">
                <a:solidFill>
                  <a:srgbClr val="414455"/>
                </a:solidFill>
                <a:latin typeface="微软雅黑" pitchFamily="34" charset="-122"/>
                <a:ea typeface="微软雅黑" pitchFamily="34" charset="-122"/>
                <a:sym typeface="微软雅黑" panose="020B0503020204020204" pitchFamily="34" charset="-122"/>
              </a:endParaRPr>
            </a:p>
          </p:txBody>
        </p:sp>
      </p:grpSp>
      <p:sp>
        <p:nvSpPr>
          <p:cNvPr id="115" name="Rectangle 4"/>
          <p:cNvSpPr txBox="1">
            <a:spLocks noChangeArrowheads="1"/>
          </p:cNvSpPr>
          <p:nvPr/>
        </p:nvSpPr>
        <p:spPr bwMode="auto">
          <a:xfrm>
            <a:off x="3811571" y="928670"/>
            <a:ext cx="4572032" cy="57150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800" b="0" dirty="0" smtClean="0">
                <a:solidFill>
                  <a:srgbClr val="FF0000"/>
                </a:solidFill>
                <a:latin typeface="微软雅黑" panose="020B0503020204020204" pitchFamily="34" charset="-122"/>
                <a:ea typeface="微软雅黑" panose="020B0503020204020204" pitchFamily="34" charset="-122"/>
              </a:rPr>
              <a:t>故障诊断</a:t>
            </a:r>
            <a:r>
              <a:rPr lang="zh-CN" altLang="en-US" sz="1800" b="0" dirty="0" smtClean="0">
                <a:solidFill>
                  <a:srgbClr val="414455"/>
                </a:solidFill>
                <a:latin typeface="微软雅黑" panose="020B0503020204020204" pitchFamily="34" charset="-122"/>
                <a:ea typeface="微软雅黑" panose="020B0503020204020204" pitchFamily="34" charset="-122"/>
              </a:rPr>
              <a:t>是提高</a:t>
            </a:r>
            <a:r>
              <a:rPr lang="en-US" altLang="zh-CN" sz="1800" b="0" dirty="0" smtClean="0">
                <a:solidFill>
                  <a:srgbClr val="414455"/>
                </a:solidFill>
                <a:latin typeface="微软雅黑" panose="020B0503020204020204" pitchFamily="34" charset="-122"/>
                <a:ea typeface="微软雅黑" panose="020B0503020204020204" pitchFamily="34" charset="-122"/>
              </a:rPr>
              <a:t>FPGA</a:t>
            </a:r>
            <a:r>
              <a:rPr lang="zh-CN" altLang="en-US" sz="1800" b="0" dirty="0" smtClean="0">
                <a:solidFill>
                  <a:srgbClr val="414455"/>
                </a:solidFill>
                <a:latin typeface="微软雅黑" panose="020B0503020204020204" pitchFamily="34" charset="-122"/>
                <a:ea typeface="微软雅黑" panose="020B0503020204020204" pitchFamily="34" charset="-122"/>
              </a:rPr>
              <a:t>可靠性的重要一环</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116" name="弧形 115"/>
          <p:cNvSpPr/>
          <p:nvPr/>
        </p:nvSpPr>
        <p:spPr>
          <a:xfrm>
            <a:off x="3240067" y="962394"/>
            <a:ext cx="504056" cy="504056"/>
          </a:xfrm>
          <a:prstGeom prst="arc">
            <a:avLst>
              <a:gd name="adj1" fmla="val 18916496"/>
              <a:gd name="adj2" fmla="val 2632855"/>
            </a:avLst>
          </a:prstGeom>
          <a:ln>
            <a:solidFill>
              <a:srgbClr val="414455"/>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2" name="矩形 131"/>
          <p:cNvSpPr/>
          <p:nvPr/>
        </p:nvSpPr>
        <p:spPr>
          <a:xfrm>
            <a:off x="4597389" y="2736947"/>
            <a:ext cx="1285884" cy="307768"/>
          </a:xfrm>
          <a:prstGeom prst="rect">
            <a:avLst/>
          </a:prstGeom>
        </p:spPr>
        <p:txBody>
          <a:bodyPr wrap="square" lIns="91431" tIns="45716" rIns="91431" bIns="45716">
            <a:spAutoFit/>
          </a:bodyPr>
          <a:lstStyle/>
          <a:p>
            <a:r>
              <a:rPr lang="zh-CN" altLang="en-US" sz="1400" b="1" dirty="0" smtClean="0">
                <a:solidFill>
                  <a:srgbClr val="414455"/>
                </a:solidFill>
                <a:latin typeface="微软雅黑" panose="020B0503020204020204" pitchFamily="34" charset="-122"/>
                <a:ea typeface="微软雅黑" panose="020B0503020204020204" pitchFamily="34" charset="-122"/>
              </a:rPr>
              <a:t>自适应诊断</a:t>
            </a:r>
            <a:endParaRPr lang="en-US" altLang="zh-CN" sz="1400" b="1" dirty="0">
              <a:solidFill>
                <a:srgbClr val="414455"/>
              </a:solidFill>
              <a:latin typeface="微软雅黑" panose="020B0503020204020204" pitchFamily="34" charset="-122"/>
              <a:ea typeface="微软雅黑" panose="020B0503020204020204" pitchFamily="34" charset="-122"/>
            </a:endParaRPr>
          </a:p>
        </p:txBody>
      </p:sp>
      <p:sp>
        <p:nvSpPr>
          <p:cNvPr id="133" name="矩形 47"/>
          <p:cNvSpPr>
            <a:spLocks noChangeArrowheads="1"/>
          </p:cNvSpPr>
          <p:nvPr/>
        </p:nvSpPr>
        <p:spPr bwMode="auto">
          <a:xfrm>
            <a:off x="5770635" y="2285992"/>
            <a:ext cx="4470356" cy="1126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rgbClr val="414455"/>
                </a:solidFill>
                <a:sym typeface="微软雅黑" panose="020B0503020204020204" pitchFamily="34" charset="-122"/>
              </a:rPr>
              <a:t>在下一步诊断配置的选择基于上一步的诊断配置的结果。自适应诊断方法是一个不断逼近故障的过程，在过程中根据诊断结果调整诊断配置，大多用于故障数量有限或故障范围有限的情况下以最小代价定位故障。</a:t>
            </a:r>
            <a:endParaRPr lang="zh-CN" altLang="en-US" sz="1400" dirty="0">
              <a:solidFill>
                <a:srgbClr val="414455"/>
              </a:solidFill>
              <a:sym typeface="微软雅黑" panose="020B0503020204020204" pitchFamily="34" charset="-122"/>
            </a:endParaRPr>
          </a:p>
        </p:txBody>
      </p:sp>
      <p:sp>
        <p:nvSpPr>
          <p:cNvPr id="141" name="矩形 140"/>
          <p:cNvSpPr/>
          <p:nvPr/>
        </p:nvSpPr>
        <p:spPr>
          <a:xfrm>
            <a:off x="4454513" y="4643757"/>
            <a:ext cx="1285884" cy="307768"/>
          </a:xfrm>
          <a:prstGeom prst="rect">
            <a:avLst/>
          </a:prstGeom>
        </p:spPr>
        <p:txBody>
          <a:bodyPr wrap="square" lIns="91431" tIns="45716" rIns="91431" bIns="45716">
            <a:spAutoFit/>
          </a:bodyPr>
          <a:lstStyle/>
          <a:p>
            <a:r>
              <a:rPr lang="zh-CN" altLang="en-US" sz="1400" b="1" dirty="0" smtClean="0">
                <a:solidFill>
                  <a:srgbClr val="414455"/>
                </a:solidFill>
                <a:latin typeface="微软雅黑" panose="020B0503020204020204" pitchFamily="34" charset="-122"/>
                <a:ea typeface="微软雅黑" panose="020B0503020204020204" pitchFamily="34" charset="-122"/>
              </a:rPr>
              <a:t>非自适应诊断</a:t>
            </a:r>
            <a:endParaRPr lang="en-US" altLang="zh-CN" sz="1400" b="1" dirty="0">
              <a:solidFill>
                <a:srgbClr val="414455"/>
              </a:solidFill>
              <a:latin typeface="微软雅黑" panose="020B0503020204020204" pitchFamily="34" charset="-122"/>
              <a:ea typeface="微软雅黑" panose="020B0503020204020204" pitchFamily="34" charset="-122"/>
            </a:endParaRPr>
          </a:p>
        </p:txBody>
      </p:sp>
      <p:sp>
        <p:nvSpPr>
          <p:cNvPr id="142" name="矩形 47"/>
          <p:cNvSpPr>
            <a:spLocks noChangeArrowheads="1"/>
          </p:cNvSpPr>
          <p:nvPr/>
        </p:nvSpPr>
        <p:spPr bwMode="auto">
          <a:xfrm>
            <a:off x="5735677" y="4462684"/>
            <a:ext cx="4576752"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rgbClr val="414455"/>
                </a:solidFill>
                <a:sym typeface="微软雅黑" panose="020B0503020204020204" pitchFamily="34" charset="-122"/>
              </a:rPr>
              <a:t>在先执行所有的诊断配置，并记录结果，然后再分析结果判定出故障所在位置。</a:t>
            </a:r>
            <a:endParaRPr lang="zh-CN" altLang="en-US" sz="1400" dirty="0">
              <a:solidFill>
                <a:srgbClr val="414455"/>
              </a:solidFill>
              <a:sym typeface="微软雅黑" panose="020B0503020204020204" pitchFamily="34" charset="-122"/>
            </a:endParaRPr>
          </a:p>
        </p:txBody>
      </p:sp>
      <p:pic>
        <p:nvPicPr>
          <p:cNvPr id="37" name="图片 3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552971" y="188640"/>
            <a:ext cx="670560" cy="604586"/>
            <a:chOff x="5424755" y="1340768"/>
            <a:chExt cx="670560" cy="604586"/>
          </a:xfrm>
        </p:grpSpPr>
        <p:grpSp>
          <p:nvGrpSpPr>
            <p:cNvPr id="70"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123" name="文本框 9"/>
          <p:cNvSpPr txBox="1"/>
          <p:nvPr/>
        </p:nvSpPr>
        <p:spPr>
          <a:xfrm>
            <a:off x="1270163" y="307422"/>
            <a:ext cx="6327622"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诊断研究方案：基于粗细粒度故障的非自适应互连故障诊断</a:t>
            </a: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56" name="组合 55"/>
          <p:cNvGrpSpPr>
            <a:grpSpLocks noChangeAspect="1"/>
          </p:cNvGrpSpPr>
          <p:nvPr/>
        </p:nvGrpSpPr>
        <p:grpSpPr>
          <a:xfrm>
            <a:off x="727177" y="338703"/>
            <a:ext cx="364541" cy="312708"/>
            <a:chOff x="5084763" y="971548"/>
            <a:chExt cx="323865" cy="277813"/>
          </a:xfrm>
          <a:solidFill>
            <a:schemeClr val="tx2"/>
          </a:solidFill>
        </p:grpSpPr>
        <p:sp>
          <p:nvSpPr>
            <p:cNvPr id="5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pic>
        <p:nvPicPr>
          <p:cNvPr id="5123" name="Picture 3"/>
          <p:cNvPicPr>
            <a:picLocks noChangeAspect="1" noChangeArrowheads="1"/>
          </p:cNvPicPr>
          <p:nvPr/>
        </p:nvPicPr>
        <p:blipFill>
          <a:blip r:embed="rId3"/>
          <a:srcRect/>
          <a:stretch>
            <a:fillRect/>
          </a:stretch>
        </p:blipFill>
        <p:spPr bwMode="auto">
          <a:xfrm>
            <a:off x="153985" y="1714488"/>
            <a:ext cx="4586280" cy="4207950"/>
          </a:xfrm>
          <a:prstGeom prst="rect">
            <a:avLst/>
          </a:prstGeom>
          <a:noFill/>
          <a:ln w="9525">
            <a:noFill/>
            <a:miter lim="800000"/>
            <a:headEnd/>
            <a:tailEnd/>
          </a:ln>
          <a:effectLst/>
        </p:spPr>
      </p:pic>
      <p:sp>
        <p:nvSpPr>
          <p:cNvPr id="50" name="矩形 49"/>
          <p:cNvSpPr/>
          <p:nvPr/>
        </p:nvSpPr>
        <p:spPr>
          <a:xfrm>
            <a:off x="2168497" y="1071547"/>
            <a:ext cx="7858180" cy="646331"/>
          </a:xfrm>
          <a:prstGeom prst="rect">
            <a:avLst/>
          </a:prstGeom>
        </p:spPr>
        <p:txBody>
          <a:bodyPr wrap="square">
            <a:spAutoFit/>
          </a:bodyPr>
          <a:lstStyle/>
          <a:p>
            <a:pPr algn="ctr"/>
            <a:r>
              <a:rPr lang="zh-CN" altLang="en-US" dirty="0" smtClean="0">
                <a:solidFill>
                  <a:srgbClr val="414455"/>
                </a:solidFill>
                <a:latin typeface="微软雅黑" pitchFamily="34" charset="-122"/>
                <a:ea typeface="微软雅黑" pitchFamily="34" charset="-122"/>
              </a:rPr>
              <a:t>第一步：分析电路的互连情况，确定电路中单输出路径和多输出路径的情况 </a:t>
            </a:r>
            <a:r>
              <a:rPr lang="zh-CN" altLang="en-US" dirty="0" smtClean="0"/>
              <a:t/>
            </a:r>
            <a:br>
              <a:rPr lang="zh-CN" altLang="en-US" dirty="0" smtClean="0"/>
            </a:br>
            <a:endParaRPr lang="zh-CN" altLang="en-US" dirty="0"/>
          </a:p>
        </p:txBody>
      </p:sp>
      <p:sp>
        <p:nvSpPr>
          <p:cNvPr id="51" name="矩形 50"/>
          <p:cNvSpPr/>
          <p:nvPr/>
        </p:nvSpPr>
        <p:spPr>
          <a:xfrm>
            <a:off x="4883141" y="2357431"/>
            <a:ext cx="3143272" cy="646331"/>
          </a:xfrm>
          <a:prstGeom prst="rect">
            <a:avLst/>
          </a:prstGeom>
        </p:spPr>
        <p:txBody>
          <a:bodyPr wrap="square">
            <a:spAutoFit/>
          </a:bodyPr>
          <a:lstStyle/>
          <a:p>
            <a:r>
              <a:rPr lang="zh-CN" altLang="en-US" dirty="0" smtClean="0"/>
              <a:t/>
            </a:r>
            <a:br>
              <a:rPr lang="zh-CN" altLang="en-US" dirty="0" smtClean="0"/>
            </a:br>
            <a:endParaRPr lang="zh-CN" altLang="en-US" dirty="0"/>
          </a:p>
        </p:txBody>
      </p:sp>
      <p:pic>
        <p:nvPicPr>
          <p:cNvPr id="5125" name="Picture 5"/>
          <p:cNvPicPr>
            <a:picLocks noChangeAspect="1" noChangeArrowheads="1"/>
          </p:cNvPicPr>
          <p:nvPr/>
        </p:nvPicPr>
        <p:blipFill>
          <a:blip r:embed="rId4"/>
          <a:srcRect/>
          <a:stretch>
            <a:fillRect/>
          </a:stretch>
        </p:blipFill>
        <p:spPr bwMode="auto">
          <a:xfrm>
            <a:off x="7919256" y="2381247"/>
            <a:ext cx="2928957" cy="404811"/>
          </a:xfrm>
          <a:prstGeom prst="rect">
            <a:avLst/>
          </a:prstGeom>
          <a:noFill/>
          <a:ln w="9525">
            <a:noFill/>
            <a:miter lim="800000"/>
            <a:headEnd/>
            <a:tailEnd/>
          </a:ln>
          <a:effectLst/>
        </p:spPr>
      </p:pic>
      <p:sp>
        <p:nvSpPr>
          <p:cNvPr id="53" name="矩形 52"/>
          <p:cNvSpPr/>
          <p:nvPr/>
        </p:nvSpPr>
        <p:spPr>
          <a:xfrm>
            <a:off x="4740265" y="2357430"/>
            <a:ext cx="3320140" cy="369332"/>
          </a:xfrm>
          <a:prstGeom prst="rect">
            <a:avLst/>
          </a:prstGeom>
        </p:spPr>
        <p:txBody>
          <a:bodyPr wrap="none">
            <a:spAutoFit/>
          </a:bodyPr>
          <a:lstStyle/>
          <a:p>
            <a:r>
              <a:rPr lang="zh-CN" altLang="en-US" dirty="0" smtClean="0">
                <a:solidFill>
                  <a:srgbClr val="414455"/>
                </a:solidFill>
                <a:latin typeface="微软雅黑" pitchFamily="34" charset="-122"/>
                <a:ea typeface="微软雅黑" pitchFamily="34" charset="-122"/>
              </a:rPr>
              <a:t>影响输出端口</a:t>
            </a:r>
            <a:r>
              <a:rPr lang="en-US" altLang="zh-CN" dirty="0" smtClean="0">
                <a:solidFill>
                  <a:srgbClr val="414455"/>
                </a:solidFill>
                <a:latin typeface="微软雅黑" pitchFamily="34" charset="-122"/>
                <a:ea typeface="微软雅黑" pitchFamily="34" charset="-122"/>
              </a:rPr>
              <a:t>1</a:t>
            </a:r>
            <a:r>
              <a:rPr lang="zh-CN" altLang="en-US" dirty="0" smtClean="0">
                <a:solidFill>
                  <a:srgbClr val="414455"/>
                </a:solidFill>
                <a:latin typeface="微软雅黑" pitchFamily="34" charset="-122"/>
                <a:ea typeface="微软雅黑" pitchFamily="34" charset="-122"/>
              </a:rPr>
              <a:t>的信号线集合：</a:t>
            </a:r>
            <a:endParaRPr lang="zh-CN" altLang="en-US" dirty="0"/>
          </a:p>
        </p:txBody>
      </p:sp>
      <p:sp>
        <p:nvSpPr>
          <p:cNvPr id="54" name="矩形 53"/>
          <p:cNvSpPr/>
          <p:nvPr/>
        </p:nvSpPr>
        <p:spPr>
          <a:xfrm>
            <a:off x="4740265" y="3059668"/>
            <a:ext cx="3320140" cy="369332"/>
          </a:xfrm>
          <a:prstGeom prst="rect">
            <a:avLst/>
          </a:prstGeom>
        </p:spPr>
        <p:txBody>
          <a:bodyPr wrap="none">
            <a:spAutoFit/>
          </a:bodyPr>
          <a:lstStyle/>
          <a:p>
            <a:r>
              <a:rPr lang="zh-CN" altLang="en-US" dirty="0" smtClean="0">
                <a:solidFill>
                  <a:srgbClr val="414455"/>
                </a:solidFill>
                <a:latin typeface="微软雅黑" pitchFamily="34" charset="-122"/>
                <a:ea typeface="微软雅黑" pitchFamily="34" charset="-122"/>
              </a:rPr>
              <a:t>影响输出端口</a:t>
            </a:r>
            <a:r>
              <a:rPr lang="en-US" altLang="zh-CN" dirty="0" smtClean="0">
                <a:solidFill>
                  <a:srgbClr val="414455"/>
                </a:solidFill>
                <a:latin typeface="微软雅黑" pitchFamily="34" charset="-122"/>
                <a:ea typeface="微软雅黑" pitchFamily="34" charset="-122"/>
              </a:rPr>
              <a:t>2</a:t>
            </a:r>
            <a:r>
              <a:rPr lang="zh-CN" altLang="en-US" dirty="0" smtClean="0">
                <a:solidFill>
                  <a:srgbClr val="414455"/>
                </a:solidFill>
                <a:latin typeface="微软雅黑" pitchFamily="34" charset="-122"/>
                <a:ea typeface="微软雅黑" pitchFamily="34" charset="-122"/>
              </a:rPr>
              <a:t>的信号线集合：</a:t>
            </a:r>
            <a:endParaRPr lang="zh-CN" altLang="en-US" dirty="0"/>
          </a:p>
        </p:txBody>
      </p:sp>
      <p:sp>
        <p:nvSpPr>
          <p:cNvPr id="55" name="矩形 54"/>
          <p:cNvSpPr/>
          <p:nvPr/>
        </p:nvSpPr>
        <p:spPr>
          <a:xfrm>
            <a:off x="4740265" y="3702610"/>
            <a:ext cx="3320140" cy="369332"/>
          </a:xfrm>
          <a:prstGeom prst="rect">
            <a:avLst/>
          </a:prstGeom>
        </p:spPr>
        <p:txBody>
          <a:bodyPr wrap="none">
            <a:spAutoFit/>
          </a:bodyPr>
          <a:lstStyle/>
          <a:p>
            <a:r>
              <a:rPr lang="zh-CN" altLang="en-US" dirty="0" smtClean="0">
                <a:solidFill>
                  <a:srgbClr val="414455"/>
                </a:solidFill>
                <a:latin typeface="微软雅黑" pitchFamily="34" charset="-122"/>
                <a:ea typeface="微软雅黑" pitchFamily="34" charset="-122"/>
              </a:rPr>
              <a:t>影响输出端口</a:t>
            </a:r>
            <a:r>
              <a:rPr lang="en-US" altLang="zh-CN" dirty="0" smtClean="0">
                <a:solidFill>
                  <a:srgbClr val="414455"/>
                </a:solidFill>
                <a:latin typeface="微软雅黑" pitchFamily="34" charset="-122"/>
                <a:ea typeface="微软雅黑" pitchFamily="34" charset="-122"/>
              </a:rPr>
              <a:t>3</a:t>
            </a:r>
            <a:r>
              <a:rPr lang="zh-CN" altLang="en-US" dirty="0" smtClean="0">
                <a:solidFill>
                  <a:srgbClr val="414455"/>
                </a:solidFill>
                <a:latin typeface="微软雅黑" pitchFamily="34" charset="-122"/>
                <a:ea typeface="微软雅黑" pitchFamily="34" charset="-122"/>
              </a:rPr>
              <a:t>的信号线集合：</a:t>
            </a:r>
            <a:endParaRPr lang="zh-CN" altLang="en-US" dirty="0"/>
          </a:p>
        </p:txBody>
      </p:sp>
      <p:sp>
        <p:nvSpPr>
          <p:cNvPr id="60" name="矩形 59"/>
          <p:cNvSpPr/>
          <p:nvPr/>
        </p:nvSpPr>
        <p:spPr>
          <a:xfrm>
            <a:off x="4740265" y="4429132"/>
            <a:ext cx="3320140" cy="369332"/>
          </a:xfrm>
          <a:prstGeom prst="rect">
            <a:avLst/>
          </a:prstGeom>
        </p:spPr>
        <p:txBody>
          <a:bodyPr wrap="none">
            <a:spAutoFit/>
          </a:bodyPr>
          <a:lstStyle/>
          <a:p>
            <a:r>
              <a:rPr lang="zh-CN" altLang="en-US" dirty="0" smtClean="0">
                <a:solidFill>
                  <a:srgbClr val="414455"/>
                </a:solidFill>
                <a:latin typeface="微软雅黑" pitchFamily="34" charset="-122"/>
                <a:ea typeface="微软雅黑" pitchFamily="34" charset="-122"/>
              </a:rPr>
              <a:t>影响输出端口</a:t>
            </a:r>
            <a:r>
              <a:rPr lang="en-US" altLang="zh-CN" dirty="0" smtClean="0">
                <a:solidFill>
                  <a:srgbClr val="414455"/>
                </a:solidFill>
                <a:latin typeface="微软雅黑" pitchFamily="34" charset="-122"/>
                <a:ea typeface="微软雅黑" pitchFamily="34" charset="-122"/>
              </a:rPr>
              <a:t>4</a:t>
            </a:r>
            <a:r>
              <a:rPr lang="zh-CN" altLang="en-US" dirty="0" smtClean="0">
                <a:solidFill>
                  <a:srgbClr val="414455"/>
                </a:solidFill>
                <a:latin typeface="微软雅黑" pitchFamily="34" charset="-122"/>
                <a:ea typeface="微软雅黑" pitchFamily="34" charset="-122"/>
              </a:rPr>
              <a:t>的信号线集合：</a:t>
            </a:r>
            <a:endParaRPr lang="zh-CN" altLang="en-US" dirty="0"/>
          </a:p>
        </p:txBody>
      </p:sp>
      <p:pic>
        <p:nvPicPr>
          <p:cNvPr id="5127" name="Picture 7"/>
          <p:cNvPicPr>
            <a:picLocks noChangeAspect="1" noChangeArrowheads="1"/>
          </p:cNvPicPr>
          <p:nvPr/>
        </p:nvPicPr>
        <p:blipFill>
          <a:blip r:embed="rId5"/>
          <a:srcRect/>
          <a:stretch>
            <a:fillRect/>
          </a:stretch>
        </p:blipFill>
        <p:spPr bwMode="auto">
          <a:xfrm>
            <a:off x="7919256" y="3077968"/>
            <a:ext cx="4071966" cy="351032"/>
          </a:xfrm>
          <a:prstGeom prst="rect">
            <a:avLst/>
          </a:prstGeom>
          <a:noFill/>
          <a:ln w="9525">
            <a:noFill/>
            <a:miter lim="800000"/>
            <a:headEnd/>
            <a:tailEnd/>
          </a:ln>
          <a:effectLst/>
        </p:spPr>
      </p:pic>
      <p:pic>
        <p:nvPicPr>
          <p:cNvPr id="5128" name="Picture 8"/>
          <p:cNvPicPr>
            <a:picLocks noChangeAspect="1" noChangeArrowheads="1"/>
          </p:cNvPicPr>
          <p:nvPr/>
        </p:nvPicPr>
        <p:blipFill>
          <a:blip r:embed="rId6"/>
          <a:srcRect/>
          <a:stretch>
            <a:fillRect/>
          </a:stretch>
        </p:blipFill>
        <p:spPr bwMode="auto">
          <a:xfrm>
            <a:off x="7919256" y="3753065"/>
            <a:ext cx="4143404" cy="318877"/>
          </a:xfrm>
          <a:prstGeom prst="rect">
            <a:avLst/>
          </a:prstGeom>
          <a:noFill/>
          <a:ln w="9525">
            <a:noFill/>
            <a:miter lim="800000"/>
            <a:headEnd/>
            <a:tailEnd/>
          </a:ln>
          <a:effectLst/>
        </p:spPr>
      </p:pic>
      <p:pic>
        <p:nvPicPr>
          <p:cNvPr id="5129" name="Picture 9"/>
          <p:cNvPicPr>
            <a:picLocks noChangeAspect="1" noChangeArrowheads="1"/>
          </p:cNvPicPr>
          <p:nvPr/>
        </p:nvPicPr>
        <p:blipFill>
          <a:blip r:embed="rId7"/>
          <a:srcRect/>
          <a:stretch>
            <a:fillRect/>
          </a:stretch>
        </p:blipFill>
        <p:spPr bwMode="auto">
          <a:xfrm>
            <a:off x="7919256" y="4429132"/>
            <a:ext cx="3052761" cy="320406"/>
          </a:xfrm>
          <a:prstGeom prst="rect">
            <a:avLst/>
          </a:prstGeom>
          <a:noFill/>
          <a:ln w="9525">
            <a:noFill/>
            <a:miter lim="800000"/>
            <a:headEnd/>
            <a:tailEnd/>
          </a:ln>
          <a:effectLst/>
        </p:spPr>
      </p:pic>
      <p:pic>
        <p:nvPicPr>
          <p:cNvPr id="28" name="图片 2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552971" y="188640"/>
            <a:ext cx="670560" cy="604586"/>
            <a:chOff x="5424755" y="1340768"/>
            <a:chExt cx="670560" cy="604586"/>
          </a:xfrm>
        </p:grpSpPr>
        <p:grpSp>
          <p:nvGrpSpPr>
            <p:cNvPr id="70"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56" name="组合 55"/>
          <p:cNvGrpSpPr>
            <a:grpSpLocks noChangeAspect="1"/>
          </p:cNvGrpSpPr>
          <p:nvPr/>
        </p:nvGrpSpPr>
        <p:grpSpPr>
          <a:xfrm>
            <a:off x="727177" y="338703"/>
            <a:ext cx="364541" cy="312708"/>
            <a:chOff x="5084763" y="971548"/>
            <a:chExt cx="323865" cy="277813"/>
          </a:xfrm>
          <a:solidFill>
            <a:schemeClr val="tx2"/>
          </a:solidFill>
        </p:grpSpPr>
        <p:sp>
          <p:nvSpPr>
            <p:cNvPr id="5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55" name="矩形 54"/>
          <p:cNvSpPr/>
          <p:nvPr/>
        </p:nvSpPr>
        <p:spPr>
          <a:xfrm>
            <a:off x="2168497" y="1071547"/>
            <a:ext cx="7858180" cy="646331"/>
          </a:xfrm>
          <a:prstGeom prst="rect">
            <a:avLst/>
          </a:prstGeom>
        </p:spPr>
        <p:txBody>
          <a:bodyPr wrap="square">
            <a:spAutoFit/>
          </a:bodyPr>
          <a:lstStyle/>
          <a:p>
            <a:pPr algn="ctr"/>
            <a:r>
              <a:rPr lang="zh-CN" altLang="en-US" dirty="0" smtClean="0">
                <a:solidFill>
                  <a:srgbClr val="414455"/>
                </a:solidFill>
                <a:latin typeface="微软雅黑" pitchFamily="34" charset="-122"/>
                <a:ea typeface="微软雅黑" pitchFamily="34" charset="-122"/>
              </a:rPr>
              <a:t>第二步：结合测试阶段的错误输出端口信息，判断故障所在路径</a:t>
            </a:r>
            <a:r>
              <a:rPr lang="zh-CN" altLang="en-US" dirty="0" smtClean="0"/>
              <a:t/>
            </a:r>
            <a:br>
              <a:rPr lang="zh-CN" altLang="en-US" dirty="0" smtClean="0"/>
            </a:br>
            <a:endParaRPr lang="zh-CN" altLang="en-US" dirty="0"/>
          </a:p>
        </p:txBody>
      </p:sp>
      <p:pic>
        <p:nvPicPr>
          <p:cNvPr id="60" name="Picture 3"/>
          <p:cNvPicPr>
            <a:picLocks noChangeAspect="1" noChangeArrowheads="1"/>
          </p:cNvPicPr>
          <p:nvPr/>
        </p:nvPicPr>
        <p:blipFill>
          <a:blip r:embed="rId3"/>
          <a:srcRect/>
          <a:stretch>
            <a:fillRect/>
          </a:stretch>
        </p:blipFill>
        <p:spPr bwMode="auto">
          <a:xfrm>
            <a:off x="153985" y="1714488"/>
            <a:ext cx="4586280" cy="4207950"/>
          </a:xfrm>
          <a:prstGeom prst="rect">
            <a:avLst/>
          </a:prstGeom>
          <a:noFill/>
          <a:ln w="9525">
            <a:noFill/>
            <a:miter lim="800000"/>
            <a:headEnd/>
            <a:tailEnd/>
          </a:ln>
          <a:effectLst/>
        </p:spPr>
      </p:pic>
      <p:sp>
        <p:nvSpPr>
          <p:cNvPr id="61" name="矩形 60"/>
          <p:cNvSpPr/>
          <p:nvPr/>
        </p:nvSpPr>
        <p:spPr>
          <a:xfrm>
            <a:off x="5740397" y="1857364"/>
            <a:ext cx="4714908" cy="1200329"/>
          </a:xfrm>
          <a:prstGeom prst="rect">
            <a:avLst/>
          </a:prstGeom>
        </p:spPr>
        <p:txBody>
          <a:bodyPr wrap="square">
            <a:spAutoFit/>
          </a:bodyPr>
          <a:lstStyle/>
          <a:p>
            <a:pPr algn="just"/>
            <a:r>
              <a:rPr lang="zh-CN" altLang="en-US" dirty="0" smtClean="0">
                <a:solidFill>
                  <a:srgbClr val="FF0000"/>
                </a:solidFill>
                <a:latin typeface="微软雅黑" pitchFamily="34" charset="-122"/>
                <a:ea typeface="微软雅黑" pitchFamily="34" charset="-122"/>
              </a:rPr>
              <a:t>单个输出端口不匹配</a:t>
            </a:r>
            <a:r>
              <a:rPr lang="zh-CN" altLang="en-US" dirty="0" smtClean="0">
                <a:solidFill>
                  <a:srgbClr val="414455"/>
                </a:solidFill>
                <a:latin typeface="微软雅黑" pitchFamily="34" charset="-122"/>
                <a:ea typeface="微软雅黑" pitchFamily="34" charset="-122"/>
              </a:rPr>
              <a:t>：对于电路中存在的单个故障，若该故障只造成单个输出端口出现故障不匹配的情况，那么有两种可能，要么在单输出路径，要么在多输出路径上。</a:t>
            </a:r>
            <a:endParaRPr lang="zh-CN" altLang="en-US" dirty="0"/>
          </a:p>
        </p:txBody>
      </p:sp>
      <p:sp>
        <p:nvSpPr>
          <p:cNvPr id="62" name="矩形 61"/>
          <p:cNvSpPr/>
          <p:nvPr/>
        </p:nvSpPr>
        <p:spPr>
          <a:xfrm>
            <a:off x="5740397" y="4214818"/>
            <a:ext cx="4714908" cy="1200329"/>
          </a:xfrm>
          <a:prstGeom prst="rect">
            <a:avLst/>
          </a:prstGeom>
        </p:spPr>
        <p:txBody>
          <a:bodyPr wrap="square">
            <a:spAutoFit/>
          </a:bodyPr>
          <a:lstStyle/>
          <a:p>
            <a:pPr algn="just"/>
            <a:r>
              <a:rPr lang="zh-CN" altLang="en-US" dirty="0" smtClean="0">
                <a:solidFill>
                  <a:srgbClr val="FF0000"/>
                </a:solidFill>
                <a:latin typeface="微软雅黑" pitchFamily="34" charset="-122"/>
                <a:ea typeface="微软雅黑" pitchFamily="34" charset="-122"/>
              </a:rPr>
              <a:t>多个输出端口不匹配</a:t>
            </a:r>
            <a:r>
              <a:rPr lang="zh-CN" altLang="en-US" dirty="0" smtClean="0">
                <a:solidFill>
                  <a:srgbClr val="414455"/>
                </a:solidFill>
                <a:latin typeface="微软雅黑" pitchFamily="34" charset="-122"/>
                <a:ea typeface="微软雅黑" pitchFamily="34" charset="-122"/>
              </a:rPr>
              <a:t>：针对电路中存在的单个故障，如果该故障导致多个输出端口出现故障不匹配的情况，那么只有一种可能，即故障存在于多输出路径上。</a:t>
            </a:r>
            <a:endParaRPr lang="zh-CN" altLang="en-US" dirty="0"/>
          </a:p>
        </p:txBody>
      </p:sp>
      <p:pic>
        <p:nvPicPr>
          <p:cNvPr id="63" name="图片 6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22" name="文本框 9"/>
          <p:cNvSpPr txBox="1"/>
          <p:nvPr/>
        </p:nvSpPr>
        <p:spPr>
          <a:xfrm>
            <a:off x="1270163" y="307422"/>
            <a:ext cx="6327622"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诊断研究方案：基于粗细粒度故障的非自适应互连故障诊断</a:t>
            </a: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552971" y="188640"/>
            <a:ext cx="670560" cy="604586"/>
            <a:chOff x="5424755" y="1340768"/>
            <a:chExt cx="670560" cy="604586"/>
          </a:xfrm>
        </p:grpSpPr>
        <p:grpSp>
          <p:nvGrpSpPr>
            <p:cNvPr id="70"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56" name="组合 55"/>
          <p:cNvGrpSpPr>
            <a:grpSpLocks noChangeAspect="1"/>
          </p:cNvGrpSpPr>
          <p:nvPr/>
        </p:nvGrpSpPr>
        <p:grpSpPr>
          <a:xfrm>
            <a:off x="727177" y="338703"/>
            <a:ext cx="364541" cy="312708"/>
            <a:chOff x="5084763" y="971548"/>
            <a:chExt cx="323865" cy="277813"/>
          </a:xfrm>
          <a:solidFill>
            <a:schemeClr val="tx2"/>
          </a:solidFill>
        </p:grpSpPr>
        <p:sp>
          <p:nvSpPr>
            <p:cNvPr id="5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pic>
        <p:nvPicPr>
          <p:cNvPr id="142" name="图片 14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143" name="矩形 142"/>
          <p:cNvSpPr/>
          <p:nvPr/>
        </p:nvSpPr>
        <p:spPr>
          <a:xfrm>
            <a:off x="2168497" y="1071547"/>
            <a:ext cx="7858180" cy="923330"/>
          </a:xfrm>
          <a:prstGeom prst="rect">
            <a:avLst/>
          </a:prstGeom>
        </p:spPr>
        <p:txBody>
          <a:bodyPr wrap="square">
            <a:spAutoFit/>
          </a:bodyPr>
          <a:lstStyle/>
          <a:p>
            <a:pPr algn="ctr"/>
            <a:r>
              <a:rPr lang="zh-CN" altLang="en-US" dirty="0" smtClean="0">
                <a:solidFill>
                  <a:srgbClr val="414455"/>
                </a:solidFill>
                <a:latin typeface="微软雅黑" pitchFamily="34" charset="-122"/>
                <a:ea typeface="微软雅黑" pitchFamily="34" charset="-122"/>
              </a:rPr>
              <a:t>第三步：根据故障所在路径，对故障范围进行粗粒度诊断定位 </a:t>
            </a:r>
            <a:br>
              <a:rPr lang="zh-CN" altLang="en-US" dirty="0" smtClean="0">
                <a:solidFill>
                  <a:srgbClr val="414455"/>
                </a:solidFill>
                <a:latin typeface="微软雅黑" pitchFamily="34" charset="-122"/>
                <a:ea typeface="微软雅黑" pitchFamily="34" charset="-122"/>
              </a:rPr>
            </a:br>
            <a:r>
              <a:rPr lang="zh-CN" altLang="en-US" dirty="0" smtClean="0">
                <a:solidFill>
                  <a:srgbClr val="414455"/>
                </a:solidFill>
                <a:latin typeface="微软雅黑" pitchFamily="34" charset="-122"/>
                <a:ea typeface="微软雅黑" pitchFamily="34" charset="-122"/>
              </a:rPr>
              <a:t> </a:t>
            </a:r>
            <a:r>
              <a:rPr lang="zh-CN" altLang="en-US" dirty="0" smtClean="0"/>
              <a:t/>
            </a:r>
            <a:br>
              <a:rPr lang="zh-CN" altLang="en-US" dirty="0" smtClean="0"/>
            </a:br>
            <a:endParaRPr lang="zh-CN" altLang="en-US" dirty="0"/>
          </a:p>
        </p:txBody>
      </p:sp>
      <p:pic>
        <p:nvPicPr>
          <p:cNvPr id="144" name="Picture 3"/>
          <p:cNvPicPr>
            <a:picLocks noChangeAspect="1" noChangeArrowheads="1"/>
          </p:cNvPicPr>
          <p:nvPr/>
        </p:nvPicPr>
        <p:blipFill>
          <a:blip r:embed="rId4"/>
          <a:srcRect b="76232"/>
          <a:stretch>
            <a:fillRect/>
          </a:stretch>
        </p:blipFill>
        <p:spPr bwMode="auto">
          <a:xfrm>
            <a:off x="382547" y="2214554"/>
            <a:ext cx="4586280" cy="1000132"/>
          </a:xfrm>
          <a:prstGeom prst="rect">
            <a:avLst/>
          </a:prstGeom>
          <a:noFill/>
          <a:ln w="9525">
            <a:noFill/>
            <a:miter lim="800000"/>
            <a:headEnd/>
            <a:tailEnd/>
          </a:ln>
          <a:effectLst/>
        </p:spPr>
      </p:pic>
      <p:sp>
        <p:nvSpPr>
          <p:cNvPr id="145" name="矩形 144"/>
          <p:cNvSpPr/>
          <p:nvPr/>
        </p:nvSpPr>
        <p:spPr>
          <a:xfrm>
            <a:off x="5968959" y="2285992"/>
            <a:ext cx="4714908" cy="646331"/>
          </a:xfrm>
          <a:prstGeom prst="rect">
            <a:avLst/>
          </a:prstGeom>
        </p:spPr>
        <p:txBody>
          <a:bodyPr wrap="square">
            <a:spAutoFit/>
          </a:bodyPr>
          <a:lstStyle/>
          <a:p>
            <a:pPr algn="just"/>
            <a:r>
              <a:rPr lang="zh-CN" altLang="en-US" dirty="0" smtClean="0">
                <a:solidFill>
                  <a:srgbClr val="FF0000"/>
                </a:solidFill>
                <a:latin typeface="微软雅黑" pitchFamily="34" charset="-122"/>
                <a:ea typeface="微软雅黑" pitchFamily="34" charset="-122"/>
              </a:rPr>
              <a:t>单输出路径</a:t>
            </a:r>
            <a:r>
              <a:rPr lang="zh-CN" altLang="en-US" dirty="0" smtClean="0">
                <a:solidFill>
                  <a:srgbClr val="414455"/>
                </a:solidFill>
                <a:latin typeface="微软雅黑" pitchFamily="34" charset="-122"/>
                <a:ea typeface="微软雅黑" pitchFamily="34" charset="-122"/>
              </a:rPr>
              <a:t>：根据该单输出路径的不同输入分支的组合深度进行二分法缩小故障的范围。</a:t>
            </a:r>
            <a:endParaRPr lang="en-US" altLang="zh-CN" dirty="0" smtClean="0">
              <a:solidFill>
                <a:srgbClr val="414455"/>
              </a:solidFill>
              <a:latin typeface="微软雅黑" pitchFamily="34" charset="-122"/>
              <a:ea typeface="微软雅黑" pitchFamily="34" charset="-122"/>
            </a:endParaRPr>
          </a:p>
        </p:txBody>
      </p:sp>
      <p:sp>
        <p:nvSpPr>
          <p:cNvPr id="148" name="矩形 147"/>
          <p:cNvSpPr/>
          <p:nvPr/>
        </p:nvSpPr>
        <p:spPr>
          <a:xfrm>
            <a:off x="1311241" y="3880498"/>
            <a:ext cx="9215502" cy="1477328"/>
          </a:xfrm>
          <a:prstGeom prst="rect">
            <a:avLst/>
          </a:prstGeom>
        </p:spPr>
        <p:txBody>
          <a:bodyPr wrap="square">
            <a:spAutoFit/>
          </a:bodyPr>
          <a:lstStyle/>
          <a:p>
            <a:pPr algn="just"/>
            <a:r>
              <a:rPr lang="zh-CN" altLang="en-US" dirty="0" smtClean="0">
                <a:solidFill>
                  <a:srgbClr val="414455"/>
                </a:solidFill>
                <a:latin typeface="微软雅黑" pitchFamily="34" charset="-122"/>
                <a:ea typeface="微软雅黑" pitchFamily="34" charset="-122"/>
              </a:rPr>
              <a:t>将</a:t>
            </a:r>
            <a:r>
              <a:rPr lang="en-US" altLang="zh-CN" dirty="0" smtClean="0">
                <a:solidFill>
                  <a:srgbClr val="414455"/>
                </a:solidFill>
                <a:latin typeface="微软雅黑" pitchFamily="34" charset="-122"/>
                <a:ea typeface="微软雅黑" pitchFamily="34" charset="-122"/>
              </a:rPr>
              <a:t>L1</a:t>
            </a:r>
            <a:r>
              <a:rPr lang="zh-CN" altLang="en-US" dirty="0" smtClean="0">
                <a:solidFill>
                  <a:srgbClr val="414455"/>
                </a:solidFill>
                <a:latin typeface="微软雅黑" pitchFamily="34" charset="-122"/>
                <a:ea typeface="微软雅黑" pitchFamily="34" charset="-122"/>
              </a:rPr>
              <a:t>配置为</a:t>
            </a:r>
            <a:r>
              <a:rPr lang="en-US" altLang="zh-CN" dirty="0" smtClean="0">
                <a:solidFill>
                  <a:srgbClr val="414455"/>
                </a:solidFill>
                <a:latin typeface="微软雅黑" pitchFamily="34" charset="-122"/>
                <a:ea typeface="微软雅黑" pitchFamily="34" charset="-122"/>
              </a:rPr>
              <a:t>SOP</a:t>
            </a:r>
            <a:r>
              <a:rPr lang="zh-CN" altLang="en-US" dirty="0" smtClean="0">
                <a:solidFill>
                  <a:srgbClr val="414455"/>
                </a:solidFill>
                <a:latin typeface="微软雅黑" pitchFamily="34" charset="-122"/>
                <a:ea typeface="微软雅黑" pitchFamily="34" charset="-122"/>
              </a:rPr>
              <a:t>：                                   或</a:t>
            </a:r>
            <a:r>
              <a:rPr lang="en-US" altLang="zh-CN" dirty="0" smtClean="0">
                <a:solidFill>
                  <a:srgbClr val="414455"/>
                </a:solidFill>
                <a:latin typeface="微软雅黑" pitchFamily="34" charset="-122"/>
                <a:ea typeface="微软雅黑" pitchFamily="34" charset="-122"/>
              </a:rPr>
              <a:t>POS</a:t>
            </a:r>
            <a:r>
              <a:rPr lang="zh-CN" altLang="en-US" dirty="0" smtClean="0">
                <a:solidFill>
                  <a:srgbClr val="414455"/>
                </a:solidFill>
                <a:latin typeface="微软雅黑" pitchFamily="34" charset="-122"/>
                <a:ea typeface="微软雅黑" pitchFamily="34" charset="-122"/>
              </a:rPr>
              <a:t>：</a:t>
            </a:r>
            <a:r>
              <a:rPr lang="en-US" altLang="zh-CN" dirty="0" smtClean="0">
                <a:solidFill>
                  <a:srgbClr val="414455"/>
                </a:solidFill>
                <a:latin typeface="微软雅黑" pitchFamily="34" charset="-122"/>
                <a:ea typeface="微软雅黑" pitchFamily="34" charset="-122"/>
              </a:rPr>
              <a:t>                                        </a:t>
            </a:r>
            <a:r>
              <a:rPr lang="zh-CN" altLang="en-US" dirty="0" smtClean="0">
                <a:solidFill>
                  <a:srgbClr val="414455"/>
                </a:solidFill>
                <a:latin typeface="微软雅黑" pitchFamily="34" charset="-122"/>
                <a:ea typeface="微软雅黑" pitchFamily="34" charset="-122"/>
              </a:rPr>
              <a:t>。在</a:t>
            </a:r>
            <a:r>
              <a:rPr lang="en-US" altLang="zh-CN" dirty="0" smtClean="0">
                <a:solidFill>
                  <a:srgbClr val="414455"/>
                </a:solidFill>
                <a:latin typeface="微软雅黑" pitchFamily="34" charset="-122"/>
                <a:ea typeface="微软雅黑" pitchFamily="34" charset="-122"/>
              </a:rPr>
              <a:t>LUT</a:t>
            </a:r>
            <a:r>
              <a:rPr lang="zh-CN" altLang="en-US" dirty="0" smtClean="0">
                <a:solidFill>
                  <a:srgbClr val="414455"/>
                </a:solidFill>
                <a:latin typeface="微软雅黑" pitchFamily="34" charset="-122"/>
                <a:ea typeface="微软雅黑" pitchFamily="34" charset="-122"/>
              </a:rPr>
              <a:t>的输入端输入任意值，配置为</a:t>
            </a:r>
            <a:r>
              <a:rPr lang="en-US" altLang="zh-CN" dirty="0" smtClean="0">
                <a:solidFill>
                  <a:srgbClr val="414455"/>
                </a:solidFill>
                <a:latin typeface="微软雅黑" pitchFamily="34" charset="-122"/>
                <a:ea typeface="微软雅黑" pitchFamily="34" charset="-122"/>
              </a:rPr>
              <a:t>SOP</a:t>
            </a:r>
            <a:r>
              <a:rPr lang="zh-CN" altLang="en-US" dirty="0" smtClean="0">
                <a:solidFill>
                  <a:srgbClr val="414455"/>
                </a:solidFill>
                <a:latin typeface="微软雅黑" pitchFamily="34" charset="-122"/>
                <a:ea typeface="微软雅黑" pitchFamily="34" charset="-122"/>
              </a:rPr>
              <a:t>的</a:t>
            </a:r>
            <a:r>
              <a:rPr lang="en-US" altLang="zh-CN" dirty="0" smtClean="0">
                <a:solidFill>
                  <a:srgbClr val="414455"/>
                </a:solidFill>
                <a:latin typeface="微软雅黑" pitchFamily="34" charset="-122"/>
                <a:ea typeface="微软雅黑" pitchFamily="34" charset="-122"/>
              </a:rPr>
              <a:t>LUT</a:t>
            </a:r>
            <a:r>
              <a:rPr lang="zh-CN" altLang="en-US" dirty="0" smtClean="0">
                <a:solidFill>
                  <a:srgbClr val="414455"/>
                </a:solidFill>
                <a:latin typeface="微软雅黑" pitchFamily="34" charset="-122"/>
                <a:ea typeface="微软雅黑" pitchFamily="34" charset="-122"/>
              </a:rPr>
              <a:t>的输出值都为“</a:t>
            </a:r>
            <a:r>
              <a:rPr lang="en-US" altLang="zh-CN" dirty="0" smtClean="0">
                <a:solidFill>
                  <a:srgbClr val="414455"/>
                </a:solidFill>
                <a:latin typeface="微软雅黑" pitchFamily="34" charset="-122"/>
                <a:ea typeface="微软雅黑" pitchFamily="34" charset="-122"/>
              </a:rPr>
              <a:t>0</a:t>
            </a:r>
            <a:r>
              <a:rPr lang="zh-CN" altLang="en-US" dirty="0" smtClean="0">
                <a:solidFill>
                  <a:srgbClr val="414455"/>
                </a:solidFill>
                <a:latin typeface="微软雅黑" pitchFamily="34" charset="-122"/>
                <a:ea typeface="微软雅黑" pitchFamily="34" charset="-122"/>
              </a:rPr>
              <a:t>”；配置为</a:t>
            </a:r>
            <a:r>
              <a:rPr lang="en-US" altLang="zh-CN" dirty="0" smtClean="0">
                <a:solidFill>
                  <a:srgbClr val="414455"/>
                </a:solidFill>
                <a:latin typeface="微软雅黑" pitchFamily="34" charset="-122"/>
                <a:ea typeface="微软雅黑" pitchFamily="34" charset="-122"/>
              </a:rPr>
              <a:t>POS</a:t>
            </a:r>
            <a:r>
              <a:rPr lang="zh-CN" altLang="en-US" dirty="0" smtClean="0">
                <a:solidFill>
                  <a:srgbClr val="414455"/>
                </a:solidFill>
                <a:latin typeface="微软雅黑" pitchFamily="34" charset="-122"/>
                <a:ea typeface="微软雅黑" pitchFamily="34" charset="-122"/>
              </a:rPr>
              <a:t>的</a:t>
            </a:r>
            <a:r>
              <a:rPr lang="en-US" altLang="zh-CN" dirty="0" smtClean="0">
                <a:solidFill>
                  <a:srgbClr val="414455"/>
                </a:solidFill>
                <a:latin typeface="微软雅黑" pitchFamily="34" charset="-122"/>
                <a:ea typeface="微软雅黑" pitchFamily="34" charset="-122"/>
              </a:rPr>
              <a:t>LUT</a:t>
            </a:r>
            <a:r>
              <a:rPr lang="zh-CN" altLang="en-US" dirty="0" smtClean="0">
                <a:solidFill>
                  <a:srgbClr val="414455"/>
                </a:solidFill>
                <a:latin typeface="微软雅黑" pitchFamily="34" charset="-122"/>
                <a:ea typeface="微软雅黑" pitchFamily="34" charset="-122"/>
              </a:rPr>
              <a:t>的输出值都为“</a:t>
            </a:r>
            <a:r>
              <a:rPr lang="en-US" altLang="zh-CN" dirty="0" smtClean="0">
                <a:solidFill>
                  <a:srgbClr val="414455"/>
                </a:solidFill>
                <a:latin typeface="微软雅黑" pitchFamily="34" charset="-122"/>
                <a:ea typeface="微软雅黑" pitchFamily="34" charset="-122"/>
              </a:rPr>
              <a:t>1</a:t>
            </a:r>
            <a:r>
              <a:rPr lang="zh-CN" altLang="en-US" dirty="0" smtClean="0">
                <a:solidFill>
                  <a:srgbClr val="414455"/>
                </a:solidFill>
                <a:latin typeface="微软雅黑" pitchFamily="34" charset="-122"/>
                <a:ea typeface="微软雅黑" pitchFamily="34" charset="-122"/>
              </a:rPr>
              <a:t>”。将查找表 </a:t>
            </a:r>
            <a:r>
              <a:rPr lang="en-US" altLang="zh-CN" dirty="0" smtClean="0">
                <a:solidFill>
                  <a:srgbClr val="414455"/>
                </a:solidFill>
                <a:latin typeface="微软雅黑" pitchFamily="34" charset="-122"/>
                <a:ea typeface="微软雅黑" pitchFamily="34" charset="-122"/>
              </a:rPr>
              <a:t>L1 </a:t>
            </a:r>
            <a:r>
              <a:rPr lang="zh-CN" altLang="en-US" dirty="0" smtClean="0">
                <a:solidFill>
                  <a:srgbClr val="414455"/>
                </a:solidFill>
                <a:latin typeface="微软雅黑" pitchFamily="34" charset="-122"/>
                <a:ea typeface="微软雅黑" pitchFamily="34" charset="-122"/>
              </a:rPr>
              <a:t>配置为 </a:t>
            </a:r>
            <a:r>
              <a:rPr lang="en-US" altLang="zh-CN" dirty="0" smtClean="0">
                <a:solidFill>
                  <a:srgbClr val="414455"/>
                </a:solidFill>
                <a:latin typeface="微软雅黑" pitchFamily="34" charset="-122"/>
                <a:ea typeface="微软雅黑" pitchFamily="34" charset="-122"/>
              </a:rPr>
              <a:t>SOP </a:t>
            </a:r>
            <a:r>
              <a:rPr lang="zh-CN" altLang="en-US" dirty="0" smtClean="0">
                <a:solidFill>
                  <a:srgbClr val="414455"/>
                </a:solidFill>
                <a:latin typeface="微软雅黑" pitchFamily="34" charset="-122"/>
                <a:ea typeface="微软雅黑" pitchFamily="34" charset="-122"/>
              </a:rPr>
              <a:t>或 </a:t>
            </a:r>
            <a:r>
              <a:rPr lang="en-US" altLang="zh-CN" dirty="0" smtClean="0">
                <a:solidFill>
                  <a:srgbClr val="414455"/>
                </a:solidFill>
                <a:latin typeface="微软雅黑" pitchFamily="34" charset="-122"/>
                <a:ea typeface="微软雅黑" pitchFamily="34" charset="-122"/>
              </a:rPr>
              <a:t>POS</a:t>
            </a:r>
            <a:r>
              <a:rPr lang="zh-CN" altLang="en-US" dirty="0" smtClean="0">
                <a:solidFill>
                  <a:srgbClr val="414455"/>
                </a:solidFill>
                <a:latin typeface="微软雅黑" pitchFamily="34" charset="-122"/>
                <a:ea typeface="微软雅黑" pitchFamily="34" charset="-122"/>
              </a:rPr>
              <a:t>，即可使得 </a:t>
            </a:r>
            <a:r>
              <a:rPr lang="en-US" altLang="zh-CN" dirty="0" smtClean="0">
                <a:solidFill>
                  <a:srgbClr val="414455"/>
                </a:solidFill>
                <a:latin typeface="微软雅黑" pitchFamily="34" charset="-122"/>
                <a:ea typeface="微软雅黑" pitchFamily="34" charset="-122"/>
              </a:rPr>
              <a:t>n9 </a:t>
            </a:r>
            <a:r>
              <a:rPr lang="zh-CN" altLang="en-US" dirty="0" smtClean="0">
                <a:solidFill>
                  <a:srgbClr val="414455"/>
                </a:solidFill>
                <a:latin typeface="微软雅黑" pitchFamily="34" charset="-122"/>
                <a:ea typeface="微软雅黑" pitchFamily="34" charset="-122"/>
              </a:rPr>
              <a:t>信号线上的值与查找表 </a:t>
            </a:r>
            <a:r>
              <a:rPr lang="en-US" altLang="zh-CN" dirty="0" smtClean="0">
                <a:solidFill>
                  <a:srgbClr val="414455"/>
                </a:solidFill>
                <a:latin typeface="微软雅黑" pitchFamily="34" charset="-122"/>
                <a:ea typeface="微软雅黑" pitchFamily="34" charset="-122"/>
              </a:rPr>
              <a:t>L1 </a:t>
            </a:r>
            <a:r>
              <a:rPr lang="zh-CN" altLang="en-US" dirty="0" smtClean="0">
                <a:solidFill>
                  <a:srgbClr val="414455"/>
                </a:solidFill>
                <a:latin typeface="微软雅黑" pitchFamily="34" charset="-122"/>
                <a:ea typeface="微软雅黑" pitchFamily="34" charset="-122"/>
              </a:rPr>
              <a:t>的输入端无关，这时观察输出端口</a:t>
            </a:r>
            <a:r>
              <a:rPr lang="en-US" altLang="zh-CN" dirty="0" smtClean="0">
                <a:solidFill>
                  <a:srgbClr val="414455"/>
                </a:solidFill>
                <a:latin typeface="微软雅黑" pitchFamily="34" charset="-122"/>
                <a:ea typeface="微软雅黑" pitchFamily="34" charset="-122"/>
              </a:rPr>
              <a:t>1</a:t>
            </a:r>
            <a:r>
              <a:rPr lang="zh-CN" altLang="en-US" dirty="0" smtClean="0">
                <a:solidFill>
                  <a:srgbClr val="414455"/>
                </a:solidFill>
                <a:latin typeface="微软雅黑" pitchFamily="34" charset="-122"/>
                <a:ea typeface="微软雅黑" pitchFamily="34" charset="-122"/>
              </a:rPr>
              <a:t>，若在输出端口</a:t>
            </a:r>
            <a:r>
              <a:rPr lang="en-US" altLang="zh-CN" dirty="0" smtClean="0">
                <a:solidFill>
                  <a:srgbClr val="414455"/>
                </a:solidFill>
                <a:latin typeface="微软雅黑" pitchFamily="34" charset="-122"/>
                <a:ea typeface="微软雅黑" pitchFamily="34" charset="-122"/>
              </a:rPr>
              <a:t>1</a:t>
            </a:r>
            <a:r>
              <a:rPr lang="zh-CN" altLang="en-US" dirty="0" smtClean="0">
                <a:solidFill>
                  <a:srgbClr val="414455"/>
                </a:solidFill>
                <a:latin typeface="微软雅黑" pitchFamily="34" charset="-122"/>
                <a:ea typeface="微软雅黑" pitchFamily="34" charset="-122"/>
              </a:rPr>
              <a:t>处未发现输出错误，则说明单输出路径上 </a:t>
            </a:r>
            <a:r>
              <a:rPr lang="en-US" altLang="zh-CN" dirty="0" smtClean="0">
                <a:solidFill>
                  <a:srgbClr val="414455"/>
                </a:solidFill>
                <a:latin typeface="微软雅黑" pitchFamily="34" charset="-122"/>
                <a:ea typeface="微软雅黑" pitchFamily="34" charset="-122"/>
              </a:rPr>
              <a:t>L4 </a:t>
            </a:r>
            <a:r>
              <a:rPr lang="zh-CN" altLang="en-US" dirty="0" smtClean="0">
                <a:solidFill>
                  <a:srgbClr val="414455"/>
                </a:solidFill>
                <a:latin typeface="微软雅黑" pitchFamily="34" charset="-122"/>
                <a:ea typeface="微软雅黑" pitchFamily="34" charset="-122"/>
              </a:rPr>
              <a:t>所在的右边区域不存在故障。</a:t>
            </a:r>
            <a:endParaRPr lang="en-US" altLang="zh-CN" dirty="0" smtClean="0">
              <a:solidFill>
                <a:srgbClr val="414455"/>
              </a:solidFill>
              <a:latin typeface="微软雅黑" pitchFamily="34" charset="-122"/>
              <a:ea typeface="微软雅黑" pitchFamily="34" charset="-122"/>
            </a:endParaRPr>
          </a:p>
        </p:txBody>
      </p:sp>
      <p:pic>
        <p:nvPicPr>
          <p:cNvPr id="1026" name="Picture 2"/>
          <p:cNvPicPr>
            <a:picLocks noChangeAspect="1" noChangeArrowheads="1"/>
          </p:cNvPicPr>
          <p:nvPr/>
        </p:nvPicPr>
        <p:blipFill>
          <a:blip r:embed="rId5"/>
          <a:srcRect/>
          <a:stretch>
            <a:fillRect/>
          </a:stretch>
        </p:blipFill>
        <p:spPr bwMode="auto">
          <a:xfrm>
            <a:off x="3311505" y="3809060"/>
            <a:ext cx="2143140" cy="317503"/>
          </a:xfrm>
          <a:prstGeom prst="rect">
            <a:avLst/>
          </a:prstGeom>
          <a:noFill/>
          <a:ln w="9525">
            <a:noFill/>
            <a:miter lim="800000"/>
            <a:headEnd/>
            <a:tailEnd/>
          </a:ln>
          <a:effectLst/>
        </p:spPr>
      </p:pic>
      <p:pic>
        <p:nvPicPr>
          <p:cNvPr id="1028" name="Picture 4"/>
          <p:cNvPicPr>
            <a:picLocks noChangeAspect="1" noChangeArrowheads="1"/>
          </p:cNvPicPr>
          <p:nvPr/>
        </p:nvPicPr>
        <p:blipFill>
          <a:blip r:embed="rId6"/>
          <a:srcRect/>
          <a:stretch>
            <a:fillRect/>
          </a:stretch>
        </p:blipFill>
        <p:spPr bwMode="auto">
          <a:xfrm>
            <a:off x="6597653" y="3809060"/>
            <a:ext cx="2643206" cy="340481"/>
          </a:xfrm>
          <a:prstGeom prst="rect">
            <a:avLst/>
          </a:prstGeom>
          <a:noFill/>
          <a:ln w="9525">
            <a:noFill/>
            <a:miter lim="800000"/>
            <a:headEnd/>
            <a:tailEnd/>
          </a:ln>
          <a:effectLst/>
        </p:spPr>
      </p:pic>
      <p:sp>
        <p:nvSpPr>
          <p:cNvPr id="24" name="文本框 9"/>
          <p:cNvSpPr txBox="1"/>
          <p:nvPr/>
        </p:nvSpPr>
        <p:spPr>
          <a:xfrm>
            <a:off x="1270163" y="307422"/>
            <a:ext cx="6327622"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诊断研究方案：基于粗细粒度故障的非自适应互连故障诊断</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7"/>
          <p:cNvGrpSpPr/>
          <p:nvPr/>
        </p:nvGrpSpPr>
        <p:grpSpPr>
          <a:xfrm>
            <a:off x="552971" y="188640"/>
            <a:ext cx="670560" cy="604586"/>
            <a:chOff x="5424755" y="1340768"/>
            <a:chExt cx="670560" cy="604586"/>
          </a:xfrm>
        </p:grpSpPr>
        <p:grpSp>
          <p:nvGrpSpPr>
            <p:cNvPr id="3"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5" name="组合 55"/>
          <p:cNvGrpSpPr>
            <a:grpSpLocks noChangeAspect="1"/>
          </p:cNvGrpSpPr>
          <p:nvPr/>
        </p:nvGrpSpPr>
        <p:grpSpPr>
          <a:xfrm>
            <a:off x="727177" y="338703"/>
            <a:ext cx="364541" cy="312708"/>
            <a:chOff x="5084763" y="971548"/>
            <a:chExt cx="323865" cy="277813"/>
          </a:xfrm>
          <a:solidFill>
            <a:schemeClr val="tx2"/>
          </a:solidFill>
        </p:grpSpPr>
        <p:sp>
          <p:nvSpPr>
            <p:cNvPr id="5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pic>
        <p:nvPicPr>
          <p:cNvPr id="142" name="图片 14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146" name="矩形 145"/>
          <p:cNvSpPr/>
          <p:nvPr/>
        </p:nvSpPr>
        <p:spPr>
          <a:xfrm>
            <a:off x="6026149" y="2214554"/>
            <a:ext cx="4714908" cy="646331"/>
          </a:xfrm>
          <a:prstGeom prst="rect">
            <a:avLst/>
          </a:prstGeom>
        </p:spPr>
        <p:txBody>
          <a:bodyPr wrap="square">
            <a:spAutoFit/>
          </a:bodyPr>
          <a:lstStyle/>
          <a:p>
            <a:pPr algn="just"/>
            <a:r>
              <a:rPr lang="zh-CN" altLang="en-US" dirty="0" smtClean="0">
                <a:solidFill>
                  <a:srgbClr val="FF0000"/>
                </a:solidFill>
                <a:latin typeface="微软雅黑" pitchFamily="34" charset="-122"/>
                <a:ea typeface="微软雅黑" pitchFamily="34" charset="-122"/>
              </a:rPr>
              <a:t>多输出路径</a:t>
            </a:r>
            <a:r>
              <a:rPr lang="zh-CN" altLang="en-US" dirty="0" smtClean="0">
                <a:solidFill>
                  <a:srgbClr val="414455"/>
                </a:solidFill>
                <a:latin typeface="微软雅黑" pitchFamily="34" charset="-122"/>
                <a:ea typeface="微软雅黑" pitchFamily="34" charset="-122"/>
              </a:rPr>
              <a:t>：根据电路互连情况以及错误输出端口信息即可判断出故障所在粗粒度范围。 </a:t>
            </a:r>
            <a:endParaRPr lang="zh-CN" altLang="en-US" dirty="0"/>
          </a:p>
        </p:txBody>
      </p:sp>
      <p:pic>
        <p:nvPicPr>
          <p:cNvPr id="147" name="Picture 3"/>
          <p:cNvPicPr>
            <a:picLocks noChangeAspect="1" noChangeArrowheads="1"/>
          </p:cNvPicPr>
          <p:nvPr/>
        </p:nvPicPr>
        <p:blipFill>
          <a:blip r:embed="rId4"/>
          <a:srcRect t="23768"/>
          <a:stretch>
            <a:fillRect/>
          </a:stretch>
        </p:blipFill>
        <p:spPr bwMode="auto">
          <a:xfrm>
            <a:off x="439737" y="1364190"/>
            <a:ext cx="4586280" cy="3207818"/>
          </a:xfrm>
          <a:prstGeom prst="rect">
            <a:avLst/>
          </a:prstGeom>
          <a:noFill/>
          <a:ln w="9525">
            <a:noFill/>
            <a:miter lim="800000"/>
            <a:headEnd/>
            <a:tailEnd/>
          </a:ln>
          <a:effectLst/>
        </p:spPr>
      </p:pic>
      <p:sp>
        <p:nvSpPr>
          <p:cNvPr id="25" name="矩形 24"/>
          <p:cNvSpPr/>
          <p:nvPr/>
        </p:nvSpPr>
        <p:spPr>
          <a:xfrm>
            <a:off x="1239803" y="4786322"/>
            <a:ext cx="9215502" cy="1477328"/>
          </a:xfrm>
          <a:prstGeom prst="rect">
            <a:avLst/>
          </a:prstGeom>
        </p:spPr>
        <p:txBody>
          <a:bodyPr wrap="square">
            <a:spAutoFit/>
          </a:bodyPr>
          <a:lstStyle/>
          <a:p>
            <a:pPr algn="just"/>
            <a:r>
              <a:rPr lang="zh-CN" altLang="en-US" b="1" dirty="0" smtClean="0">
                <a:solidFill>
                  <a:srgbClr val="414455"/>
                </a:solidFill>
                <a:latin typeface="微软雅黑" pitchFamily="34" charset="-122"/>
                <a:ea typeface="微软雅黑" pitchFamily="34" charset="-122"/>
              </a:rPr>
              <a:t>分析电路互连情况</a:t>
            </a:r>
            <a:r>
              <a:rPr lang="zh-CN" altLang="en-US" dirty="0" smtClean="0">
                <a:solidFill>
                  <a:srgbClr val="414455"/>
                </a:solidFill>
                <a:latin typeface="微软雅黑" pitchFamily="34" charset="-122"/>
                <a:ea typeface="微软雅黑" pitchFamily="34" charset="-122"/>
              </a:rPr>
              <a:t>，可找到只影响相应端口的信号线，如同时只影响输出端口</a:t>
            </a:r>
            <a:r>
              <a:rPr lang="en-US" altLang="zh-CN" dirty="0" smtClean="0">
                <a:solidFill>
                  <a:srgbClr val="414455"/>
                </a:solidFill>
                <a:latin typeface="微软雅黑" pitchFamily="34" charset="-122"/>
                <a:ea typeface="微软雅黑" pitchFamily="34" charset="-122"/>
              </a:rPr>
              <a:t>2</a:t>
            </a:r>
            <a:r>
              <a:rPr lang="zh-CN" altLang="en-US" dirty="0" smtClean="0">
                <a:solidFill>
                  <a:srgbClr val="414455"/>
                </a:solidFill>
                <a:latin typeface="微软雅黑" pitchFamily="34" charset="-122"/>
                <a:ea typeface="微软雅黑" pitchFamily="34" charset="-122"/>
              </a:rPr>
              <a:t>和</a:t>
            </a:r>
            <a:r>
              <a:rPr lang="en-US" altLang="zh-CN" dirty="0" smtClean="0">
                <a:solidFill>
                  <a:srgbClr val="414455"/>
                </a:solidFill>
                <a:latin typeface="微软雅黑" pitchFamily="34" charset="-122"/>
                <a:ea typeface="微软雅黑" pitchFamily="34" charset="-122"/>
              </a:rPr>
              <a:t>3</a:t>
            </a:r>
            <a:r>
              <a:rPr lang="zh-CN" altLang="en-US" dirty="0" smtClean="0">
                <a:solidFill>
                  <a:srgbClr val="414455"/>
                </a:solidFill>
                <a:latin typeface="微软雅黑" pitchFamily="34" charset="-122"/>
                <a:ea typeface="微软雅黑" pitchFamily="34" charset="-122"/>
              </a:rPr>
              <a:t>的信号线为                       ，同时只影响输出端口</a:t>
            </a:r>
            <a:r>
              <a:rPr lang="en-US" altLang="zh-CN" dirty="0" smtClean="0">
                <a:solidFill>
                  <a:srgbClr val="414455"/>
                </a:solidFill>
                <a:latin typeface="微软雅黑" pitchFamily="34" charset="-122"/>
                <a:ea typeface="微软雅黑" pitchFamily="34" charset="-122"/>
              </a:rPr>
              <a:t>2</a:t>
            </a:r>
            <a:r>
              <a:rPr lang="zh-CN" altLang="en-US" dirty="0" smtClean="0">
                <a:solidFill>
                  <a:srgbClr val="414455"/>
                </a:solidFill>
                <a:latin typeface="微软雅黑" pitchFamily="34" charset="-122"/>
                <a:ea typeface="微软雅黑" pitchFamily="34" charset="-122"/>
              </a:rPr>
              <a:t>、</a:t>
            </a:r>
            <a:r>
              <a:rPr lang="en-US" altLang="zh-CN" dirty="0" smtClean="0">
                <a:solidFill>
                  <a:srgbClr val="414455"/>
                </a:solidFill>
                <a:latin typeface="微软雅黑" pitchFamily="34" charset="-122"/>
                <a:ea typeface="微软雅黑" pitchFamily="34" charset="-122"/>
              </a:rPr>
              <a:t>3</a:t>
            </a:r>
            <a:r>
              <a:rPr lang="zh-CN" altLang="en-US" dirty="0" smtClean="0">
                <a:solidFill>
                  <a:srgbClr val="414455"/>
                </a:solidFill>
                <a:latin typeface="微软雅黑" pitchFamily="34" charset="-122"/>
                <a:ea typeface="微软雅黑" pitchFamily="34" charset="-122"/>
              </a:rPr>
              <a:t>、</a:t>
            </a:r>
            <a:r>
              <a:rPr lang="en-US" altLang="zh-CN" dirty="0" smtClean="0">
                <a:solidFill>
                  <a:srgbClr val="414455"/>
                </a:solidFill>
                <a:latin typeface="微软雅黑" pitchFamily="34" charset="-122"/>
                <a:ea typeface="微软雅黑" pitchFamily="34" charset="-122"/>
              </a:rPr>
              <a:t>4</a:t>
            </a:r>
            <a:r>
              <a:rPr lang="zh-CN" altLang="en-US" dirty="0" smtClean="0">
                <a:solidFill>
                  <a:srgbClr val="414455"/>
                </a:solidFill>
                <a:latin typeface="微软雅黑" pitchFamily="34" charset="-122"/>
                <a:ea typeface="微软雅黑" pitchFamily="34" charset="-122"/>
              </a:rPr>
              <a:t>的信号线为                      。</a:t>
            </a:r>
            <a:r>
              <a:rPr lang="zh-CN" altLang="en-US" b="1" dirty="0" smtClean="0">
                <a:solidFill>
                  <a:srgbClr val="414455"/>
                </a:solidFill>
                <a:latin typeface="微软雅黑" pitchFamily="34" charset="-122"/>
                <a:ea typeface="微软雅黑" pitchFamily="34" charset="-122"/>
              </a:rPr>
              <a:t>再结合错误输出端口信息</a:t>
            </a:r>
            <a:r>
              <a:rPr lang="zh-CN" altLang="en-US" dirty="0" smtClean="0">
                <a:solidFill>
                  <a:srgbClr val="414455"/>
                </a:solidFill>
                <a:latin typeface="微软雅黑" pitchFamily="34" charset="-122"/>
                <a:ea typeface="微软雅黑" pitchFamily="34" charset="-122"/>
              </a:rPr>
              <a:t>，若在测试过程中只观察到输出端口</a:t>
            </a:r>
            <a:r>
              <a:rPr lang="en-US" altLang="zh-CN" dirty="0" smtClean="0">
                <a:solidFill>
                  <a:srgbClr val="414455"/>
                </a:solidFill>
                <a:latin typeface="微软雅黑" pitchFamily="34" charset="-122"/>
                <a:ea typeface="微软雅黑" pitchFamily="34" charset="-122"/>
              </a:rPr>
              <a:t>2</a:t>
            </a:r>
            <a:r>
              <a:rPr lang="zh-CN" altLang="en-US" dirty="0" smtClean="0">
                <a:solidFill>
                  <a:srgbClr val="414455"/>
                </a:solidFill>
                <a:latin typeface="微软雅黑" pitchFamily="34" charset="-122"/>
                <a:ea typeface="微软雅黑" pitchFamily="34" charset="-122"/>
              </a:rPr>
              <a:t>、</a:t>
            </a:r>
            <a:r>
              <a:rPr lang="en-US" altLang="zh-CN" dirty="0" smtClean="0">
                <a:solidFill>
                  <a:srgbClr val="414455"/>
                </a:solidFill>
                <a:latin typeface="微软雅黑" pitchFamily="34" charset="-122"/>
                <a:ea typeface="微软雅黑" pitchFamily="34" charset="-122"/>
              </a:rPr>
              <a:t>3</a:t>
            </a:r>
            <a:r>
              <a:rPr lang="zh-CN" altLang="en-US" dirty="0" smtClean="0">
                <a:solidFill>
                  <a:srgbClr val="414455"/>
                </a:solidFill>
                <a:latin typeface="微软雅黑" pitchFamily="34" charset="-122"/>
                <a:ea typeface="微软雅黑" pitchFamily="34" charset="-122"/>
              </a:rPr>
              <a:t>出现不匹配现象，则可确定故障存在于                      信号线上；若观察到输出端口</a:t>
            </a:r>
            <a:r>
              <a:rPr lang="en-US" altLang="zh-CN" dirty="0" smtClean="0">
                <a:solidFill>
                  <a:srgbClr val="414455"/>
                </a:solidFill>
                <a:latin typeface="微软雅黑" pitchFamily="34" charset="-122"/>
                <a:ea typeface="微软雅黑" pitchFamily="34" charset="-122"/>
              </a:rPr>
              <a:t>2</a:t>
            </a:r>
            <a:r>
              <a:rPr lang="zh-CN" altLang="en-US" dirty="0" smtClean="0">
                <a:solidFill>
                  <a:srgbClr val="414455"/>
                </a:solidFill>
                <a:latin typeface="微软雅黑" pitchFamily="34" charset="-122"/>
                <a:ea typeface="微软雅黑" pitchFamily="34" charset="-122"/>
              </a:rPr>
              <a:t>、</a:t>
            </a:r>
            <a:r>
              <a:rPr lang="en-US" altLang="zh-CN" dirty="0" smtClean="0">
                <a:solidFill>
                  <a:srgbClr val="414455"/>
                </a:solidFill>
                <a:latin typeface="微软雅黑" pitchFamily="34" charset="-122"/>
                <a:ea typeface="微软雅黑" pitchFamily="34" charset="-122"/>
              </a:rPr>
              <a:t>3</a:t>
            </a:r>
            <a:r>
              <a:rPr lang="zh-CN" altLang="en-US" dirty="0" smtClean="0">
                <a:solidFill>
                  <a:srgbClr val="414455"/>
                </a:solidFill>
                <a:latin typeface="微软雅黑" pitchFamily="34" charset="-122"/>
                <a:ea typeface="微软雅黑" pitchFamily="34" charset="-122"/>
              </a:rPr>
              <a:t>、</a:t>
            </a:r>
            <a:r>
              <a:rPr lang="en-US" altLang="zh-CN" dirty="0" smtClean="0">
                <a:solidFill>
                  <a:srgbClr val="414455"/>
                </a:solidFill>
                <a:latin typeface="微软雅黑" pitchFamily="34" charset="-122"/>
                <a:ea typeface="微软雅黑" pitchFamily="34" charset="-122"/>
              </a:rPr>
              <a:t>4</a:t>
            </a:r>
            <a:r>
              <a:rPr lang="zh-CN" altLang="en-US" dirty="0" smtClean="0">
                <a:solidFill>
                  <a:srgbClr val="414455"/>
                </a:solidFill>
                <a:latin typeface="微软雅黑" pitchFamily="34" charset="-122"/>
                <a:ea typeface="微软雅黑" pitchFamily="34" charset="-122"/>
              </a:rPr>
              <a:t>出现不匹配现象，则可确定故障存在于                       信号线上。</a:t>
            </a:r>
            <a:endParaRPr lang="en-US" altLang="zh-CN" dirty="0" smtClean="0">
              <a:solidFill>
                <a:srgbClr val="414455"/>
              </a:solidFill>
              <a:latin typeface="微软雅黑" pitchFamily="34" charset="-122"/>
              <a:ea typeface="微软雅黑" pitchFamily="34" charset="-122"/>
            </a:endParaRPr>
          </a:p>
        </p:txBody>
      </p:sp>
      <p:pic>
        <p:nvPicPr>
          <p:cNvPr id="2050" name="Picture 2"/>
          <p:cNvPicPr>
            <a:picLocks noChangeAspect="1" noChangeArrowheads="1"/>
          </p:cNvPicPr>
          <p:nvPr/>
        </p:nvPicPr>
        <p:blipFill>
          <a:blip r:embed="rId5"/>
          <a:srcRect b="21866"/>
          <a:stretch>
            <a:fillRect/>
          </a:stretch>
        </p:blipFill>
        <p:spPr bwMode="auto">
          <a:xfrm>
            <a:off x="1882745" y="5102564"/>
            <a:ext cx="1428760" cy="255262"/>
          </a:xfrm>
          <a:prstGeom prst="rect">
            <a:avLst/>
          </a:prstGeom>
          <a:noFill/>
          <a:ln w="9525">
            <a:noFill/>
            <a:miter lim="800000"/>
            <a:headEnd/>
            <a:tailEnd/>
          </a:ln>
          <a:effectLst/>
        </p:spPr>
      </p:pic>
      <p:pic>
        <p:nvPicPr>
          <p:cNvPr id="2051" name="Picture 3"/>
          <p:cNvPicPr>
            <a:picLocks noChangeAspect="1" noChangeArrowheads="1"/>
          </p:cNvPicPr>
          <p:nvPr/>
        </p:nvPicPr>
        <p:blipFill>
          <a:blip r:embed="rId6"/>
          <a:srcRect/>
          <a:stretch>
            <a:fillRect/>
          </a:stretch>
        </p:blipFill>
        <p:spPr bwMode="auto">
          <a:xfrm>
            <a:off x="7669224" y="5105414"/>
            <a:ext cx="1428760" cy="305521"/>
          </a:xfrm>
          <a:prstGeom prst="rect">
            <a:avLst/>
          </a:prstGeom>
          <a:noFill/>
          <a:ln w="9525">
            <a:noFill/>
            <a:miter lim="800000"/>
            <a:headEnd/>
            <a:tailEnd/>
          </a:ln>
          <a:effectLst/>
        </p:spPr>
      </p:pic>
      <p:pic>
        <p:nvPicPr>
          <p:cNvPr id="28" name="Picture 2"/>
          <p:cNvPicPr>
            <a:picLocks noChangeAspect="1" noChangeArrowheads="1"/>
          </p:cNvPicPr>
          <p:nvPr/>
        </p:nvPicPr>
        <p:blipFill>
          <a:blip r:embed="rId5"/>
          <a:srcRect b="21866"/>
          <a:stretch>
            <a:fillRect/>
          </a:stretch>
        </p:blipFill>
        <p:spPr bwMode="auto">
          <a:xfrm>
            <a:off x="2097059" y="5674068"/>
            <a:ext cx="1428760" cy="255262"/>
          </a:xfrm>
          <a:prstGeom prst="rect">
            <a:avLst/>
          </a:prstGeom>
          <a:noFill/>
          <a:ln w="9525">
            <a:noFill/>
            <a:miter lim="800000"/>
            <a:headEnd/>
            <a:tailEnd/>
          </a:ln>
          <a:effectLst/>
        </p:spPr>
      </p:pic>
      <p:pic>
        <p:nvPicPr>
          <p:cNvPr id="29" name="Picture 3"/>
          <p:cNvPicPr>
            <a:picLocks noChangeAspect="1" noChangeArrowheads="1"/>
          </p:cNvPicPr>
          <p:nvPr/>
        </p:nvPicPr>
        <p:blipFill>
          <a:blip r:embed="rId6"/>
          <a:srcRect t="23382"/>
          <a:stretch>
            <a:fillRect/>
          </a:stretch>
        </p:blipFill>
        <p:spPr bwMode="auto">
          <a:xfrm>
            <a:off x="2311373" y="5980999"/>
            <a:ext cx="1428760" cy="234083"/>
          </a:xfrm>
          <a:prstGeom prst="rect">
            <a:avLst/>
          </a:prstGeom>
          <a:noFill/>
          <a:ln w="9525">
            <a:noFill/>
            <a:miter lim="800000"/>
            <a:headEnd/>
            <a:tailEnd/>
          </a:ln>
          <a:effectLst/>
        </p:spPr>
      </p:pic>
      <p:sp>
        <p:nvSpPr>
          <p:cNvPr id="26" name="文本框 9"/>
          <p:cNvSpPr txBox="1"/>
          <p:nvPr/>
        </p:nvSpPr>
        <p:spPr>
          <a:xfrm>
            <a:off x="1270163" y="307422"/>
            <a:ext cx="6327622"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诊断研究方案：基于粗细粒度故障的非自适应互连故障诊断</a:t>
            </a: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552971" y="188640"/>
            <a:ext cx="670560" cy="604586"/>
            <a:chOff x="5424755" y="1340768"/>
            <a:chExt cx="670560" cy="604586"/>
          </a:xfrm>
        </p:grpSpPr>
        <p:grpSp>
          <p:nvGrpSpPr>
            <p:cNvPr id="70"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56" name="组合 55"/>
          <p:cNvGrpSpPr>
            <a:grpSpLocks noChangeAspect="1"/>
          </p:cNvGrpSpPr>
          <p:nvPr/>
        </p:nvGrpSpPr>
        <p:grpSpPr>
          <a:xfrm>
            <a:off x="727177" y="338703"/>
            <a:ext cx="364541" cy="312708"/>
            <a:chOff x="5084763" y="971548"/>
            <a:chExt cx="323865" cy="277813"/>
          </a:xfrm>
          <a:solidFill>
            <a:schemeClr val="tx2"/>
          </a:solidFill>
        </p:grpSpPr>
        <p:sp>
          <p:nvSpPr>
            <p:cNvPr id="5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pic>
        <p:nvPicPr>
          <p:cNvPr id="86" name="图片 8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87" name="矩形 86"/>
          <p:cNvSpPr/>
          <p:nvPr/>
        </p:nvSpPr>
        <p:spPr>
          <a:xfrm>
            <a:off x="2168497" y="1071547"/>
            <a:ext cx="7858180" cy="369332"/>
          </a:xfrm>
          <a:prstGeom prst="rect">
            <a:avLst/>
          </a:prstGeom>
        </p:spPr>
        <p:txBody>
          <a:bodyPr wrap="square">
            <a:spAutoFit/>
          </a:bodyPr>
          <a:lstStyle/>
          <a:p>
            <a:pPr algn="ctr"/>
            <a:r>
              <a:rPr lang="zh-CN" altLang="en-US" dirty="0" smtClean="0">
                <a:solidFill>
                  <a:srgbClr val="414455"/>
                </a:solidFill>
                <a:latin typeface="微软雅黑" pitchFamily="34" charset="-122"/>
                <a:ea typeface="微软雅黑" pitchFamily="34" charset="-122"/>
              </a:rPr>
              <a:t>第四步：细粒度故障诊断（</a:t>
            </a:r>
            <a:r>
              <a:rPr lang="zh-CN" altLang="en-US" dirty="0" smtClean="0">
                <a:solidFill>
                  <a:srgbClr val="FF0000"/>
                </a:solidFill>
                <a:latin typeface="微软雅黑" pitchFamily="34" charset="-122"/>
                <a:ea typeface="微软雅黑" pitchFamily="34" charset="-122"/>
              </a:rPr>
              <a:t>复用配置法</a:t>
            </a:r>
            <a:r>
              <a:rPr lang="zh-CN" altLang="en-US" dirty="0" smtClean="0">
                <a:solidFill>
                  <a:srgbClr val="414455"/>
                </a:solidFill>
                <a:latin typeface="微软雅黑" pitchFamily="34" charset="-122"/>
                <a:ea typeface="微软雅黑" pitchFamily="34" charset="-122"/>
              </a:rPr>
              <a:t>） </a:t>
            </a:r>
            <a:endParaRPr lang="zh-CN" altLang="en-US" dirty="0"/>
          </a:p>
        </p:txBody>
      </p:sp>
      <p:sp>
        <p:nvSpPr>
          <p:cNvPr id="90" name="矩形 89"/>
          <p:cNvSpPr/>
          <p:nvPr/>
        </p:nvSpPr>
        <p:spPr>
          <a:xfrm>
            <a:off x="1668431" y="1857364"/>
            <a:ext cx="8643998" cy="1200329"/>
          </a:xfrm>
          <a:prstGeom prst="rect">
            <a:avLst/>
          </a:prstGeom>
        </p:spPr>
        <p:txBody>
          <a:bodyPr wrap="square">
            <a:spAutoFit/>
          </a:bodyPr>
          <a:lstStyle/>
          <a:p>
            <a:pPr algn="just"/>
            <a:r>
              <a:rPr lang="zh-CN" altLang="en-US" dirty="0" smtClean="0">
                <a:solidFill>
                  <a:srgbClr val="FF0000"/>
                </a:solidFill>
                <a:latin typeface="微软雅黑" pitchFamily="34" charset="-122"/>
                <a:ea typeface="微软雅黑" pitchFamily="34" charset="-122"/>
              </a:rPr>
              <a:t>固定故障</a:t>
            </a:r>
            <a:r>
              <a:rPr lang="zh-CN" altLang="en-US" dirty="0" smtClean="0">
                <a:solidFill>
                  <a:srgbClr val="414455"/>
                </a:solidFill>
                <a:latin typeface="微软雅黑" pitchFamily="34" charset="-122"/>
                <a:ea typeface="微软雅黑" pitchFamily="34" charset="-122"/>
              </a:rPr>
              <a:t>：分析成功的配置，若某一信号线在不同的成功配置中有被赋为“</a:t>
            </a:r>
            <a:r>
              <a:rPr lang="en-US" altLang="zh-CN" dirty="0" smtClean="0">
                <a:solidFill>
                  <a:srgbClr val="414455"/>
                </a:solidFill>
                <a:latin typeface="微软雅黑" pitchFamily="34" charset="-122"/>
                <a:ea typeface="微软雅黑" pitchFamily="34" charset="-122"/>
              </a:rPr>
              <a:t>0”</a:t>
            </a:r>
            <a:r>
              <a:rPr lang="zh-CN" altLang="en-US" dirty="0" smtClean="0">
                <a:solidFill>
                  <a:srgbClr val="414455"/>
                </a:solidFill>
                <a:latin typeface="微软雅黑" pitchFamily="34" charset="-122"/>
                <a:ea typeface="微软雅黑" pitchFamily="34" charset="-122"/>
              </a:rPr>
              <a:t>和“</a:t>
            </a:r>
            <a:r>
              <a:rPr lang="en-US" altLang="zh-CN" dirty="0" smtClean="0">
                <a:solidFill>
                  <a:srgbClr val="414455"/>
                </a:solidFill>
                <a:latin typeface="微软雅黑" pitchFamily="34" charset="-122"/>
                <a:ea typeface="微软雅黑" pitchFamily="34" charset="-122"/>
              </a:rPr>
              <a:t>1”</a:t>
            </a:r>
            <a:r>
              <a:rPr lang="zh-CN" altLang="en-US" dirty="0" smtClean="0">
                <a:solidFill>
                  <a:srgbClr val="414455"/>
                </a:solidFill>
                <a:latin typeface="微软雅黑" pitchFamily="34" charset="-122"/>
                <a:ea typeface="微软雅黑" pitchFamily="34" charset="-122"/>
              </a:rPr>
              <a:t>，说明该信号线上的值不会影响到测试结果，即该信号线上不存在固定故障；再分析失败的配置，若某一信号线在不同的失败配置中被赋为“</a:t>
            </a:r>
            <a:r>
              <a:rPr lang="en-US" altLang="zh-CN" dirty="0" smtClean="0">
                <a:solidFill>
                  <a:srgbClr val="414455"/>
                </a:solidFill>
                <a:latin typeface="微软雅黑" pitchFamily="34" charset="-122"/>
                <a:ea typeface="微软雅黑" pitchFamily="34" charset="-122"/>
              </a:rPr>
              <a:t>0”</a:t>
            </a:r>
            <a:r>
              <a:rPr lang="zh-CN" altLang="en-US" dirty="0" smtClean="0">
                <a:solidFill>
                  <a:srgbClr val="414455"/>
                </a:solidFill>
                <a:latin typeface="微软雅黑" pitchFamily="34" charset="-122"/>
                <a:ea typeface="微软雅黑" pitchFamily="34" charset="-122"/>
              </a:rPr>
              <a:t>和“</a:t>
            </a:r>
            <a:r>
              <a:rPr lang="en-US" altLang="zh-CN" dirty="0" smtClean="0">
                <a:solidFill>
                  <a:srgbClr val="414455"/>
                </a:solidFill>
                <a:latin typeface="微软雅黑" pitchFamily="34" charset="-122"/>
                <a:ea typeface="微软雅黑" pitchFamily="34" charset="-122"/>
              </a:rPr>
              <a:t>1”</a:t>
            </a:r>
            <a:r>
              <a:rPr lang="zh-CN" altLang="en-US" dirty="0" smtClean="0">
                <a:solidFill>
                  <a:srgbClr val="414455"/>
                </a:solidFill>
                <a:latin typeface="微软雅黑" pitchFamily="34" charset="-122"/>
                <a:ea typeface="微软雅黑" pitchFamily="34" charset="-122"/>
              </a:rPr>
              <a:t>，同样说明该信号线上的值不会影响到测试结果，即该信号线上无固定故障的嫌疑。</a:t>
            </a:r>
            <a:endParaRPr lang="zh-CN" altLang="en-US" dirty="0"/>
          </a:p>
        </p:txBody>
      </p:sp>
      <p:sp>
        <p:nvSpPr>
          <p:cNvPr id="91" name="矩形 90"/>
          <p:cNvSpPr/>
          <p:nvPr/>
        </p:nvSpPr>
        <p:spPr>
          <a:xfrm>
            <a:off x="1668431" y="3666184"/>
            <a:ext cx="8643998" cy="1200329"/>
          </a:xfrm>
          <a:prstGeom prst="rect">
            <a:avLst/>
          </a:prstGeom>
        </p:spPr>
        <p:txBody>
          <a:bodyPr wrap="square">
            <a:spAutoFit/>
          </a:bodyPr>
          <a:lstStyle/>
          <a:p>
            <a:pPr algn="just"/>
            <a:r>
              <a:rPr lang="zh-CN" altLang="en-US" dirty="0" smtClean="0">
                <a:solidFill>
                  <a:srgbClr val="FF0000"/>
                </a:solidFill>
                <a:latin typeface="微软雅黑" pitchFamily="34" charset="-122"/>
                <a:ea typeface="微软雅黑" pitchFamily="34" charset="-122"/>
              </a:rPr>
              <a:t>桥接故障</a:t>
            </a:r>
            <a:r>
              <a:rPr lang="zh-CN" altLang="en-US" dirty="0" smtClean="0">
                <a:solidFill>
                  <a:srgbClr val="414455"/>
                </a:solidFill>
                <a:latin typeface="微软雅黑" pitchFamily="34" charset="-122"/>
                <a:ea typeface="微软雅黑" pitchFamily="34" charset="-122"/>
              </a:rPr>
              <a:t>：从成功的配置中排除无故障信号线对，若某一对信号线在任意成功配置中被赋为“</a:t>
            </a:r>
            <a:r>
              <a:rPr lang="en-US" altLang="zh-CN" dirty="0" smtClean="0">
                <a:solidFill>
                  <a:srgbClr val="414455"/>
                </a:solidFill>
                <a:latin typeface="微软雅黑" pitchFamily="34" charset="-122"/>
                <a:ea typeface="微软雅黑" pitchFamily="34" charset="-122"/>
              </a:rPr>
              <a:t>01”</a:t>
            </a:r>
            <a:r>
              <a:rPr lang="zh-CN" altLang="en-US" dirty="0" smtClean="0">
                <a:solidFill>
                  <a:srgbClr val="414455"/>
                </a:solidFill>
                <a:latin typeface="微软雅黑" pitchFamily="34" charset="-122"/>
                <a:ea typeface="微软雅黑" pitchFamily="34" charset="-122"/>
              </a:rPr>
              <a:t>或“</a:t>
            </a:r>
            <a:r>
              <a:rPr lang="en-US" altLang="zh-CN" dirty="0" smtClean="0">
                <a:solidFill>
                  <a:srgbClr val="414455"/>
                </a:solidFill>
                <a:latin typeface="微软雅黑" pitchFamily="34" charset="-122"/>
                <a:ea typeface="微软雅黑" pitchFamily="34" charset="-122"/>
              </a:rPr>
              <a:t>10”</a:t>
            </a:r>
            <a:r>
              <a:rPr lang="zh-CN" altLang="en-US" dirty="0" smtClean="0">
                <a:solidFill>
                  <a:srgbClr val="414455"/>
                </a:solidFill>
                <a:latin typeface="微软雅黑" pitchFamily="34" charset="-122"/>
                <a:ea typeface="微软雅黑" pitchFamily="34" charset="-122"/>
              </a:rPr>
              <a:t>，说明该对信号线不存在相应类型的桥接故障；再分析失败的配置，若某一对信号线在任意失败配置中被赋为“</a:t>
            </a:r>
            <a:r>
              <a:rPr lang="en-US" altLang="zh-CN" dirty="0" smtClean="0">
                <a:solidFill>
                  <a:srgbClr val="414455"/>
                </a:solidFill>
                <a:latin typeface="微软雅黑" pitchFamily="34" charset="-122"/>
                <a:ea typeface="微软雅黑" pitchFamily="34" charset="-122"/>
              </a:rPr>
              <a:t>00”</a:t>
            </a:r>
            <a:r>
              <a:rPr lang="zh-CN" altLang="en-US" dirty="0" smtClean="0">
                <a:solidFill>
                  <a:srgbClr val="414455"/>
                </a:solidFill>
                <a:latin typeface="微软雅黑" pitchFamily="34" charset="-122"/>
                <a:ea typeface="微软雅黑" pitchFamily="34" charset="-122"/>
              </a:rPr>
              <a:t>或“</a:t>
            </a:r>
            <a:r>
              <a:rPr lang="en-US" altLang="zh-CN" dirty="0" smtClean="0">
                <a:solidFill>
                  <a:srgbClr val="414455"/>
                </a:solidFill>
                <a:latin typeface="微软雅黑" pitchFamily="34" charset="-122"/>
                <a:ea typeface="微软雅黑" pitchFamily="34" charset="-122"/>
              </a:rPr>
              <a:t>11”</a:t>
            </a:r>
            <a:r>
              <a:rPr lang="zh-CN" altLang="en-US" dirty="0" smtClean="0">
                <a:solidFill>
                  <a:srgbClr val="414455"/>
                </a:solidFill>
                <a:latin typeface="微软雅黑" pitchFamily="34" charset="-122"/>
                <a:ea typeface="微软雅黑" pitchFamily="34" charset="-122"/>
              </a:rPr>
              <a:t>，说明该对信号线不存在任何桥接故障。</a:t>
            </a:r>
            <a:endParaRPr lang="zh-CN" altLang="en-US" dirty="0"/>
          </a:p>
        </p:txBody>
      </p:sp>
      <p:sp>
        <p:nvSpPr>
          <p:cNvPr id="92" name="矩形 91"/>
          <p:cNvSpPr/>
          <p:nvPr/>
        </p:nvSpPr>
        <p:spPr>
          <a:xfrm>
            <a:off x="1668431" y="5214950"/>
            <a:ext cx="8643998" cy="646331"/>
          </a:xfrm>
          <a:prstGeom prst="rect">
            <a:avLst/>
          </a:prstGeom>
        </p:spPr>
        <p:txBody>
          <a:bodyPr wrap="square">
            <a:spAutoFit/>
          </a:bodyPr>
          <a:lstStyle/>
          <a:p>
            <a:pPr algn="ctr"/>
            <a:r>
              <a:rPr lang="zh-CN" altLang="en-US" dirty="0" smtClean="0">
                <a:solidFill>
                  <a:srgbClr val="414455"/>
                </a:solidFill>
                <a:latin typeface="微软雅黑" pitchFamily="34" charset="-122"/>
                <a:ea typeface="微软雅黑" pitchFamily="34" charset="-122"/>
              </a:rPr>
              <a:t>若复用配置法最终定位到多个固定故障嫌疑时，则需要使用额外的配置对多余的故障嫌疑进行排除。</a:t>
            </a:r>
            <a:endParaRPr lang="zh-CN" altLang="en-US" dirty="0"/>
          </a:p>
        </p:txBody>
      </p:sp>
      <p:sp>
        <p:nvSpPr>
          <p:cNvPr id="22" name="文本框 9"/>
          <p:cNvSpPr txBox="1"/>
          <p:nvPr/>
        </p:nvSpPr>
        <p:spPr>
          <a:xfrm>
            <a:off x="1270163" y="307422"/>
            <a:ext cx="6327622"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诊断研究方案：基于粗细粒度故障的非自适应互连故障诊断</a:t>
            </a: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552971" y="188640"/>
            <a:ext cx="670560" cy="604586"/>
            <a:chOff x="5424755" y="1340768"/>
            <a:chExt cx="670560" cy="604586"/>
          </a:xfrm>
        </p:grpSpPr>
        <p:grpSp>
          <p:nvGrpSpPr>
            <p:cNvPr id="70"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56" name="组合 55"/>
          <p:cNvGrpSpPr>
            <a:grpSpLocks noChangeAspect="1"/>
          </p:cNvGrpSpPr>
          <p:nvPr/>
        </p:nvGrpSpPr>
        <p:grpSpPr>
          <a:xfrm>
            <a:off x="727177" y="338703"/>
            <a:ext cx="364541" cy="312708"/>
            <a:chOff x="5084763" y="971548"/>
            <a:chExt cx="323865" cy="277813"/>
          </a:xfrm>
          <a:solidFill>
            <a:schemeClr val="tx2"/>
          </a:solidFill>
        </p:grpSpPr>
        <p:sp>
          <p:nvSpPr>
            <p:cNvPr id="5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pic>
        <p:nvPicPr>
          <p:cNvPr id="60" name="图片 5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61" name="矩形 60"/>
          <p:cNvSpPr/>
          <p:nvPr/>
        </p:nvSpPr>
        <p:spPr>
          <a:xfrm>
            <a:off x="382547" y="1273718"/>
            <a:ext cx="5500726" cy="369332"/>
          </a:xfrm>
          <a:prstGeom prst="rect">
            <a:avLst/>
          </a:prstGeom>
        </p:spPr>
        <p:txBody>
          <a:bodyPr wrap="square">
            <a:spAutoFit/>
          </a:bodyPr>
          <a:lstStyle/>
          <a:p>
            <a:pPr algn="just"/>
            <a:r>
              <a:rPr lang="zh-CN" altLang="en-US" dirty="0" smtClean="0">
                <a:solidFill>
                  <a:srgbClr val="414455"/>
                </a:solidFill>
                <a:latin typeface="微软雅黑" pitchFamily="34" charset="-122"/>
                <a:ea typeface="微软雅黑" pitchFamily="34" charset="-122"/>
              </a:rPr>
              <a:t>假设在先前步骤中确定了故障的粗粒度范围为 </a:t>
            </a:r>
            <a:endParaRPr lang="zh-CN" altLang="en-US" dirty="0"/>
          </a:p>
        </p:txBody>
      </p:sp>
      <p:pic>
        <p:nvPicPr>
          <p:cNvPr id="62" name="Picture 2"/>
          <p:cNvPicPr>
            <a:picLocks noChangeAspect="1" noChangeArrowheads="1"/>
          </p:cNvPicPr>
          <p:nvPr/>
        </p:nvPicPr>
        <p:blipFill>
          <a:blip r:embed="rId4"/>
          <a:srcRect/>
          <a:stretch>
            <a:fillRect/>
          </a:stretch>
        </p:blipFill>
        <p:spPr bwMode="auto">
          <a:xfrm>
            <a:off x="5026017" y="1315509"/>
            <a:ext cx="1485900" cy="285750"/>
          </a:xfrm>
          <a:prstGeom prst="rect">
            <a:avLst/>
          </a:prstGeom>
          <a:noFill/>
          <a:ln w="9525">
            <a:noFill/>
            <a:miter lim="800000"/>
            <a:headEnd/>
            <a:tailEnd/>
          </a:ln>
          <a:effectLst/>
        </p:spPr>
      </p:pic>
      <p:pic>
        <p:nvPicPr>
          <p:cNvPr id="4098" name="Picture 2"/>
          <p:cNvPicPr>
            <a:picLocks noChangeAspect="1" noChangeArrowheads="1"/>
          </p:cNvPicPr>
          <p:nvPr/>
        </p:nvPicPr>
        <p:blipFill>
          <a:blip r:embed="rId5"/>
          <a:srcRect/>
          <a:stretch>
            <a:fillRect/>
          </a:stretch>
        </p:blipFill>
        <p:spPr bwMode="auto">
          <a:xfrm>
            <a:off x="1525555" y="2500306"/>
            <a:ext cx="3808286" cy="2357454"/>
          </a:xfrm>
          <a:prstGeom prst="rect">
            <a:avLst/>
          </a:prstGeom>
          <a:noFill/>
          <a:ln w="9525">
            <a:noFill/>
            <a:miter lim="800000"/>
            <a:headEnd/>
            <a:tailEnd/>
          </a:ln>
          <a:effectLst/>
        </p:spPr>
      </p:pic>
      <p:sp>
        <p:nvSpPr>
          <p:cNvPr id="64" name="矩形 63"/>
          <p:cNvSpPr/>
          <p:nvPr/>
        </p:nvSpPr>
        <p:spPr>
          <a:xfrm>
            <a:off x="7259616" y="1139595"/>
            <a:ext cx="3357586" cy="646331"/>
          </a:xfrm>
          <a:prstGeom prst="rect">
            <a:avLst/>
          </a:prstGeom>
        </p:spPr>
        <p:txBody>
          <a:bodyPr wrap="square">
            <a:spAutoFit/>
          </a:bodyPr>
          <a:lstStyle/>
          <a:p>
            <a:pPr algn="just"/>
            <a:r>
              <a:rPr lang="zh-CN" altLang="en-US" dirty="0" smtClean="0">
                <a:solidFill>
                  <a:srgbClr val="414455"/>
                </a:solidFill>
                <a:latin typeface="微软雅黑" pitchFamily="34" charset="-122"/>
                <a:ea typeface="微软雅黑" pitchFamily="34" charset="-122"/>
              </a:rPr>
              <a:t>不知道故障的类型，</a:t>
            </a:r>
            <a:r>
              <a:rPr lang="zh-CN" altLang="en-US" dirty="0" smtClean="0">
                <a:solidFill>
                  <a:srgbClr val="FF0000"/>
                </a:solidFill>
                <a:latin typeface="微软雅黑" pitchFamily="34" charset="-122"/>
                <a:ea typeface="微软雅黑" pitchFamily="34" charset="-122"/>
              </a:rPr>
              <a:t>先假设故障为固定故障</a:t>
            </a:r>
            <a:r>
              <a:rPr lang="zh-CN" altLang="en-US" dirty="0" smtClean="0">
                <a:solidFill>
                  <a:srgbClr val="414455"/>
                </a:solidFill>
                <a:latin typeface="微软雅黑" pitchFamily="34" charset="-122"/>
                <a:ea typeface="微软雅黑" pitchFamily="34" charset="-122"/>
              </a:rPr>
              <a:t>进行诊断</a:t>
            </a:r>
            <a:endParaRPr lang="zh-CN" altLang="en-US" dirty="0">
              <a:solidFill>
                <a:srgbClr val="414455"/>
              </a:solidFill>
              <a:latin typeface="微软雅黑" pitchFamily="34" charset="-122"/>
              <a:ea typeface="微软雅黑" pitchFamily="34" charset="-122"/>
            </a:endParaRPr>
          </a:p>
        </p:txBody>
      </p:sp>
      <p:pic>
        <p:nvPicPr>
          <p:cNvPr id="4099" name="Picture 3"/>
          <p:cNvPicPr>
            <a:picLocks noChangeAspect="1" noChangeArrowheads="1"/>
          </p:cNvPicPr>
          <p:nvPr/>
        </p:nvPicPr>
        <p:blipFill>
          <a:blip r:embed="rId6"/>
          <a:srcRect/>
          <a:stretch>
            <a:fillRect/>
          </a:stretch>
        </p:blipFill>
        <p:spPr bwMode="auto">
          <a:xfrm>
            <a:off x="6916976" y="1785926"/>
            <a:ext cx="3824081" cy="3929090"/>
          </a:xfrm>
          <a:prstGeom prst="rect">
            <a:avLst/>
          </a:prstGeom>
          <a:noFill/>
          <a:ln w="9525">
            <a:noFill/>
            <a:miter lim="800000"/>
            <a:headEnd/>
            <a:tailEnd/>
          </a:ln>
          <a:effectLst/>
        </p:spPr>
      </p:pic>
      <p:sp>
        <p:nvSpPr>
          <p:cNvPr id="23" name="文本框 9"/>
          <p:cNvSpPr txBox="1"/>
          <p:nvPr/>
        </p:nvSpPr>
        <p:spPr>
          <a:xfrm>
            <a:off x="1270163" y="307422"/>
            <a:ext cx="6327622"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诊断研究方案：基于粗细粒度故障的非自适应互连故障诊断</a:t>
            </a: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98" name="组合 97"/>
          <p:cNvGrpSpPr/>
          <p:nvPr/>
        </p:nvGrpSpPr>
        <p:grpSpPr>
          <a:xfrm>
            <a:off x="552971" y="188640"/>
            <a:ext cx="670560" cy="604586"/>
            <a:chOff x="5424755" y="1340768"/>
            <a:chExt cx="670560" cy="604586"/>
          </a:xfrm>
        </p:grpSpPr>
        <p:grpSp>
          <p:nvGrpSpPr>
            <p:cNvPr id="99" name="组合 69"/>
            <p:cNvGrpSpPr/>
            <p:nvPr/>
          </p:nvGrpSpPr>
          <p:grpSpPr>
            <a:xfrm>
              <a:off x="5424755" y="1340768"/>
              <a:ext cx="670560" cy="604586"/>
              <a:chOff x="3720691" y="2824413"/>
              <a:chExt cx="1341120" cy="1209172"/>
            </a:xfrm>
          </p:grpSpPr>
          <p:sp>
            <p:nvSpPr>
              <p:cNvPr id="101"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2"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00"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grpSp>
        <p:nvGrpSpPr>
          <p:cNvPr id="103" name="组合 102"/>
          <p:cNvGrpSpPr>
            <a:grpSpLocks noChangeAspect="1"/>
          </p:cNvGrpSpPr>
          <p:nvPr/>
        </p:nvGrpSpPr>
        <p:grpSpPr>
          <a:xfrm>
            <a:off x="727177" y="338703"/>
            <a:ext cx="364541" cy="312708"/>
            <a:chOff x="5084763" y="971548"/>
            <a:chExt cx="323865" cy="277813"/>
          </a:xfrm>
          <a:solidFill>
            <a:schemeClr val="tx2"/>
          </a:solidFill>
        </p:grpSpPr>
        <p:sp>
          <p:nvSpPr>
            <p:cNvPr id="104"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5"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pic>
        <p:nvPicPr>
          <p:cNvPr id="107" name="图片 10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108" name="矩形 107"/>
          <p:cNvSpPr/>
          <p:nvPr/>
        </p:nvSpPr>
        <p:spPr>
          <a:xfrm>
            <a:off x="811175" y="1071546"/>
            <a:ext cx="3357586" cy="646331"/>
          </a:xfrm>
          <a:prstGeom prst="rect">
            <a:avLst/>
          </a:prstGeom>
        </p:spPr>
        <p:txBody>
          <a:bodyPr wrap="square">
            <a:spAutoFit/>
          </a:bodyPr>
          <a:lstStyle/>
          <a:p>
            <a:pPr algn="just"/>
            <a:r>
              <a:rPr lang="zh-CN" altLang="en-US" dirty="0" smtClean="0">
                <a:solidFill>
                  <a:srgbClr val="414455"/>
                </a:solidFill>
                <a:latin typeface="微软雅黑" pitchFamily="34" charset="-122"/>
                <a:ea typeface="微软雅黑" pitchFamily="34" charset="-122"/>
              </a:rPr>
              <a:t>不知道故障的类型，</a:t>
            </a:r>
            <a:r>
              <a:rPr lang="zh-CN" altLang="en-US" dirty="0" smtClean="0">
                <a:solidFill>
                  <a:srgbClr val="FF0000"/>
                </a:solidFill>
                <a:latin typeface="微软雅黑" pitchFamily="34" charset="-122"/>
                <a:ea typeface="微软雅黑" pitchFamily="34" charset="-122"/>
              </a:rPr>
              <a:t>先假设故障为桥接故障</a:t>
            </a:r>
            <a:r>
              <a:rPr lang="zh-CN" altLang="en-US" dirty="0" smtClean="0">
                <a:solidFill>
                  <a:srgbClr val="414455"/>
                </a:solidFill>
                <a:latin typeface="微软雅黑" pitchFamily="34" charset="-122"/>
                <a:ea typeface="微软雅黑" pitchFamily="34" charset="-122"/>
              </a:rPr>
              <a:t>进行诊断</a:t>
            </a:r>
            <a:endParaRPr lang="zh-CN" altLang="en-US" dirty="0">
              <a:solidFill>
                <a:srgbClr val="414455"/>
              </a:solidFill>
              <a:latin typeface="微软雅黑" pitchFamily="34" charset="-122"/>
              <a:ea typeface="微软雅黑" pitchFamily="34" charset="-122"/>
            </a:endParaRPr>
          </a:p>
        </p:txBody>
      </p:sp>
      <p:pic>
        <p:nvPicPr>
          <p:cNvPr id="109" name="Picture 2"/>
          <p:cNvPicPr>
            <a:picLocks noChangeAspect="1" noChangeArrowheads="1"/>
          </p:cNvPicPr>
          <p:nvPr/>
        </p:nvPicPr>
        <p:blipFill>
          <a:blip r:embed="rId4"/>
          <a:srcRect/>
          <a:stretch>
            <a:fillRect/>
          </a:stretch>
        </p:blipFill>
        <p:spPr bwMode="auto">
          <a:xfrm>
            <a:off x="668299" y="1714488"/>
            <a:ext cx="3571900" cy="2286016"/>
          </a:xfrm>
          <a:prstGeom prst="rect">
            <a:avLst/>
          </a:prstGeom>
          <a:noFill/>
          <a:ln w="9525">
            <a:noFill/>
            <a:miter lim="800000"/>
            <a:headEnd/>
            <a:tailEnd/>
          </a:ln>
          <a:effectLst/>
        </p:spPr>
      </p:pic>
      <p:pic>
        <p:nvPicPr>
          <p:cNvPr id="5122" name="Picture 2"/>
          <p:cNvPicPr>
            <a:picLocks noChangeAspect="1" noChangeArrowheads="1"/>
          </p:cNvPicPr>
          <p:nvPr/>
        </p:nvPicPr>
        <p:blipFill>
          <a:blip r:embed="rId5"/>
          <a:srcRect/>
          <a:stretch>
            <a:fillRect/>
          </a:stretch>
        </p:blipFill>
        <p:spPr bwMode="auto">
          <a:xfrm>
            <a:off x="882613" y="4214818"/>
            <a:ext cx="3143246" cy="2151915"/>
          </a:xfrm>
          <a:prstGeom prst="rect">
            <a:avLst/>
          </a:prstGeom>
          <a:noFill/>
          <a:ln w="9525">
            <a:noFill/>
            <a:miter lim="800000"/>
            <a:headEnd/>
            <a:tailEnd/>
          </a:ln>
          <a:effectLst/>
        </p:spPr>
      </p:pic>
      <p:pic>
        <p:nvPicPr>
          <p:cNvPr id="5123" name="Picture 3"/>
          <p:cNvPicPr>
            <a:picLocks noChangeAspect="1" noChangeArrowheads="1"/>
          </p:cNvPicPr>
          <p:nvPr/>
        </p:nvPicPr>
        <p:blipFill>
          <a:blip r:embed="rId6"/>
          <a:srcRect/>
          <a:stretch>
            <a:fillRect/>
          </a:stretch>
        </p:blipFill>
        <p:spPr bwMode="auto">
          <a:xfrm>
            <a:off x="6311901" y="2143116"/>
            <a:ext cx="3667137" cy="3806549"/>
          </a:xfrm>
          <a:prstGeom prst="rect">
            <a:avLst/>
          </a:prstGeom>
          <a:noFill/>
          <a:ln w="9525">
            <a:noFill/>
            <a:miter lim="800000"/>
            <a:headEnd/>
            <a:tailEnd/>
          </a:ln>
          <a:effectLst/>
        </p:spPr>
      </p:pic>
      <p:sp>
        <p:nvSpPr>
          <p:cNvPr id="22" name="文本框 9"/>
          <p:cNvSpPr txBox="1"/>
          <p:nvPr/>
        </p:nvSpPr>
        <p:spPr>
          <a:xfrm>
            <a:off x="1270163" y="307422"/>
            <a:ext cx="6327622"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诊断研究方案：基于粗细粒度故障的非自适应互连故障诊断</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552971" y="188640"/>
            <a:ext cx="670560" cy="604586"/>
            <a:chOff x="5424755" y="1340768"/>
            <a:chExt cx="670560" cy="604586"/>
          </a:xfrm>
        </p:grpSpPr>
        <p:grpSp>
          <p:nvGrpSpPr>
            <p:cNvPr id="70" name="组合 69"/>
            <p:cNvGrpSpPr/>
            <p:nvPr/>
          </p:nvGrpSpPr>
          <p:grpSpPr>
            <a:xfrm>
              <a:off x="5424755" y="1340768"/>
              <a:ext cx="670560" cy="604586"/>
              <a:chOff x="3720691" y="2824413"/>
              <a:chExt cx="1341120" cy="1209172"/>
            </a:xfrm>
          </p:grpSpPr>
          <p:sp>
            <p:nvSpPr>
              <p:cNvPr id="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56" name="组合 55"/>
          <p:cNvGrpSpPr>
            <a:grpSpLocks noChangeAspect="1"/>
          </p:cNvGrpSpPr>
          <p:nvPr/>
        </p:nvGrpSpPr>
        <p:grpSpPr>
          <a:xfrm>
            <a:off x="727177" y="338703"/>
            <a:ext cx="364541" cy="312708"/>
            <a:chOff x="5084763" y="971548"/>
            <a:chExt cx="323865" cy="277813"/>
          </a:xfrm>
          <a:solidFill>
            <a:schemeClr val="tx2"/>
          </a:solidFill>
        </p:grpSpPr>
        <p:sp>
          <p:nvSpPr>
            <p:cNvPr id="5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pic>
        <p:nvPicPr>
          <p:cNvPr id="46" name="图片 4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6146" name="Picture 2"/>
          <p:cNvPicPr>
            <a:picLocks noChangeAspect="1" noChangeArrowheads="1"/>
          </p:cNvPicPr>
          <p:nvPr/>
        </p:nvPicPr>
        <p:blipFill>
          <a:blip r:embed="rId4"/>
          <a:srcRect/>
          <a:stretch>
            <a:fillRect/>
          </a:stretch>
        </p:blipFill>
        <p:spPr bwMode="auto">
          <a:xfrm>
            <a:off x="382547" y="923975"/>
            <a:ext cx="4786346" cy="5719735"/>
          </a:xfrm>
          <a:prstGeom prst="rect">
            <a:avLst/>
          </a:prstGeom>
          <a:noFill/>
          <a:ln w="9525">
            <a:noFill/>
            <a:miter lim="800000"/>
            <a:headEnd/>
            <a:tailEnd/>
          </a:ln>
          <a:effectLst/>
        </p:spPr>
      </p:pic>
      <p:sp>
        <p:nvSpPr>
          <p:cNvPr id="48" name="矩形 47"/>
          <p:cNvSpPr/>
          <p:nvPr/>
        </p:nvSpPr>
        <p:spPr>
          <a:xfrm>
            <a:off x="6311901" y="1345156"/>
            <a:ext cx="1571636" cy="369332"/>
          </a:xfrm>
          <a:prstGeom prst="rect">
            <a:avLst/>
          </a:prstGeom>
        </p:spPr>
        <p:txBody>
          <a:bodyPr wrap="square">
            <a:spAutoFit/>
          </a:bodyPr>
          <a:lstStyle/>
          <a:p>
            <a:pPr algn="just"/>
            <a:r>
              <a:rPr lang="zh-CN" altLang="en-US" dirty="0" smtClean="0">
                <a:solidFill>
                  <a:srgbClr val="414455"/>
                </a:solidFill>
                <a:latin typeface="微软雅黑" pitchFamily="34" charset="-122"/>
                <a:ea typeface="微软雅黑" pitchFamily="34" charset="-122"/>
              </a:rPr>
              <a:t>测试配置数：</a:t>
            </a:r>
            <a:endParaRPr lang="zh-CN" altLang="en-US" dirty="0">
              <a:solidFill>
                <a:srgbClr val="414455"/>
              </a:solidFill>
              <a:latin typeface="微软雅黑" pitchFamily="34" charset="-122"/>
              <a:ea typeface="微软雅黑" pitchFamily="34" charset="-122"/>
            </a:endParaRPr>
          </a:p>
        </p:txBody>
      </p:sp>
      <p:pic>
        <p:nvPicPr>
          <p:cNvPr id="6147" name="Picture 3"/>
          <p:cNvPicPr>
            <a:picLocks noChangeAspect="1" noChangeArrowheads="1"/>
          </p:cNvPicPr>
          <p:nvPr/>
        </p:nvPicPr>
        <p:blipFill>
          <a:blip r:embed="rId5"/>
          <a:srcRect/>
          <a:stretch>
            <a:fillRect/>
          </a:stretch>
        </p:blipFill>
        <p:spPr bwMode="auto">
          <a:xfrm>
            <a:off x="7812099" y="1345156"/>
            <a:ext cx="3486150" cy="352425"/>
          </a:xfrm>
          <a:prstGeom prst="rect">
            <a:avLst/>
          </a:prstGeom>
          <a:noFill/>
          <a:ln w="9525">
            <a:noFill/>
            <a:miter lim="800000"/>
            <a:headEnd/>
            <a:tailEnd/>
          </a:ln>
          <a:effectLst/>
        </p:spPr>
      </p:pic>
      <p:sp>
        <p:nvSpPr>
          <p:cNvPr id="50" name="矩形 49"/>
          <p:cNvSpPr/>
          <p:nvPr/>
        </p:nvSpPr>
        <p:spPr>
          <a:xfrm>
            <a:off x="5454645" y="1988098"/>
            <a:ext cx="6357982" cy="1477328"/>
          </a:xfrm>
          <a:prstGeom prst="rect">
            <a:avLst/>
          </a:prstGeom>
        </p:spPr>
        <p:txBody>
          <a:bodyPr wrap="square">
            <a:spAutoFit/>
          </a:bodyPr>
          <a:lstStyle/>
          <a:p>
            <a:pPr algn="just"/>
            <a:r>
              <a:rPr lang="zh-CN" altLang="en-US" dirty="0" smtClean="0">
                <a:solidFill>
                  <a:srgbClr val="414455"/>
                </a:solidFill>
                <a:latin typeface="微软雅黑" pitchFamily="34" charset="-122"/>
                <a:ea typeface="微软雅黑" pitchFamily="34" charset="-122"/>
              </a:rPr>
              <a:t>先假设故障为</a:t>
            </a:r>
            <a:r>
              <a:rPr lang="zh-CN" altLang="en-US" dirty="0" smtClean="0">
                <a:solidFill>
                  <a:srgbClr val="FF0000"/>
                </a:solidFill>
                <a:latin typeface="微软雅黑" pitchFamily="34" charset="-122"/>
                <a:ea typeface="微软雅黑" pitchFamily="34" charset="-122"/>
              </a:rPr>
              <a:t>固定故障</a:t>
            </a:r>
            <a:r>
              <a:rPr lang="zh-CN" altLang="en-US" dirty="0" smtClean="0">
                <a:solidFill>
                  <a:srgbClr val="414455"/>
                </a:solidFill>
                <a:latin typeface="微软雅黑" pitchFamily="34" charset="-122"/>
                <a:ea typeface="微软雅黑" pitchFamily="34" charset="-122"/>
              </a:rPr>
              <a:t>：最好的情况只需                次配置即可；最坏的情况需要额外的配置排除多余的故障嫌疑，若此时粗粒度故障范围内存在</a:t>
            </a:r>
            <a:r>
              <a:rPr lang="en-US" altLang="zh-CN" dirty="0" smtClean="0">
                <a:solidFill>
                  <a:srgbClr val="414455"/>
                </a:solidFill>
                <a:latin typeface="微软雅黑" pitchFamily="34" charset="-122"/>
                <a:ea typeface="微软雅黑" pitchFamily="34" charset="-122"/>
              </a:rPr>
              <a:t>m</a:t>
            </a:r>
            <a:r>
              <a:rPr lang="zh-CN" altLang="en-US" dirty="0" smtClean="0">
                <a:solidFill>
                  <a:srgbClr val="414455"/>
                </a:solidFill>
                <a:latin typeface="微软雅黑" pitchFamily="34" charset="-122"/>
                <a:ea typeface="微软雅黑" pitchFamily="34" charset="-122"/>
              </a:rPr>
              <a:t>个</a:t>
            </a:r>
            <a:r>
              <a:rPr lang="en-US" altLang="zh-CN" dirty="0" smtClean="0">
                <a:solidFill>
                  <a:srgbClr val="414455"/>
                </a:solidFill>
                <a:latin typeface="微软雅黑" pitchFamily="34" charset="-122"/>
                <a:ea typeface="微软雅黑" pitchFamily="34" charset="-122"/>
              </a:rPr>
              <a:t>LUT</a:t>
            </a:r>
            <a:r>
              <a:rPr lang="zh-CN" altLang="en-US" dirty="0" smtClean="0">
                <a:solidFill>
                  <a:srgbClr val="414455"/>
                </a:solidFill>
                <a:latin typeface="微软雅黑" pitchFamily="34" charset="-122"/>
                <a:ea typeface="微软雅黑" pitchFamily="34" charset="-122"/>
              </a:rPr>
              <a:t>，则需要     确定故障所在</a:t>
            </a:r>
            <a:r>
              <a:rPr lang="en-US" altLang="zh-CN" dirty="0" smtClean="0">
                <a:solidFill>
                  <a:srgbClr val="414455"/>
                </a:solidFill>
                <a:latin typeface="微软雅黑" pitchFamily="34" charset="-122"/>
                <a:ea typeface="微软雅黑" pitchFamily="34" charset="-122"/>
              </a:rPr>
              <a:t>LUT</a:t>
            </a:r>
            <a:r>
              <a:rPr lang="zh-CN" altLang="en-US" dirty="0" smtClean="0">
                <a:solidFill>
                  <a:srgbClr val="414455"/>
                </a:solidFill>
                <a:latin typeface="微软雅黑" pitchFamily="34" charset="-122"/>
                <a:ea typeface="微软雅黑" pitchFamily="34" charset="-122"/>
              </a:rPr>
              <a:t>位置，再使用</a:t>
            </a:r>
            <a:r>
              <a:rPr lang="en-US" altLang="zh-CN" dirty="0" smtClean="0">
                <a:solidFill>
                  <a:srgbClr val="414455"/>
                </a:solidFill>
                <a:latin typeface="微软雅黑" pitchFamily="34" charset="-122"/>
                <a:ea typeface="微软雅黑" pitchFamily="34" charset="-122"/>
              </a:rPr>
              <a:t>1</a:t>
            </a:r>
            <a:r>
              <a:rPr lang="zh-CN" altLang="en-US" dirty="0" smtClean="0">
                <a:solidFill>
                  <a:srgbClr val="414455"/>
                </a:solidFill>
                <a:latin typeface="微软雅黑" pitchFamily="34" charset="-122"/>
                <a:ea typeface="微软雅黑" pitchFamily="34" charset="-122"/>
              </a:rPr>
              <a:t>次配置排除对应</a:t>
            </a:r>
            <a:r>
              <a:rPr lang="en-US" altLang="zh-CN" dirty="0" smtClean="0">
                <a:solidFill>
                  <a:srgbClr val="414455"/>
                </a:solidFill>
                <a:latin typeface="微软雅黑" pitchFamily="34" charset="-122"/>
                <a:ea typeface="微软雅黑" pitchFamily="34" charset="-122"/>
              </a:rPr>
              <a:t>LUT</a:t>
            </a:r>
            <a:r>
              <a:rPr lang="zh-CN" altLang="en-US" dirty="0" smtClean="0">
                <a:solidFill>
                  <a:srgbClr val="414455"/>
                </a:solidFill>
                <a:latin typeface="微软雅黑" pitchFamily="34" charset="-122"/>
                <a:ea typeface="微软雅黑" pitchFamily="34" charset="-122"/>
              </a:rPr>
              <a:t>内信号线的多余故障嫌疑，最后需要再使用</a:t>
            </a:r>
            <a:r>
              <a:rPr lang="en-US" altLang="zh-CN" dirty="0" smtClean="0">
                <a:solidFill>
                  <a:srgbClr val="414455"/>
                </a:solidFill>
                <a:latin typeface="微软雅黑" pitchFamily="34" charset="-122"/>
                <a:ea typeface="微软雅黑" pitchFamily="34" charset="-122"/>
              </a:rPr>
              <a:t>1</a:t>
            </a:r>
            <a:r>
              <a:rPr lang="zh-CN" altLang="en-US" dirty="0" smtClean="0">
                <a:solidFill>
                  <a:srgbClr val="414455"/>
                </a:solidFill>
                <a:latin typeface="微软雅黑" pitchFamily="34" charset="-122"/>
                <a:ea typeface="微软雅黑" pitchFamily="34" charset="-122"/>
              </a:rPr>
              <a:t>次配置确定真正的故障类型。</a:t>
            </a:r>
            <a:endParaRPr lang="zh-CN" altLang="en-US" dirty="0">
              <a:solidFill>
                <a:srgbClr val="414455"/>
              </a:solidFill>
              <a:latin typeface="微软雅黑" pitchFamily="34" charset="-122"/>
              <a:ea typeface="微软雅黑" pitchFamily="34" charset="-122"/>
            </a:endParaRPr>
          </a:p>
        </p:txBody>
      </p:sp>
      <p:pic>
        <p:nvPicPr>
          <p:cNvPr id="6148" name="Picture 4"/>
          <p:cNvPicPr>
            <a:picLocks noChangeAspect="1" noChangeArrowheads="1"/>
          </p:cNvPicPr>
          <p:nvPr/>
        </p:nvPicPr>
        <p:blipFill>
          <a:blip r:embed="rId6"/>
          <a:srcRect/>
          <a:stretch>
            <a:fillRect/>
          </a:stretch>
        </p:blipFill>
        <p:spPr bwMode="auto">
          <a:xfrm>
            <a:off x="9669487" y="1988098"/>
            <a:ext cx="1123950" cy="342900"/>
          </a:xfrm>
          <a:prstGeom prst="rect">
            <a:avLst/>
          </a:prstGeom>
          <a:noFill/>
          <a:ln w="9525">
            <a:noFill/>
            <a:miter lim="800000"/>
            <a:headEnd/>
            <a:tailEnd/>
          </a:ln>
          <a:effectLst/>
        </p:spPr>
      </p:pic>
      <p:pic>
        <p:nvPicPr>
          <p:cNvPr id="6150" name="Picture 6"/>
          <p:cNvPicPr>
            <a:picLocks noChangeAspect="1" noChangeArrowheads="1"/>
          </p:cNvPicPr>
          <p:nvPr/>
        </p:nvPicPr>
        <p:blipFill>
          <a:blip r:embed="rId7"/>
          <a:srcRect/>
          <a:stretch>
            <a:fillRect/>
          </a:stretch>
        </p:blipFill>
        <p:spPr bwMode="auto">
          <a:xfrm>
            <a:off x="9740925" y="2559602"/>
            <a:ext cx="514350" cy="304800"/>
          </a:xfrm>
          <a:prstGeom prst="rect">
            <a:avLst/>
          </a:prstGeom>
          <a:noFill/>
          <a:ln w="9525">
            <a:noFill/>
            <a:miter lim="800000"/>
            <a:headEnd/>
            <a:tailEnd/>
          </a:ln>
          <a:effectLst/>
        </p:spPr>
      </p:pic>
      <p:sp>
        <p:nvSpPr>
          <p:cNvPr id="90" name="矩形 89"/>
          <p:cNvSpPr/>
          <p:nvPr/>
        </p:nvSpPr>
        <p:spPr>
          <a:xfrm>
            <a:off x="5454645" y="3702610"/>
            <a:ext cx="6357982" cy="646331"/>
          </a:xfrm>
          <a:prstGeom prst="rect">
            <a:avLst/>
          </a:prstGeom>
        </p:spPr>
        <p:txBody>
          <a:bodyPr wrap="square">
            <a:spAutoFit/>
          </a:bodyPr>
          <a:lstStyle/>
          <a:p>
            <a:pPr algn="just"/>
            <a:r>
              <a:rPr lang="zh-CN" altLang="en-US" dirty="0" smtClean="0">
                <a:solidFill>
                  <a:srgbClr val="414455"/>
                </a:solidFill>
                <a:latin typeface="微软雅黑" pitchFamily="34" charset="-122"/>
                <a:ea typeface="微软雅黑" pitchFamily="34" charset="-122"/>
              </a:rPr>
              <a:t>先假设故障为</a:t>
            </a:r>
            <a:r>
              <a:rPr lang="zh-CN" altLang="en-US" dirty="0" smtClean="0">
                <a:solidFill>
                  <a:srgbClr val="FF0000"/>
                </a:solidFill>
                <a:latin typeface="微软雅黑" pitchFamily="34" charset="-122"/>
                <a:ea typeface="微软雅黑" pitchFamily="34" charset="-122"/>
              </a:rPr>
              <a:t>桥接故障</a:t>
            </a:r>
            <a:r>
              <a:rPr lang="zh-CN" altLang="en-US" dirty="0" smtClean="0">
                <a:solidFill>
                  <a:srgbClr val="414455"/>
                </a:solidFill>
                <a:latin typeface="微软雅黑" pitchFamily="34" charset="-122"/>
                <a:ea typeface="微软雅黑" pitchFamily="34" charset="-122"/>
              </a:rPr>
              <a:t>：与固定故障诊断路线相同，只是最后需要使用</a:t>
            </a:r>
            <a:r>
              <a:rPr lang="en-US" altLang="zh-CN" dirty="0" smtClean="0">
                <a:solidFill>
                  <a:srgbClr val="414455"/>
                </a:solidFill>
                <a:latin typeface="微软雅黑" pitchFamily="34" charset="-122"/>
                <a:ea typeface="微软雅黑" pitchFamily="34" charset="-122"/>
              </a:rPr>
              <a:t>2</a:t>
            </a:r>
            <a:r>
              <a:rPr lang="zh-CN" altLang="en-US" dirty="0" smtClean="0">
                <a:solidFill>
                  <a:srgbClr val="414455"/>
                </a:solidFill>
                <a:latin typeface="微软雅黑" pitchFamily="34" charset="-122"/>
                <a:ea typeface="微软雅黑" pitchFamily="34" charset="-122"/>
              </a:rPr>
              <a:t>次配置确定真正的故障类型。</a:t>
            </a:r>
            <a:endParaRPr lang="zh-CN" altLang="en-US" dirty="0">
              <a:solidFill>
                <a:srgbClr val="414455"/>
              </a:solidFill>
              <a:latin typeface="微软雅黑" pitchFamily="34" charset="-122"/>
              <a:ea typeface="微软雅黑" pitchFamily="34" charset="-122"/>
            </a:endParaRPr>
          </a:p>
        </p:txBody>
      </p:sp>
      <p:sp>
        <p:nvSpPr>
          <p:cNvPr id="93" name="矩形 92"/>
          <p:cNvSpPr/>
          <p:nvPr/>
        </p:nvSpPr>
        <p:spPr>
          <a:xfrm>
            <a:off x="6026165" y="4845618"/>
            <a:ext cx="3071834" cy="369332"/>
          </a:xfrm>
          <a:prstGeom prst="rect">
            <a:avLst/>
          </a:prstGeom>
        </p:spPr>
        <p:txBody>
          <a:bodyPr wrap="square">
            <a:spAutoFit/>
          </a:bodyPr>
          <a:lstStyle/>
          <a:p>
            <a:pPr algn="just"/>
            <a:r>
              <a:rPr lang="zh-CN" altLang="en-US" dirty="0" smtClean="0">
                <a:solidFill>
                  <a:srgbClr val="414455"/>
                </a:solidFill>
                <a:latin typeface="微软雅黑" pitchFamily="34" charset="-122"/>
                <a:ea typeface="微软雅黑" pitchFamily="34" charset="-122"/>
              </a:rPr>
              <a:t>本文所需的</a:t>
            </a:r>
            <a:r>
              <a:rPr lang="zh-CN" altLang="en-US" dirty="0" smtClean="0">
                <a:solidFill>
                  <a:srgbClr val="FF0000"/>
                </a:solidFill>
                <a:latin typeface="微软雅黑" pitchFamily="34" charset="-122"/>
                <a:ea typeface="微软雅黑" pitchFamily="34" charset="-122"/>
              </a:rPr>
              <a:t>最大诊断配置数</a:t>
            </a:r>
            <a:r>
              <a:rPr lang="zh-CN" altLang="en-US" dirty="0" smtClean="0">
                <a:solidFill>
                  <a:srgbClr val="414455"/>
                </a:solidFill>
                <a:latin typeface="微软雅黑" pitchFamily="34" charset="-122"/>
                <a:ea typeface="微软雅黑" pitchFamily="34" charset="-122"/>
              </a:rPr>
              <a:t>：</a:t>
            </a:r>
            <a:endParaRPr lang="zh-CN" altLang="en-US" dirty="0">
              <a:solidFill>
                <a:srgbClr val="414455"/>
              </a:solidFill>
              <a:latin typeface="微软雅黑" pitchFamily="34" charset="-122"/>
              <a:ea typeface="微软雅黑" pitchFamily="34" charset="-122"/>
            </a:endParaRPr>
          </a:p>
        </p:txBody>
      </p:sp>
      <p:pic>
        <p:nvPicPr>
          <p:cNvPr id="6151" name="Picture 7"/>
          <p:cNvPicPr>
            <a:picLocks noChangeAspect="1" noChangeArrowheads="1"/>
          </p:cNvPicPr>
          <p:nvPr/>
        </p:nvPicPr>
        <p:blipFill>
          <a:blip r:embed="rId8"/>
          <a:srcRect/>
          <a:stretch>
            <a:fillRect/>
          </a:stretch>
        </p:blipFill>
        <p:spPr bwMode="auto">
          <a:xfrm>
            <a:off x="9240859" y="4858834"/>
            <a:ext cx="2286000" cy="342900"/>
          </a:xfrm>
          <a:prstGeom prst="rect">
            <a:avLst/>
          </a:prstGeom>
          <a:noFill/>
          <a:ln w="9525">
            <a:noFill/>
            <a:miter lim="800000"/>
            <a:headEnd/>
            <a:tailEnd/>
          </a:ln>
          <a:effectLst/>
        </p:spPr>
      </p:pic>
      <p:sp>
        <p:nvSpPr>
          <p:cNvPr id="27" name="文本框 9"/>
          <p:cNvSpPr txBox="1"/>
          <p:nvPr/>
        </p:nvSpPr>
        <p:spPr>
          <a:xfrm>
            <a:off x="1270163" y="307422"/>
            <a:ext cx="6327622"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诊断研究方案：基于粗细粒度故障的非自适应互连故障诊断</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0" y="2637077"/>
            <a:ext cx="3720434" cy="162077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9" name="组合 158"/>
          <p:cNvGrpSpPr/>
          <p:nvPr/>
        </p:nvGrpSpPr>
        <p:grpSpPr>
          <a:xfrm>
            <a:off x="2753554" y="2651020"/>
            <a:ext cx="1846387" cy="1664728"/>
            <a:chOff x="3720691" y="2824413"/>
            <a:chExt cx="1341120" cy="1209172"/>
          </a:xfrm>
        </p:grpSpPr>
        <p:sp>
          <p:nvSpPr>
            <p:cNvPr id="160"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62" name="Freeform 5"/>
          <p:cNvSpPr/>
          <p:nvPr/>
        </p:nvSpPr>
        <p:spPr bwMode="auto">
          <a:xfrm rot="1855731">
            <a:off x="2879988" y="2765015"/>
            <a:ext cx="1593518" cy="143673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nvGrpSpPr>
          <p:cNvPr id="169" name="组合 168"/>
          <p:cNvGrpSpPr/>
          <p:nvPr/>
        </p:nvGrpSpPr>
        <p:grpSpPr>
          <a:xfrm>
            <a:off x="4468898" y="2771587"/>
            <a:ext cx="278384" cy="184511"/>
            <a:chOff x="9482595" y="2565731"/>
            <a:chExt cx="278384" cy="184511"/>
          </a:xfrm>
        </p:grpSpPr>
        <p:sp>
          <p:nvSpPr>
            <p:cNvPr id="170" name="椭圆 169"/>
            <p:cNvSpPr/>
            <p:nvPr/>
          </p:nvSpPr>
          <p:spPr>
            <a:xfrm>
              <a:off x="9482595" y="2565731"/>
              <a:ext cx="71376" cy="713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a:off x="9625979" y="2615242"/>
              <a:ext cx="135000" cy="135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圆角矩形 15"/>
          <p:cNvSpPr/>
          <p:nvPr/>
        </p:nvSpPr>
        <p:spPr>
          <a:xfrm>
            <a:off x="5449515" y="2600316"/>
            <a:ext cx="6552728" cy="162077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7" name="矩形 16"/>
          <p:cNvSpPr/>
          <p:nvPr/>
        </p:nvSpPr>
        <p:spPr>
          <a:xfrm>
            <a:off x="6673651" y="2600316"/>
            <a:ext cx="5544616" cy="1620772"/>
          </a:xfrm>
          <a:prstGeom prst="rect">
            <a:avLst/>
          </a:prstGeom>
          <a:solidFill>
            <a:srgbClr val="5B5E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flipH="1">
            <a:off x="5881563" y="2788464"/>
            <a:ext cx="360040" cy="1107996"/>
          </a:xfrm>
          <a:prstGeom prst="rect">
            <a:avLst/>
          </a:prstGeom>
          <a:noFill/>
        </p:spPr>
        <p:txBody>
          <a:bodyPr wrap="square" rtlCol="0">
            <a:spAutoFit/>
          </a:bodyPr>
          <a:lstStyle/>
          <a:p>
            <a:pPr algn="ctr"/>
            <a:r>
              <a:rPr lang="en-US" sz="6600" b="1" dirty="0">
                <a:solidFill>
                  <a:schemeClr val="bg1"/>
                </a:solidFill>
                <a:latin typeface="方正兰亭黑简体" panose="02000000000000000000" pitchFamily="2" charset="-122"/>
                <a:ea typeface="方正兰亭黑简体" panose="02000000000000000000" pitchFamily="2" charset="-122"/>
              </a:rPr>
              <a:t>4</a:t>
            </a:r>
            <a:endParaRPr lang="id-ID" sz="6600" b="1" dirty="0">
              <a:solidFill>
                <a:schemeClr val="bg1"/>
              </a:solidFill>
              <a:latin typeface="方正兰亭黑简体" panose="02000000000000000000" pitchFamily="2" charset="-122"/>
              <a:ea typeface="方正兰亭黑简体" panose="02000000000000000000" pitchFamily="2" charset="-122"/>
            </a:endParaRPr>
          </a:p>
        </p:txBody>
      </p:sp>
      <p:sp>
        <p:nvSpPr>
          <p:cNvPr id="19" name="文本框 9"/>
          <p:cNvSpPr txBox="1"/>
          <p:nvPr/>
        </p:nvSpPr>
        <p:spPr>
          <a:xfrm>
            <a:off x="6961683" y="2672324"/>
            <a:ext cx="3064994" cy="500137"/>
          </a:xfrm>
          <a:prstGeom prst="rect">
            <a:avLst/>
          </a:prstGeom>
          <a:noFill/>
        </p:spPr>
        <p:txBody>
          <a:bodyPr wrap="square" lIns="68580" tIns="34290" rIns="68580" bIns="34290" rtlCol="0">
            <a:spAutoFit/>
          </a:bodyPr>
          <a:lstStyle/>
          <a:p>
            <a:pPr marL="0" lvl="1"/>
            <a:r>
              <a:rPr lang="zh-CN" altLang="en-US" sz="2800" b="1" dirty="0" smtClean="0">
                <a:solidFill>
                  <a:schemeClr val="bg1"/>
                </a:solidFill>
                <a:latin typeface="微软雅黑" panose="020B0503020204020204" pitchFamily="34" charset="-122"/>
                <a:ea typeface="微软雅黑" panose="020B0503020204020204" pitchFamily="34" charset="-122"/>
              </a:rPr>
              <a:t>互连故障容错</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55" name="Freeform 9"/>
          <p:cNvSpPr>
            <a:spLocks noEditPoints="1"/>
          </p:cNvSpPr>
          <p:nvPr/>
        </p:nvSpPr>
        <p:spPr bwMode="auto">
          <a:xfrm rot="19469485">
            <a:off x="3237043" y="2995300"/>
            <a:ext cx="879408" cy="937063"/>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76" name="矩形 75"/>
          <p:cNvSpPr/>
          <p:nvPr/>
        </p:nvSpPr>
        <p:spPr>
          <a:xfrm>
            <a:off x="0" y="0"/>
            <a:ext cx="12195175" cy="357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0" y="6500834"/>
            <a:ext cx="12195175" cy="357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7037176" y="3284994"/>
            <a:ext cx="2632311" cy="215444"/>
            <a:chOff x="4369395" y="3284984"/>
            <a:chExt cx="2632311" cy="215444"/>
          </a:xfrm>
        </p:grpSpPr>
        <p:sp>
          <p:nvSpPr>
            <p:cNvPr id="79" name="文本框 9"/>
            <p:cNvSpPr txBox="1"/>
            <p:nvPr/>
          </p:nvSpPr>
          <p:spPr>
            <a:xfrm>
              <a:off x="4581935" y="3284984"/>
              <a:ext cx="2419771" cy="215444"/>
            </a:xfrm>
            <a:prstGeom prst="rect">
              <a:avLst/>
            </a:prstGeom>
            <a:noFill/>
          </p:spPr>
          <p:txBody>
            <a:bodyPr wrap="square" lIns="0" tIns="0" rIns="0" bIns="0" rtlCol="0">
              <a:spAutoFit/>
            </a:bodyPr>
            <a:lstStyle/>
            <a:p>
              <a:pPr marL="0" lvl="1"/>
              <a:r>
                <a:rPr lang="en-US" altLang="zh-CN" sz="1400" dirty="0" smtClean="0">
                  <a:solidFill>
                    <a:schemeClr val="bg1"/>
                  </a:solidFill>
                  <a:latin typeface="微软雅黑" panose="020B0503020204020204" pitchFamily="34" charset="-122"/>
                  <a:ea typeface="微软雅黑" panose="020B0503020204020204" pitchFamily="34" charset="-122"/>
                </a:rPr>
                <a:t>FPGA</a:t>
              </a:r>
              <a:r>
                <a:rPr lang="zh-CN" altLang="en-US" sz="1400" dirty="0" smtClean="0">
                  <a:solidFill>
                    <a:schemeClr val="bg1"/>
                  </a:solidFill>
                  <a:latin typeface="微软雅黑" panose="020B0503020204020204" pitchFamily="34" charset="-122"/>
                  <a:ea typeface="微软雅黑" panose="020B0503020204020204" pitchFamily="34" charset="-122"/>
                </a:rPr>
                <a:t>互连故障容错研究现状</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80" name="组合 21"/>
            <p:cNvGrpSpPr/>
            <p:nvPr/>
          </p:nvGrpSpPr>
          <p:grpSpPr>
            <a:xfrm>
              <a:off x="4369395" y="3316401"/>
              <a:ext cx="168551" cy="168551"/>
              <a:chOff x="5005199" y="3717032"/>
              <a:chExt cx="168551" cy="168551"/>
            </a:xfrm>
          </p:grpSpPr>
          <p:sp>
            <p:nvSpPr>
              <p:cNvPr id="81" name="椭圆 80"/>
              <p:cNvSpPr/>
              <p:nvPr/>
            </p:nvSpPr>
            <p:spPr>
              <a:xfrm>
                <a:off x="5005199" y="3717032"/>
                <a:ext cx="168551" cy="168551"/>
              </a:xfrm>
              <a:prstGeom prst="ellipse">
                <a:avLst/>
              </a:prstGeom>
              <a:solidFill>
                <a:srgbClr val="414455"/>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2" name="等腰三角形 8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83" name="组合 82"/>
          <p:cNvGrpSpPr/>
          <p:nvPr/>
        </p:nvGrpSpPr>
        <p:grpSpPr>
          <a:xfrm>
            <a:off x="7033691" y="3785060"/>
            <a:ext cx="5064688" cy="215444"/>
            <a:chOff x="4369395" y="3284984"/>
            <a:chExt cx="5064688" cy="215444"/>
          </a:xfrm>
        </p:grpSpPr>
        <p:sp>
          <p:nvSpPr>
            <p:cNvPr id="84" name="文本框 9"/>
            <p:cNvSpPr txBox="1"/>
            <p:nvPr/>
          </p:nvSpPr>
          <p:spPr>
            <a:xfrm>
              <a:off x="4581935" y="3284984"/>
              <a:ext cx="4852148"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容错研究方案：基于细粒度冗余的修复型互连故障纠错容错</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85" name="组合 36"/>
            <p:cNvGrpSpPr/>
            <p:nvPr/>
          </p:nvGrpSpPr>
          <p:grpSpPr>
            <a:xfrm>
              <a:off x="4369395" y="3316401"/>
              <a:ext cx="168551" cy="168551"/>
              <a:chOff x="5005199" y="3717032"/>
              <a:chExt cx="168551" cy="168551"/>
            </a:xfrm>
          </p:grpSpPr>
          <p:sp>
            <p:nvSpPr>
              <p:cNvPr id="86" name="椭圆 85"/>
              <p:cNvSpPr/>
              <p:nvPr/>
            </p:nvSpPr>
            <p:spPr>
              <a:xfrm>
                <a:off x="5005199" y="3717032"/>
                <a:ext cx="168551" cy="168551"/>
              </a:xfrm>
              <a:prstGeom prst="ellipse">
                <a:avLst/>
              </a:prstGeom>
              <a:solidFill>
                <a:srgbClr val="414455"/>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7" name="等腰三角形 8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0" name="组合 219"/>
          <p:cNvGrpSpPr/>
          <p:nvPr/>
        </p:nvGrpSpPr>
        <p:grpSpPr>
          <a:xfrm>
            <a:off x="4383075" y="3324010"/>
            <a:ext cx="1428760" cy="1928826"/>
            <a:chOff x="2025621" y="3219557"/>
            <a:chExt cx="1143010" cy="1224922"/>
          </a:xfrm>
        </p:grpSpPr>
        <p:cxnSp>
          <p:nvCxnSpPr>
            <p:cNvPr id="221" name="直接连接符 220"/>
            <p:cNvCxnSpPr/>
            <p:nvPr/>
          </p:nvCxnSpPr>
          <p:spPr>
            <a:xfrm rot="16200000" flipH="1" flipV="1">
              <a:off x="2309856" y="2935324"/>
              <a:ext cx="574541" cy="1143008"/>
            </a:xfrm>
            <a:prstGeom prst="line">
              <a:avLst/>
            </a:prstGeom>
            <a:ln w="76200">
              <a:solidFill>
                <a:srgbClr val="414455">
                  <a:alpha val="50196"/>
                </a:srgbClr>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rot="16200000" flipV="1">
              <a:off x="2258799" y="3560921"/>
              <a:ext cx="650380" cy="1116735"/>
            </a:xfrm>
            <a:prstGeom prst="line">
              <a:avLst/>
            </a:prstGeom>
            <a:ln w="76200">
              <a:solidFill>
                <a:srgbClr val="414455">
                  <a:alpha val="50196"/>
                </a:srgbClr>
              </a:solidFill>
            </a:ln>
          </p:spPr>
          <p:style>
            <a:lnRef idx="1">
              <a:schemeClr val="accent1"/>
            </a:lnRef>
            <a:fillRef idx="0">
              <a:schemeClr val="accent1"/>
            </a:fillRef>
            <a:effectRef idx="0">
              <a:schemeClr val="accent1"/>
            </a:effectRef>
            <a:fontRef idx="minor">
              <a:schemeClr val="tx1"/>
            </a:fontRef>
          </p:style>
        </p:cxnSp>
      </p:grpSp>
      <p:grpSp>
        <p:nvGrpSpPr>
          <p:cNvPr id="217" name="组合 216"/>
          <p:cNvGrpSpPr/>
          <p:nvPr/>
        </p:nvGrpSpPr>
        <p:grpSpPr>
          <a:xfrm>
            <a:off x="2097057" y="2270645"/>
            <a:ext cx="1143010" cy="2087049"/>
            <a:chOff x="2025621" y="3219557"/>
            <a:chExt cx="1143010" cy="1224922"/>
          </a:xfrm>
        </p:grpSpPr>
        <p:cxnSp>
          <p:nvCxnSpPr>
            <p:cNvPr id="111" name="直接连接符 110"/>
            <p:cNvCxnSpPr/>
            <p:nvPr/>
          </p:nvCxnSpPr>
          <p:spPr>
            <a:xfrm rot="16200000" flipH="1" flipV="1">
              <a:off x="2309856" y="2935324"/>
              <a:ext cx="574541" cy="1143008"/>
            </a:xfrm>
            <a:prstGeom prst="line">
              <a:avLst/>
            </a:prstGeom>
            <a:ln w="76200">
              <a:solidFill>
                <a:srgbClr val="414455">
                  <a:alpha val="50196"/>
                </a:srgb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16200000" flipV="1">
              <a:off x="2258799" y="3560921"/>
              <a:ext cx="650380" cy="1116735"/>
            </a:xfrm>
            <a:prstGeom prst="line">
              <a:avLst/>
            </a:prstGeom>
            <a:ln w="76200">
              <a:solidFill>
                <a:srgbClr val="414455">
                  <a:alpha val="50196"/>
                </a:srgbClr>
              </a:solidFill>
            </a:ln>
          </p:spPr>
          <p:style>
            <a:lnRef idx="1">
              <a:schemeClr val="accent1"/>
            </a:lnRef>
            <a:fillRef idx="0">
              <a:schemeClr val="accent1"/>
            </a:fillRef>
            <a:effectRef idx="0">
              <a:schemeClr val="accent1"/>
            </a:effectRef>
            <a:fontRef idx="minor">
              <a:schemeClr val="tx1"/>
            </a:fontRef>
          </p:style>
        </p:cxnSp>
      </p:grpSp>
      <p:grpSp>
        <p:nvGrpSpPr>
          <p:cNvPr id="204" name="组合 203"/>
          <p:cNvGrpSpPr/>
          <p:nvPr/>
        </p:nvGrpSpPr>
        <p:grpSpPr>
          <a:xfrm>
            <a:off x="3097191" y="1643050"/>
            <a:ext cx="1357322" cy="808145"/>
            <a:chOff x="1633091" y="2393556"/>
            <a:chExt cx="2952328" cy="1843589"/>
          </a:xfrm>
        </p:grpSpPr>
        <p:sp>
          <p:nvSpPr>
            <p:cNvPr id="205" name="Freeform 9"/>
            <p:cNvSpPr/>
            <p:nvPr/>
          </p:nvSpPr>
          <p:spPr bwMode="auto">
            <a:xfrm flipH="1">
              <a:off x="1633091" y="23935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162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206" name="Freeform 9"/>
            <p:cNvSpPr/>
            <p:nvPr/>
          </p:nvSpPr>
          <p:spPr bwMode="auto">
            <a:xfrm flipH="1">
              <a:off x="1709291" y="2441139"/>
              <a:ext cx="2799928" cy="174842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54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grpSp>
      <p:sp>
        <p:nvSpPr>
          <p:cNvPr id="123" name="文本框 9"/>
          <p:cNvSpPr txBox="1"/>
          <p:nvPr/>
        </p:nvSpPr>
        <p:spPr>
          <a:xfrm>
            <a:off x="1270163" y="307422"/>
            <a:ext cx="3255788" cy="346249"/>
          </a:xfrm>
          <a:prstGeom prst="rect">
            <a:avLst/>
          </a:prstGeom>
          <a:noFill/>
        </p:spPr>
        <p:txBody>
          <a:bodyPr wrap="square" lIns="68580" tIns="34290" rIns="68580" bIns="34290" rtlCol="0">
            <a:spAutoFit/>
          </a:bodyPr>
          <a:lstStyle/>
          <a:p>
            <a:pPr marL="0" lvl="1"/>
            <a:r>
              <a:rPr lang="en-US" altLang="zh-CN" dirty="0" smtClean="0">
                <a:solidFill>
                  <a:srgbClr val="414455"/>
                </a:solidFill>
                <a:latin typeface="微软雅黑" panose="020B0503020204020204" pitchFamily="34" charset="-122"/>
                <a:ea typeface="微软雅黑" panose="020B0503020204020204" pitchFamily="34" charset="-122"/>
              </a:rPr>
              <a:t>FPGA</a:t>
            </a:r>
            <a:r>
              <a:rPr lang="zh-CN" altLang="en-US" dirty="0" smtClean="0">
                <a:solidFill>
                  <a:srgbClr val="414455"/>
                </a:solidFill>
                <a:latin typeface="微软雅黑" panose="020B0503020204020204" pitchFamily="34" charset="-122"/>
                <a:ea typeface="微软雅黑" panose="020B0503020204020204" pitchFamily="34" charset="-122"/>
              </a:rPr>
              <a:t>互连故障容错研究现状</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65" name="组合 64"/>
          <p:cNvGrpSpPr/>
          <p:nvPr/>
        </p:nvGrpSpPr>
        <p:grpSpPr>
          <a:xfrm>
            <a:off x="552971" y="188640"/>
            <a:ext cx="670560" cy="604586"/>
            <a:chOff x="5424755" y="1340768"/>
            <a:chExt cx="670560" cy="604586"/>
          </a:xfrm>
        </p:grpSpPr>
        <p:grpSp>
          <p:nvGrpSpPr>
            <p:cNvPr id="66"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56" name="Freeform 9"/>
          <p:cNvSpPr>
            <a:spLocks noEditPoints="1"/>
          </p:cNvSpPr>
          <p:nvPr/>
        </p:nvSpPr>
        <p:spPr bwMode="auto">
          <a:xfrm rot="19469485">
            <a:off x="718470" y="320528"/>
            <a:ext cx="335806" cy="357821"/>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nvGrpSpPr>
          <p:cNvPr id="183" name="组合 182"/>
          <p:cNvGrpSpPr/>
          <p:nvPr/>
        </p:nvGrpSpPr>
        <p:grpSpPr>
          <a:xfrm>
            <a:off x="596861" y="2499882"/>
            <a:ext cx="1568461" cy="1414146"/>
            <a:chOff x="5314944" y="1327884"/>
            <a:chExt cx="1568461" cy="1414146"/>
          </a:xfrm>
        </p:grpSpPr>
        <p:grpSp>
          <p:nvGrpSpPr>
            <p:cNvPr id="114" name="组合 113"/>
            <p:cNvGrpSpPr/>
            <p:nvPr/>
          </p:nvGrpSpPr>
          <p:grpSpPr>
            <a:xfrm>
              <a:off x="5314944" y="1327884"/>
              <a:ext cx="1568461" cy="1414146"/>
              <a:chOff x="3720691" y="2824413"/>
              <a:chExt cx="1341120" cy="1209172"/>
            </a:xfrm>
          </p:grpSpPr>
          <p:sp>
            <p:nvSpPr>
              <p:cNvPr id="115"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6"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17" name="Freeform 5"/>
            <p:cNvSpPr/>
            <p:nvPr/>
          </p:nvSpPr>
          <p:spPr bwMode="auto">
            <a:xfrm rot="1855731">
              <a:off x="5414894" y="1432320"/>
              <a:ext cx="1353655" cy="12204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sp>
          <p:nvSpPr>
            <p:cNvPr id="118" name="文本框 9"/>
            <p:cNvSpPr txBox="1"/>
            <p:nvPr/>
          </p:nvSpPr>
          <p:spPr>
            <a:xfrm>
              <a:off x="5557528" y="1710553"/>
              <a:ext cx="1080120" cy="684803"/>
            </a:xfrm>
            <a:prstGeom prst="rect">
              <a:avLst/>
            </a:prstGeom>
            <a:noFill/>
          </p:spPr>
          <p:txBody>
            <a:bodyPr wrap="square" lIns="68580" tIns="34290" rIns="68580" bIns="34290" rtlCol="0">
              <a:spAutoFit/>
            </a:bodyPr>
            <a:lstStyle/>
            <a:p>
              <a:pPr algn="ctr">
                <a:spcBef>
                  <a:spcPct val="0"/>
                </a:spcBef>
                <a:buFont typeface="Arial" panose="020B0604020202020204" pitchFamily="34" charset="0"/>
                <a:buNone/>
              </a:pPr>
              <a:r>
                <a:rPr lang="en-US" altLang="zh-CN" sz="2000" b="1" dirty="0" smtClean="0">
                  <a:solidFill>
                    <a:srgbClr val="414455"/>
                  </a:solidFill>
                  <a:latin typeface="微软雅黑" panose="020B0503020204020204" pitchFamily="34" charset="-122"/>
                  <a:ea typeface="微软雅黑" panose="020B0503020204020204" pitchFamily="34" charset="-122"/>
                  <a:cs typeface="Arial" panose="020B0604020202020204" pitchFamily="34" charset="0"/>
                </a:rPr>
                <a:t>FPGA</a:t>
              </a:r>
              <a:r>
                <a:rPr lang="zh-CN" altLang="en-US" sz="2000" b="1" dirty="0" smtClean="0">
                  <a:solidFill>
                    <a:srgbClr val="414455"/>
                  </a:solidFill>
                  <a:latin typeface="微软雅黑" panose="020B0503020204020204" pitchFamily="34" charset="-122"/>
                  <a:ea typeface="微软雅黑" panose="020B0503020204020204" pitchFamily="34" charset="-122"/>
                  <a:cs typeface="Arial" panose="020B0604020202020204" pitchFamily="34" charset="0"/>
                </a:rPr>
                <a:t>故障</a:t>
              </a:r>
              <a:endParaRPr lang="zh-CN" altLang="en-US" sz="2000" b="1" dirty="0">
                <a:solidFill>
                  <a:srgbClr val="414455"/>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85" name="Rectangle 4"/>
          <p:cNvSpPr txBox="1">
            <a:spLocks noChangeArrowheads="1"/>
          </p:cNvSpPr>
          <p:nvPr/>
        </p:nvSpPr>
        <p:spPr bwMode="auto">
          <a:xfrm>
            <a:off x="3811571" y="928670"/>
            <a:ext cx="4572032" cy="57150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just"/>
            <a:r>
              <a:rPr lang="zh-CN" altLang="en-US" sz="1800" b="0" dirty="0" smtClean="0">
                <a:solidFill>
                  <a:srgbClr val="FF0000"/>
                </a:solidFill>
                <a:latin typeface="微软雅黑" panose="020B0503020204020204" pitchFamily="34" charset="-122"/>
                <a:ea typeface="微软雅黑" panose="020B0503020204020204" pitchFamily="34" charset="-122"/>
              </a:rPr>
              <a:t>故障容错</a:t>
            </a:r>
            <a:r>
              <a:rPr lang="zh-CN" altLang="en-US" sz="1800" b="0" dirty="0" smtClean="0">
                <a:solidFill>
                  <a:srgbClr val="414455"/>
                </a:solidFill>
                <a:latin typeface="微软雅黑" panose="020B0503020204020204" pitchFamily="34" charset="-122"/>
                <a:ea typeface="微软雅黑" panose="020B0503020204020204" pitchFamily="34" charset="-122"/>
              </a:rPr>
              <a:t>是保证</a:t>
            </a:r>
            <a:r>
              <a:rPr lang="en-US" altLang="zh-CN" sz="1800" b="0" dirty="0" smtClean="0">
                <a:solidFill>
                  <a:srgbClr val="414455"/>
                </a:solidFill>
                <a:latin typeface="微软雅黑" panose="020B0503020204020204" pitchFamily="34" charset="-122"/>
                <a:ea typeface="微软雅黑" panose="020B0503020204020204" pitchFamily="34" charset="-122"/>
              </a:rPr>
              <a:t>FPGA</a:t>
            </a:r>
            <a:r>
              <a:rPr lang="zh-CN" altLang="en-US" sz="1800" b="0" dirty="0" smtClean="0">
                <a:solidFill>
                  <a:srgbClr val="414455"/>
                </a:solidFill>
                <a:latin typeface="微软雅黑" panose="020B0503020204020204" pitchFamily="34" charset="-122"/>
                <a:ea typeface="微软雅黑" panose="020B0503020204020204" pitchFamily="34" charset="-122"/>
              </a:rPr>
              <a:t>可靠性的关键技术</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186" name="弧形 185"/>
          <p:cNvSpPr/>
          <p:nvPr/>
        </p:nvSpPr>
        <p:spPr>
          <a:xfrm>
            <a:off x="3240067" y="962394"/>
            <a:ext cx="504056" cy="504056"/>
          </a:xfrm>
          <a:prstGeom prst="arc">
            <a:avLst>
              <a:gd name="adj1" fmla="val 18916496"/>
              <a:gd name="adj2" fmla="val 2632855"/>
            </a:avLst>
          </a:prstGeom>
          <a:ln>
            <a:solidFill>
              <a:srgbClr val="414455"/>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5" name="矩形 194"/>
          <p:cNvSpPr/>
          <p:nvPr/>
        </p:nvSpPr>
        <p:spPr>
          <a:xfrm>
            <a:off x="3311506" y="1961884"/>
            <a:ext cx="1000132" cy="369324"/>
          </a:xfrm>
          <a:prstGeom prst="rect">
            <a:avLst/>
          </a:prstGeom>
        </p:spPr>
        <p:txBody>
          <a:bodyPr wrap="square" lIns="91431" tIns="45716" rIns="91431" bIns="45716">
            <a:spAutoFit/>
          </a:bodyPr>
          <a:lstStyle/>
          <a:p>
            <a:r>
              <a:rPr lang="zh-CN" altLang="en-US" b="1" dirty="0" smtClean="0">
                <a:solidFill>
                  <a:srgbClr val="414455"/>
                </a:solidFill>
                <a:latin typeface="微软雅黑" panose="020B0503020204020204" pitchFamily="34" charset="-122"/>
                <a:ea typeface="微软雅黑" panose="020B0503020204020204" pitchFamily="34" charset="-122"/>
              </a:rPr>
              <a:t>软故障</a:t>
            </a:r>
            <a:endParaRPr lang="en-US" altLang="zh-CN" b="1" dirty="0">
              <a:solidFill>
                <a:srgbClr val="414455"/>
              </a:solidFill>
              <a:latin typeface="微软雅黑" panose="020B0503020204020204" pitchFamily="34" charset="-122"/>
              <a:ea typeface="微软雅黑" panose="020B0503020204020204" pitchFamily="34" charset="-122"/>
            </a:endParaRPr>
          </a:p>
        </p:txBody>
      </p:sp>
      <p:grpSp>
        <p:nvGrpSpPr>
          <p:cNvPr id="212" name="组合 211"/>
          <p:cNvGrpSpPr/>
          <p:nvPr/>
        </p:nvGrpSpPr>
        <p:grpSpPr>
          <a:xfrm>
            <a:off x="3097191" y="3835301"/>
            <a:ext cx="1357322" cy="808145"/>
            <a:chOff x="1633091" y="2393556"/>
            <a:chExt cx="2952328" cy="1843589"/>
          </a:xfrm>
        </p:grpSpPr>
        <p:sp>
          <p:nvSpPr>
            <p:cNvPr id="213" name="Freeform 9"/>
            <p:cNvSpPr/>
            <p:nvPr/>
          </p:nvSpPr>
          <p:spPr bwMode="auto">
            <a:xfrm flipH="1">
              <a:off x="1633091" y="23935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162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214" name="Freeform 9"/>
            <p:cNvSpPr/>
            <p:nvPr/>
          </p:nvSpPr>
          <p:spPr bwMode="auto">
            <a:xfrm flipH="1">
              <a:off x="1709291" y="2441139"/>
              <a:ext cx="2799928" cy="174842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54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grpSp>
      <p:sp>
        <p:nvSpPr>
          <p:cNvPr id="215" name="矩形 214"/>
          <p:cNvSpPr/>
          <p:nvPr/>
        </p:nvSpPr>
        <p:spPr>
          <a:xfrm>
            <a:off x="3311506" y="4154135"/>
            <a:ext cx="1000132" cy="369324"/>
          </a:xfrm>
          <a:prstGeom prst="rect">
            <a:avLst/>
          </a:prstGeom>
        </p:spPr>
        <p:txBody>
          <a:bodyPr wrap="square" lIns="91431" tIns="45716" rIns="91431" bIns="45716">
            <a:spAutoFit/>
          </a:bodyPr>
          <a:lstStyle/>
          <a:p>
            <a:r>
              <a:rPr lang="zh-CN" altLang="en-US" b="1" dirty="0" smtClean="0">
                <a:solidFill>
                  <a:srgbClr val="414455"/>
                </a:solidFill>
                <a:latin typeface="微软雅黑" panose="020B0503020204020204" pitchFamily="34" charset="-122"/>
                <a:ea typeface="微软雅黑" panose="020B0503020204020204" pitchFamily="34" charset="-122"/>
              </a:rPr>
              <a:t>硬故障</a:t>
            </a:r>
            <a:endParaRPr lang="en-US" altLang="zh-CN" b="1" dirty="0">
              <a:solidFill>
                <a:srgbClr val="414455"/>
              </a:solidFill>
              <a:latin typeface="微软雅黑" panose="020B0503020204020204" pitchFamily="34" charset="-122"/>
              <a:ea typeface="微软雅黑" panose="020B0503020204020204" pitchFamily="34" charset="-122"/>
            </a:endParaRPr>
          </a:p>
        </p:txBody>
      </p:sp>
      <p:sp>
        <p:nvSpPr>
          <p:cNvPr id="216" name="矩形 47"/>
          <p:cNvSpPr>
            <a:spLocks noChangeArrowheads="1"/>
          </p:cNvSpPr>
          <p:nvPr/>
        </p:nvSpPr>
        <p:spPr bwMode="auto">
          <a:xfrm>
            <a:off x="2882877" y="2538192"/>
            <a:ext cx="2214578" cy="8679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en-US" altLang="zh-CN" sz="1400" dirty="0" smtClean="0">
                <a:solidFill>
                  <a:srgbClr val="414455"/>
                </a:solidFill>
                <a:sym typeface="微软雅黑" panose="020B0503020204020204" pitchFamily="34" charset="-122"/>
              </a:rPr>
              <a:t>FPGA</a:t>
            </a:r>
            <a:r>
              <a:rPr lang="zh-CN" altLang="en-US" sz="1400" dirty="0" smtClean="0">
                <a:solidFill>
                  <a:srgbClr val="414455"/>
                </a:solidFill>
                <a:sym typeface="微软雅黑" panose="020B0503020204020204" pitchFamily="34" charset="-122"/>
              </a:rPr>
              <a:t>由高能粒子辐射或噪声干扰造成的非永久性故障。</a:t>
            </a:r>
            <a:endParaRPr lang="zh-CN" altLang="en-US" sz="1400" dirty="0">
              <a:solidFill>
                <a:srgbClr val="414455"/>
              </a:solidFill>
              <a:sym typeface="微软雅黑" panose="020B0503020204020204" pitchFamily="34" charset="-122"/>
            </a:endParaRPr>
          </a:p>
        </p:txBody>
      </p:sp>
      <p:sp>
        <p:nvSpPr>
          <p:cNvPr id="218" name="矩形 47"/>
          <p:cNvSpPr>
            <a:spLocks noChangeArrowheads="1"/>
          </p:cNvSpPr>
          <p:nvPr/>
        </p:nvSpPr>
        <p:spPr bwMode="auto">
          <a:xfrm>
            <a:off x="2882877" y="4752770"/>
            <a:ext cx="2214578" cy="8679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en-US" altLang="zh-CN" sz="1400" dirty="0" smtClean="0">
                <a:solidFill>
                  <a:srgbClr val="414455"/>
                </a:solidFill>
                <a:sym typeface="微软雅黑" panose="020B0503020204020204" pitchFamily="34" charset="-122"/>
              </a:rPr>
              <a:t>FPGA</a:t>
            </a:r>
            <a:r>
              <a:rPr lang="zh-CN" altLang="en-US" sz="1400" dirty="0" smtClean="0">
                <a:solidFill>
                  <a:srgbClr val="414455"/>
                </a:solidFill>
                <a:sym typeface="微软雅黑" panose="020B0503020204020204" pitchFamily="34" charset="-122"/>
              </a:rPr>
              <a:t>在制造过程中存在的缺陷，或使用过程中导致的永久性损伤。</a:t>
            </a:r>
            <a:endParaRPr lang="zh-CN" altLang="en-US" sz="1400" dirty="0">
              <a:solidFill>
                <a:srgbClr val="414455"/>
              </a:solidFill>
              <a:sym typeface="微软雅黑" panose="020B0503020204020204" pitchFamily="34" charset="-122"/>
            </a:endParaRPr>
          </a:p>
        </p:txBody>
      </p:sp>
      <p:grpSp>
        <p:nvGrpSpPr>
          <p:cNvPr id="223" name="组合 222"/>
          <p:cNvGrpSpPr/>
          <p:nvPr/>
        </p:nvGrpSpPr>
        <p:grpSpPr>
          <a:xfrm>
            <a:off x="5668959" y="2681068"/>
            <a:ext cx="1571636" cy="736707"/>
            <a:chOff x="1633091" y="2393556"/>
            <a:chExt cx="2952328" cy="1843589"/>
          </a:xfrm>
        </p:grpSpPr>
        <p:sp>
          <p:nvSpPr>
            <p:cNvPr id="224" name="Freeform 9"/>
            <p:cNvSpPr/>
            <p:nvPr/>
          </p:nvSpPr>
          <p:spPr bwMode="auto">
            <a:xfrm flipH="1">
              <a:off x="1633091" y="23935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162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225" name="Freeform 9"/>
            <p:cNvSpPr/>
            <p:nvPr/>
          </p:nvSpPr>
          <p:spPr bwMode="auto">
            <a:xfrm flipH="1">
              <a:off x="1709291" y="2441139"/>
              <a:ext cx="2799928" cy="174842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54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grpSp>
      <p:sp>
        <p:nvSpPr>
          <p:cNvPr id="226" name="矩形 225"/>
          <p:cNvSpPr/>
          <p:nvPr/>
        </p:nvSpPr>
        <p:spPr>
          <a:xfrm>
            <a:off x="5811835" y="3026124"/>
            <a:ext cx="1357322" cy="369324"/>
          </a:xfrm>
          <a:prstGeom prst="rect">
            <a:avLst/>
          </a:prstGeom>
        </p:spPr>
        <p:txBody>
          <a:bodyPr wrap="square" lIns="91431" tIns="45716" rIns="91431" bIns="45716">
            <a:spAutoFit/>
          </a:bodyPr>
          <a:lstStyle/>
          <a:p>
            <a:r>
              <a:rPr lang="zh-CN" altLang="en-US" b="1" dirty="0" smtClean="0">
                <a:solidFill>
                  <a:srgbClr val="414455"/>
                </a:solidFill>
                <a:latin typeface="微软雅黑" panose="020B0503020204020204" pitchFamily="34" charset="-122"/>
                <a:ea typeface="微软雅黑" panose="020B0503020204020204" pitchFamily="34" charset="-122"/>
              </a:rPr>
              <a:t>预防型容错</a:t>
            </a:r>
            <a:endParaRPr lang="en-US" altLang="zh-CN" b="1" dirty="0">
              <a:solidFill>
                <a:srgbClr val="414455"/>
              </a:solidFill>
              <a:latin typeface="微软雅黑" panose="020B0503020204020204" pitchFamily="34" charset="-122"/>
              <a:ea typeface="微软雅黑" panose="020B0503020204020204" pitchFamily="34" charset="-122"/>
            </a:endParaRPr>
          </a:p>
        </p:txBody>
      </p:sp>
      <p:grpSp>
        <p:nvGrpSpPr>
          <p:cNvPr id="227" name="组合 226"/>
          <p:cNvGrpSpPr/>
          <p:nvPr/>
        </p:nvGrpSpPr>
        <p:grpSpPr>
          <a:xfrm>
            <a:off x="5668959" y="4824208"/>
            <a:ext cx="1571636" cy="736707"/>
            <a:chOff x="1633091" y="2393556"/>
            <a:chExt cx="2952328" cy="1843589"/>
          </a:xfrm>
        </p:grpSpPr>
        <p:sp>
          <p:nvSpPr>
            <p:cNvPr id="228" name="Freeform 9"/>
            <p:cNvSpPr/>
            <p:nvPr/>
          </p:nvSpPr>
          <p:spPr bwMode="auto">
            <a:xfrm flipH="1">
              <a:off x="1633091" y="23935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162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229" name="Freeform 9"/>
            <p:cNvSpPr/>
            <p:nvPr/>
          </p:nvSpPr>
          <p:spPr bwMode="auto">
            <a:xfrm flipH="1">
              <a:off x="1709291" y="2441139"/>
              <a:ext cx="2799928" cy="174842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54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grpSp>
      <p:sp>
        <p:nvSpPr>
          <p:cNvPr id="230" name="矩形 229"/>
          <p:cNvSpPr/>
          <p:nvPr/>
        </p:nvSpPr>
        <p:spPr>
          <a:xfrm>
            <a:off x="5811835" y="5169264"/>
            <a:ext cx="1357322" cy="369324"/>
          </a:xfrm>
          <a:prstGeom prst="rect">
            <a:avLst/>
          </a:prstGeom>
        </p:spPr>
        <p:txBody>
          <a:bodyPr wrap="square" lIns="91431" tIns="45716" rIns="91431" bIns="45716">
            <a:spAutoFit/>
          </a:bodyPr>
          <a:lstStyle/>
          <a:p>
            <a:r>
              <a:rPr lang="zh-CN" altLang="en-US" b="1" dirty="0" smtClean="0">
                <a:solidFill>
                  <a:srgbClr val="414455"/>
                </a:solidFill>
                <a:latin typeface="微软雅黑" panose="020B0503020204020204" pitchFamily="34" charset="-122"/>
                <a:ea typeface="微软雅黑" panose="020B0503020204020204" pitchFamily="34" charset="-122"/>
              </a:rPr>
              <a:t>修复型容错</a:t>
            </a:r>
            <a:endParaRPr lang="en-US" altLang="zh-CN" b="1" dirty="0">
              <a:solidFill>
                <a:srgbClr val="414455"/>
              </a:solidFill>
              <a:latin typeface="微软雅黑" panose="020B0503020204020204" pitchFamily="34" charset="-122"/>
              <a:ea typeface="微软雅黑" panose="020B0503020204020204" pitchFamily="34" charset="-122"/>
            </a:endParaRPr>
          </a:p>
        </p:txBody>
      </p:sp>
      <p:sp>
        <p:nvSpPr>
          <p:cNvPr id="231" name="矩形 47"/>
          <p:cNvSpPr>
            <a:spLocks noChangeArrowheads="1"/>
          </p:cNvSpPr>
          <p:nvPr/>
        </p:nvSpPr>
        <p:spPr bwMode="auto">
          <a:xfrm>
            <a:off x="5740397" y="3538324"/>
            <a:ext cx="3214710" cy="8679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rgbClr val="414455"/>
                </a:solidFill>
                <a:sym typeface="微软雅黑" panose="020B0503020204020204" pitchFamily="34" charset="-122"/>
              </a:rPr>
              <a:t>用户在电路设计之初就考虑到容错策略，并将相应的容错技术插入到设计电路中，以应对电路可能发生的故障。</a:t>
            </a:r>
            <a:endParaRPr lang="zh-CN" altLang="en-US" sz="1400" dirty="0">
              <a:solidFill>
                <a:srgbClr val="414455"/>
              </a:solidFill>
              <a:sym typeface="微软雅黑" panose="020B0503020204020204" pitchFamily="34" charset="-122"/>
            </a:endParaRPr>
          </a:p>
        </p:txBody>
      </p:sp>
      <p:sp>
        <p:nvSpPr>
          <p:cNvPr id="232" name="矩形 47"/>
          <p:cNvSpPr>
            <a:spLocks noChangeArrowheads="1"/>
          </p:cNvSpPr>
          <p:nvPr/>
        </p:nvSpPr>
        <p:spPr bwMode="auto">
          <a:xfrm>
            <a:off x="5740397" y="5670798"/>
            <a:ext cx="3429024" cy="8679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rgbClr val="414455"/>
                </a:solidFill>
                <a:sym typeface="微软雅黑" panose="020B0503020204020204" pitchFamily="34" charset="-122"/>
              </a:rPr>
              <a:t>待测电路在经过故障测试和故障诊断过程之后，定位到电路存在的故障，再采取措施对相应故障进行容错。</a:t>
            </a:r>
            <a:endParaRPr lang="zh-CN" altLang="en-US" sz="1400" dirty="0">
              <a:solidFill>
                <a:srgbClr val="414455"/>
              </a:solidFill>
              <a:sym typeface="微软雅黑" panose="020B0503020204020204" pitchFamily="34" charset="-122"/>
            </a:endParaRPr>
          </a:p>
        </p:txBody>
      </p:sp>
      <p:grpSp>
        <p:nvGrpSpPr>
          <p:cNvPr id="233" name="组合 232"/>
          <p:cNvGrpSpPr/>
          <p:nvPr/>
        </p:nvGrpSpPr>
        <p:grpSpPr>
          <a:xfrm>
            <a:off x="7169157" y="4824208"/>
            <a:ext cx="2500330" cy="1000132"/>
            <a:chOff x="2025621" y="3219557"/>
            <a:chExt cx="1143010" cy="1224922"/>
          </a:xfrm>
        </p:grpSpPr>
        <p:cxnSp>
          <p:nvCxnSpPr>
            <p:cNvPr id="234" name="直接连接符 233"/>
            <p:cNvCxnSpPr/>
            <p:nvPr/>
          </p:nvCxnSpPr>
          <p:spPr>
            <a:xfrm rot="16200000" flipH="1" flipV="1">
              <a:off x="2309856" y="2935324"/>
              <a:ext cx="574541" cy="1143008"/>
            </a:xfrm>
            <a:prstGeom prst="line">
              <a:avLst/>
            </a:prstGeom>
            <a:ln w="76200">
              <a:solidFill>
                <a:srgbClr val="414455">
                  <a:alpha val="50196"/>
                </a:srgbClr>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rot="16200000" flipV="1">
              <a:off x="2258799" y="3560921"/>
              <a:ext cx="650380" cy="1116735"/>
            </a:xfrm>
            <a:prstGeom prst="line">
              <a:avLst/>
            </a:prstGeom>
            <a:ln w="76200">
              <a:solidFill>
                <a:srgbClr val="414455">
                  <a:alpha val="50196"/>
                </a:srgbClr>
              </a:solidFill>
            </a:ln>
          </p:spPr>
          <p:style>
            <a:lnRef idx="1">
              <a:schemeClr val="accent1"/>
            </a:lnRef>
            <a:fillRef idx="0">
              <a:schemeClr val="accent1"/>
            </a:fillRef>
            <a:effectRef idx="0">
              <a:schemeClr val="accent1"/>
            </a:effectRef>
            <a:fontRef idx="minor">
              <a:schemeClr val="tx1"/>
            </a:fontRef>
          </p:style>
        </p:cxnSp>
      </p:grpSp>
      <p:grpSp>
        <p:nvGrpSpPr>
          <p:cNvPr id="236" name="组合 235"/>
          <p:cNvGrpSpPr/>
          <p:nvPr/>
        </p:nvGrpSpPr>
        <p:grpSpPr>
          <a:xfrm>
            <a:off x="9526611" y="4324142"/>
            <a:ext cx="1571636" cy="736707"/>
            <a:chOff x="1633091" y="2393556"/>
            <a:chExt cx="2952328" cy="1843589"/>
          </a:xfrm>
        </p:grpSpPr>
        <p:sp>
          <p:nvSpPr>
            <p:cNvPr id="237" name="Freeform 9"/>
            <p:cNvSpPr/>
            <p:nvPr/>
          </p:nvSpPr>
          <p:spPr bwMode="auto">
            <a:xfrm flipH="1">
              <a:off x="1633091" y="23935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162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238" name="Freeform 9"/>
            <p:cNvSpPr/>
            <p:nvPr/>
          </p:nvSpPr>
          <p:spPr bwMode="auto">
            <a:xfrm flipH="1">
              <a:off x="1709291" y="2441139"/>
              <a:ext cx="2799928" cy="174842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54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grpSp>
      <p:sp>
        <p:nvSpPr>
          <p:cNvPr id="239" name="矩形 238"/>
          <p:cNvSpPr/>
          <p:nvPr/>
        </p:nvSpPr>
        <p:spPr>
          <a:xfrm>
            <a:off x="9669487" y="4669198"/>
            <a:ext cx="1357322" cy="369324"/>
          </a:xfrm>
          <a:prstGeom prst="rect">
            <a:avLst/>
          </a:prstGeom>
        </p:spPr>
        <p:txBody>
          <a:bodyPr wrap="square" lIns="91431" tIns="45716" rIns="91431" bIns="45716">
            <a:spAutoFit/>
          </a:bodyPr>
          <a:lstStyle/>
          <a:p>
            <a:r>
              <a:rPr lang="zh-CN" altLang="en-US" b="1" dirty="0" smtClean="0">
                <a:solidFill>
                  <a:srgbClr val="414455"/>
                </a:solidFill>
                <a:latin typeface="微软雅黑" panose="020B0503020204020204" pitchFamily="34" charset="-122"/>
                <a:ea typeface="微软雅黑" panose="020B0503020204020204" pitchFamily="34" charset="-122"/>
              </a:rPr>
              <a:t>硬件级容错</a:t>
            </a:r>
            <a:endParaRPr lang="en-US" altLang="zh-CN" b="1" dirty="0">
              <a:solidFill>
                <a:srgbClr val="414455"/>
              </a:solidFill>
              <a:latin typeface="微软雅黑" panose="020B0503020204020204" pitchFamily="34" charset="-122"/>
              <a:ea typeface="微软雅黑" panose="020B0503020204020204" pitchFamily="34" charset="-122"/>
            </a:endParaRPr>
          </a:p>
        </p:txBody>
      </p:sp>
      <p:grpSp>
        <p:nvGrpSpPr>
          <p:cNvPr id="240" name="组合 239"/>
          <p:cNvGrpSpPr/>
          <p:nvPr/>
        </p:nvGrpSpPr>
        <p:grpSpPr>
          <a:xfrm>
            <a:off x="9526611" y="5324274"/>
            <a:ext cx="1571636" cy="736707"/>
            <a:chOff x="1633091" y="2393556"/>
            <a:chExt cx="2952328" cy="1843589"/>
          </a:xfrm>
        </p:grpSpPr>
        <p:sp>
          <p:nvSpPr>
            <p:cNvPr id="241" name="Freeform 9"/>
            <p:cNvSpPr/>
            <p:nvPr/>
          </p:nvSpPr>
          <p:spPr bwMode="auto">
            <a:xfrm flipH="1">
              <a:off x="1633091" y="23935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162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242" name="Freeform 9"/>
            <p:cNvSpPr/>
            <p:nvPr/>
          </p:nvSpPr>
          <p:spPr bwMode="auto">
            <a:xfrm flipH="1">
              <a:off x="1709291" y="2441139"/>
              <a:ext cx="2799928" cy="174842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D3D3D3"/>
                </a:gs>
                <a:gs pos="100000">
                  <a:srgbClr val="F9F9F9"/>
                </a:gs>
              </a:gsLst>
              <a:lin ang="5400000" scaled="0"/>
            </a:gradFill>
            <a:ln>
              <a:noFill/>
            </a:ln>
            <a:effectLst>
              <a:outerShdw blurRad="190500" dist="114300" dir="5400000" algn="t" rotWithShape="0">
                <a:prstClr val="black">
                  <a:alpha val="40000"/>
                </a:prstClr>
              </a:outerShdw>
            </a:effec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grpSp>
      <p:sp>
        <p:nvSpPr>
          <p:cNvPr id="243" name="矩形 242"/>
          <p:cNvSpPr/>
          <p:nvPr/>
        </p:nvSpPr>
        <p:spPr>
          <a:xfrm>
            <a:off x="9669487" y="5669330"/>
            <a:ext cx="1357322" cy="369324"/>
          </a:xfrm>
          <a:prstGeom prst="rect">
            <a:avLst/>
          </a:prstGeom>
        </p:spPr>
        <p:txBody>
          <a:bodyPr wrap="square" lIns="91431" tIns="45716" rIns="91431" bIns="45716">
            <a:spAutoFit/>
          </a:bodyPr>
          <a:lstStyle/>
          <a:p>
            <a:r>
              <a:rPr lang="zh-CN" altLang="en-US" b="1" dirty="0" smtClean="0">
                <a:solidFill>
                  <a:srgbClr val="414455"/>
                </a:solidFill>
                <a:latin typeface="微软雅黑" panose="020B0503020204020204" pitchFamily="34" charset="-122"/>
                <a:ea typeface="微软雅黑" panose="020B0503020204020204" pitchFamily="34" charset="-122"/>
              </a:rPr>
              <a:t>配置级容错</a:t>
            </a:r>
            <a:endParaRPr lang="en-US" altLang="zh-CN" b="1" dirty="0">
              <a:solidFill>
                <a:srgbClr val="414455"/>
              </a:solidFill>
              <a:latin typeface="微软雅黑" panose="020B0503020204020204" pitchFamily="34" charset="-122"/>
              <a:ea typeface="微软雅黑" panose="020B0503020204020204" pitchFamily="34" charset="-122"/>
            </a:endParaRPr>
          </a:p>
        </p:txBody>
      </p:sp>
      <p:pic>
        <p:nvPicPr>
          <p:cNvPr id="59" name="图片 5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6"/>
                                        </p:tgtEl>
                                        <p:attrNameLst>
                                          <p:attrName>style.visibility</p:attrName>
                                        </p:attrNameLst>
                                      </p:cBhvr>
                                      <p:to>
                                        <p:strVal val="visible"/>
                                      </p:to>
                                    </p:set>
                                    <p:animEffect transition="in" filter="wipe(down)">
                                      <p:cBhvr>
                                        <p:cTn id="7" dur="500"/>
                                        <p:tgtEl>
                                          <p:spTgt spid="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6184746"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容错研究方案：基于细粒度冗余的修复型互连故障纠错容错</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65" name="组合 64"/>
          <p:cNvGrpSpPr/>
          <p:nvPr/>
        </p:nvGrpSpPr>
        <p:grpSpPr>
          <a:xfrm>
            <a:off x="552971" y="188640"/>
            <a:ext cx="670560" cy="604586"/>
            <a:chOff x="5424755" y="1340768"/>
            <a:chExt cx="670560" cy="604586"/>
          </a:xfrm>
        </p:grpSpPr>
        <p:grpSp>
          <p:nvGrpSpPr>
            <p:cNvPr id="66"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56" name="Freeform 9"/>
          <p:cNvSpPr>
            <a:spLocks noEditPoints="1"/>
          </p:cNvSpPr>
          <p:nvPr/>
        </p:nvSpPr>
        <p:spPr bwMode="auto">
          <a:xfrm rot="19469485">
            <a:off x="718470" y="320528"/>
            <a:ext cx="335806" cy="357821"/>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pic>
        <p:nvPicPr>
          <p:cNvPr id="22" name="图片 2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7170" name="Picture 2"/>
          <p:cNvPicPr>
            <a:picLocks noChangeAspect="1" noChangeArrowheads="1"/>
          </p:cNvPicPr>
          <p:nvPr/>
        </p:nvPicPr>
        <p:blipFill>
          <a:blip r:embed="rId4"/>
          <a:srcRect/>
          <a:stretch>
            <a:fillRect/>
          </a:stretch>
        </p:blipFill>
        <p:spPr bwMode="auto">
          <a:xfrm>
            <a:off x="382547" y="1643050"/>
            <a:ext cx="5226265" cy="3714747"/>
          </a:xfrm>
          <a:prstGeom prst="rect">
            <a:avLst/>
          </a:prstGeom>
          <a:noFill/>
          <a:ln w="9525">
            <a:noFill/>
            <a:miter lim="800000"/>
            <a:headEnd/>
            <a:tailEnd/>
          </a:ln>
          <a:effectLst/>
        </p:spPr>
      </p:pic>
      <p:sp>
        <p:nvSpPr>
          <p:cNvPr id="24" name="矩形 23"/>
          <p:cNvSpPr/>
          <p:nvPr/>
        </p:nvSpPr>
        <p:spPr>
          <a:xfrm>
            <a:off x="5740397" y="1785926"/>
            <a:ext cx="5903996" cy="1200329"/>
          </a:xfrm>
          <a:prstGeom prst="rect">
            <a:avLst/>
          </a:prstGeom>
        </p:spPr>
        <p:txBody>
          <a:bodyPr wrap="square">
            <a:spAutoFit/>
          </a:bodyPr>
          <a:lstStyle/>
          <a:p>
            <a:pPr algn="just"/>
            <a:r>
              <a:rPr lang="zh-CN" altLang="en-US" dirty="0" smtClean="0">
                <a:solidFill>
                  <a:srgbClr val="414455"/>
                </a:solidFill>
                <a:latin typeface="微软雅黑" pitchFamily="34" charset="-122"/>
                <a:ea typeface="微软雅黑" pitchFamily="34" charset="-122"/>
              </a:rPr>
              <a:t>当互连故障为只涉及到一条信号线的</a:t>
            </a:r>
            <a:r>
              <a:rPr lang="zh-CN" altLang="en-US" dirty="0" smtClean="0">
                <a:solidFill>
                  <a:srgbClr val="FF0000"/>
                </a:solidFill>
                <a:latin typeface="微软雅黑" pitchFamily="34" charset="-122"/>
                <a:ea typeface="微软雅黑" pitchFamily="34" charset="-122"/>
              </a:rPr>
              <a:t>固定故障</a:t>
            </a:r>
            <a:r>
              <a:rPr lang="zh-CN" altLang="en-US" dirty="0" smtClean="0">
                <a:solidFill>
                  <a:srgbClr val="414455"/>
                </a:solidFill>
                <a:latin typeface="微软雅黑" pitchFamily="34" charset="-122"/>
                <a:ea typeface="微软雅黑" pitchFamily="34" charset="-122"/>
              </a:rPr>
              <a:t>时，将该固定故障导致的错误映射到所在信号线附近的原始逻辑资源上，再对映射后的原始逻辑资源进行基于</a:t>
            </a:r>
            <a:r>
              <a:rPr lang="en-US" altLang="zh-CN" dirty="0" smtClean="0">
                <a:solidFill>
                  <a:srgbClr val="414455"/>
                </a:solidFill>
                <a:latin typeface="微软雅黑" pitchFamily="34" charset="-122"/>
                <a:ea typeface="微软雅黑" pitchFamily="34" charset="-122"/>
              </a:rPr>
              <a:t>LUT</a:t>
            </a:r>
            <a:r>
              <a:rPr lang="zh-CN" altLang="en-US" dirty="0" smtClean="0">
                <a:solidFill>
                  <a:srgbClr val="414455"/>
                </a:solidFill>
                <a:latin typeface="微软雅黑" pitchFamily="34" charset="-122"/>
                <a:ea typeface="微软雅黑" pitchFamily="34" charset="-122"/>
              </a:rPr>
              <a:t>的细粒度冗余复制。</a:t>
            </a:r>
            <a:endParaRPr lang="zh-CN" altLang="en-US" dirty="0">
              <a:solidFill>
                <a:srgbClr val="414455"/>
              </a:solidFill>
              <a:latin typeface="微软雅黑" pitchFamily="34" charset="-122"/>
              <a:ea typeface="微软雅黑" pitchFamily="34" charset="-122"/>
            </a:endParaRPr>
          </a:p>
        </p:txBody>
      </p:sp>
      <p:sp>
        <p:nvSpPr>
          <p:cNvPr id="26" name="矩形 25"/>
          <p:cNvSpPr/>
          <p:nvPr/>
        </p:nvSpPr>
        <p:spPr>
          <a:xfrm>
            <a:off x="5811835" y="3429000"/>
            <a:ext cx="5903996" cy="1754326"/>
          </a:xfrm>
          <a:prstGeom prst="rect">
            <a:avLst/>
          </a:prstGeom>
        </p:spPr>
        <p:txBody>
          <a:bodyPr wrap="square">
            <a:spAutoFit/>
          </a:bodyPr>
          <a:lstStyle/>
          <a:p>
            <a:pPr algn="just"/>
            <a:r>
              <a:rPr lang="zh-CN" altLang="en-US" dirty="0" smtClean="0">
                <a:solidFill>
                  <a:srgbClr val="414455"/>
                </a:solidFill>
                <a:latin typeface="微软雅黑" pitchFamily="34" charset="-122"/>
                <a:ea typeface="微软雅黑" pitchFamily="34" charset="-122"/>
              </a:rPr>
              <a:t>当互连故障为存在于一对信号线上的</a:t>
            </a:r>
            <a:r>
              <a:rPr lang="zh-CN" altLang="en-US" dirty="0" smtClean="0">
                <a:solidFill>
                  <a:srgbClr val="FF0000"/>
                </a:solidFill>
                <a:latin typeface="微软雅黑" pitchFamily="34" charset="-122"/>
                <a:ea typeface="微软雅黑" pitchFamily="34" charset="-122"/>
              </a:rPr>
              <a:t>桥接故障</a:t>
            </a:r>
            <a:r>
              <a:rPr lang="zh-CN" altLang="en-US" dirty="0" smtClean="0">
                <a:solidFill>
                  <a:srgbClr val="414455"/>
                </a:solidFill>
                <a:latin typeface="微软雅黑" pitchFamily="34" charset="-122"/>
                <a:ea typeface="微软雅黑" pitchFamily="34" charset="-122"/>
              </a:rPr>
              <a:t>时，两条信号线中的任意一条都可能受到桥接故障的影响，在故障容错时就需要考虑两条信号线。而本文因为在互连测试和诊断过程中都只考虑了单个 </a:t>
            </a:r>
            <a:r>
              <a:rPr lang="en-US" altLang="zh-CN" dirty="0" smtClean="0">
                <a:solidFill>
                  <a:srgbClr val="414455"/>
                </a:solidFill>
                <a:latin typeface="微软雅黑" pitchFamily="34" charset="-122"/>
                <a:ea typeface="微软雅黑" pitchFamily="34" charset="-122"/>
              </a:rPr>
              <a:t>LUT </a:t>
            </a:r>
            <a:r>
              <a:rPr lang="zh-CN" altLang="en-US" dirty="0" smtClean="0">
                <a:solidFill>
                  <a:srgbClr val="414455"/>
                </a:solidFill>
                <a:latin typeface="微软雅黑" pitchFamily="34" charset="-122"/>
                <a:ea typeface="微软雅黑" pitchFamily="34" charset="-122"/>
              </a:rPr>
              <a:t>内信号线的桥接故障，即存在桥接故障的一对信号线是连接了同一个 </a:t>
            </a:r>
            <a:r>
              <a:rPr lang="en-US" altLang="zh-CN" dirty="0" smtClean="0">
                <a:solidFill>
                  <a:srgbClr val="414455"/>
                </a:solidFill>
                <a:latin typeface="微软雅黑" pitchFamily="34" charset="-122"/>
                <a:ea typeface="微软雅黑" pitchFamily="34" charset="-122"/>
              </a:rPr>
              <a:t>LUT </a:t>
            </a:r>
            <a:r>
              <a:rPr lang="zh-CN" altLang="en-US" dirty="0" smtClean="0">
                <a:solidFill>
                  <a:srgbClr val="414455"/>
                </a:solidFill>
                <a:latin typeface="微软雅黑" pitchFamily="34" charset="-122"/>
                <a:ea typeface="微软雅黑" pitchFamily="34" charset="-122"/>
              </a:rPr>
              <a:t>的，因此直接对该 </a:t>
            </a:r>
            <a:r>
              <a:rPr lang="en-US" altLang="zh-CN" dirty="0" smtClean="0">
                <a:solidFill>
                  <a:srgbClr val="414455"/>
                </a:solidFill>
                <a:latin typeface="微软雅黑" pitchFamily="34" charset="-122"/>
                <a:ea typeface="微软雅黑" pitchFamily="34" charset="-122"/>
              </a:rPr>
              <a:t>LUT </a:t>
            </a:r>
            <a:r>
              <a:rPr lang="zh-CN" altLang="en-US" dirty="0" smtClean="0">
                <a:solidFill>
                  <a:srgbClr val="414455"/>
                </a:solidFill>
                <a:latin typeface="微软雅黑" pitchFamily="34" charset="-122"/>
                <a:ea typeface="微软雅黑" pitchFamily="34" charset="-122"/>
              </a:rPr>
              <a:t>进行冗余复制即可。</a:t>
            </a:r>
            <a:endParaRPr lang="zh-CN" altLang="en-US" dirty="0">
              <a:solidFill>
                <a:srgbClr val="414455"/>
              </a:solidFill>
              <a:latin typeface="微软雅黑" pitchFamily="34" charset="-122"/>
              <a:ea typeface="微软雅黑" pitchFamily="34" charset="-122"/>
            </a:endParaRPr>
          </a:p>
        </p:txBody>
      </p:sp>
      <p:sp>
        <p:nvSpPr>
          <p:cNvPr id="27" name="Rectangle 4"/>
          <p:cNvSpPr txBox="1">
            <a:spLocks noChangeArrowheads="1"/>
          </p:cNvSpPr>
          <p:nvPr/>
        </p:nvSpPr>
        <p:spPr bwMode="auto">
          <a:xfrm>
            <a:off x="4740265" y="928670"/>
            <a:ext cx="2714644"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细粒度冗余</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19" name="弧形 18"/>
          <p:cNvSpPr/>
          <p:nvPr/>
        </p:nvSpPr>
        <p:spPr>
          <a:xfrm>
            <a:off x="4807713" y="928670"/>
            <a:ext cx="504056" cy="504056"/>
          </a:xfrm>
          <a:prstGeom prst="arc">
            <a:avLst>
              <a:gd name="adj1" fmla="val 18916496"/>
              <a:gd name="adj2" fmla="val 2632855"/>
            </a:avLst>
          </a:prstGeom>
          <a:ln>
            <a:solidFill>
              <a:srgbClr val="414455"/>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65" name="组合 64"/>
          <p:cNvGrpSpPr/>
          <p:nvPr/>
        </p:nvGrpSpPr>
        <p:grpSpPr>
          <a:xfrm>
            <a:off x="552971" y="188640"/>
            <a:ext cx="670560" cy="604586"/>
            <a:chOff x="5424755" y="1340768"/>
            <a:chExt cx="670560" cy="604586"/>
          </a:xfrm>
        </p:grpSpPr>
        <p:grpSp>
          <p:nvGrpSpPr>
            <p:cNvPr id="66"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56" name="Freeform 9"/>
          <p:cNvSpPr>
            <a:spLocks noEditPoints="1"/>
          </p:cNvSpPr>
          <p:nvPr/>
        </p:nvSpPr>
        <p:spPr bwMode="auto">
          <a:xfrm rot="19469485">
            <a:off x="718470" y="320528"/>
            <a:ext cx="335806" cy="357821"/>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pic>
        <p:nvPicPr>
          <p:cNvPr id="50" name="图片 4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8194" name="Picture 2"/>
          <p:cNvPicPr>
            <a:picLocks noChangeAspect="1" noChangeArrowheads="1"/>
          </p:cNvPicPr>
          <p:nvPr/>
        </p:nvPicPr>
        <p:blipFill>
          <a:blip r:embed="rId4"/>
          <a:srcRect/>
          <a:stretch>
            <a:fillRect/>
          </a:stretch>
        </p:blipFill>
        <p:spPr bwMode="auto">
          <a:xfrm>
            <a:off x="96795" y="2000240"/>
            <a:ext cx="3929090" cy="2979442"/>
          </a:xfrm>
          <a:prstGeom prst="rect">
            <a:avLst/>
          </a:prstGeom>
          <a:noFill/>
          <a:ln w="9525">
            <a:noFill/>
            <a:miter lim="800000"/>
            <a:headEnd/>
            <a:tailEnd/>
          </a:ln>
          <a:effectLst/>
        </p:spPr>
      </p:pic>
      <p:pic>
        <p:nvPicPr>
          <p:cNvPr id="8196" name="Picture 4"/>
          <p:cNvPicPr>
            <a:picLocks noChangeAspect="1" noChangeArrowheads="1"/>
          </p:cNvPicPr>
          <p:nvPr/>
        </p:nvPicPr>
        <p:blipFill>
          <a:blip r:embed="rId5"/>
          <a:srcRect/>
          <a:stretch>
            <a:fillRect/>
          </a:stretch>
        </p:blipFill>
        <p:spPr bwMode="auto">
          <a:xfrm>
            <a:off x="8286807" y="1714488"/>
            <a:ext cx="3740134" cy="3402396"/>
          </a:xfrm>
          <a:prstGeom prst="rect">
            <a:avLst/>
          </a:prstGeom>
          <a:noFill/>
          <a:ln w="9525">
            <a:noFill/>
            <a:miter lim="800000"/>
            <a:headEnd/>
            <a:tailEnd/>
          </a:ln>
          <a:effectLst/>
        </p:spPr>
      </p:pic>
      <p:pic>
        <p:nvPicPr>
          <p:cNvPr id="8197" name="Picture 5"/>
          <p:cNvPicPr>
            <a:picLocks noChangeAspect="1" noChangeArrowheads="1"/>
          </p:cNvPicPr>
          <p:nvPr/>
        </p:nvPicPr>
        <p:blipFill>
          <a:blip r:embed="rId6"/>
          <a:srcRect t="12844"/>
          <a:stretch>
            <a:fillRect/>
          </a:stretch>
        </p:blipFill>
        <p:spPr bwMode="auto">
          <a:xfrm>
            <a:off x="4240199" y="1857364"/>
            <a:ext cx="3872266" cy="3214711"/>
          </a:xfrm>
          <a:prstGeom prst="rect">
            <a:avLst/>
          </a:prstGeom>
          <a:noFill/>
          <a:ln w="9525">
            <a:noFill/>
            <a:miter lim="800000"/>
            <a:headEnd/>
            <a:tailEnd/>
          </a:ln>
          <a:effectLst/>
        </p:spPr>
      </p:pic>
      <p:sp>
        <p:nvSpPr>
          <p:cNvPr id="57" name="Rectangle 4"/>
          <p:cNvSpPr txBox="1">
            <a:spLocks noChangeArrowheads="1"/>
          </p:cNvSpPr>
          <p:nvPr/>
        </p:nvSpPr>
        <p:spPr bwMode="auto">
          <a:xfrm>
            <a:off x="739737" y="5072074"/>
            <a:ext cx="2714644"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原始路由示意图</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58" name="Rectangle 4"/>
          <p:cNvSpPr txBox="1">
            <a:spLocks noChangeArrowheads="1"/>
          </p:cNvSpPr>
          <p:nvPr/>
        </p:nvSpPr>
        <p:spPr bwMode="auto">
          <a:xfrm>
            <a:off x="4811703" y="5143512"/>
            <a:ext cx="2714644"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互连故障在</a:t>
            </a:r>
            <a:r>
              <a:rPr lang="en-US" altLang="zh-CN" sz="1800" b="0" dirty="0" smtClean="0">
                <a:solidFill>
                  <a:srgbClr val="414455"/>
                </a:solidFill>
                <a:latin typeface="微软雅黑" panose="020B0503020204020204" pitchFamily="34" charset="-122"/>
                <a:ea typeface="微软雅黑" panose="020B0503020204020204" pitchFamily="34" charset="-122"/>
              </a:rPr>
              <a:t>X</a:t>
            </a:r>
            <a:r>
              <a:rPr lang="zh-CN" altLang="en-US" sz="1800" b="0" dirty="0" smtClean="0">
                <a:solidFill>
                  <a:srgbClr val="414455"/>
                </a:solidFill>
                <a:latin typeface="微软雅黑" panose="020B0503020204020204" pitchFamily="34" charset="-122"/>
                <a:ea typeface="微软雅黑" panose="020B0503020204020204" pitchFamily="34" charset="-122"/>
              </a:rPr>
              <a:t>段上</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59" name="Rectangle 4"/>
          <p:cNvSpPr txBox="1">
            <a:spLocks noChangeArrowheads="1"/>
          </p:cNvSpPr>
          <p:nvPr/>
        </p:nvSpPr>
        <p:spPr bwMode="auto">
          <a:xfrm>
            <a:off x="8812231" y="5214950"/>
            <a:ext cx="2714644"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互连故障在</a:t>
            </a:r>
            <a:r>
              <a:rPr lang="en-US" altLang="zh-CN" sz="1800" b="0" dirty="0" smtClean="0">
                <a:solidFill>
                  <a:srgbClr val="414455"/>
                </a:solidFill>
                <a:latin typeface="微软雅黑" panose="020B0503020204020204" pitchFamily="34" charset="-122"/>
                <a:ea typeface="微软雅黑" panose="020B0503020204020204" pitchFamily="34" charset="-122"/>
              </a:rPr>
              <a:t>Y</a:t>
            </a:r>
            <a:r>
              <a:rPr lang="zh-CN" altLang="en-US" sz="1800" b="0" dirty="0" smtClean="0">
                <a:solidFill>
                  <a:srgbClr val="414455"/>
                </a:solidFill>
                <a:latin typeface="微软雅黑" panose="020B0503020204020204" pitchFamily="34" charset="-122"/>
                <a:ea typeface="微软雅黑" panose="020B0503020204020204" pitchFamily="34" charset="-122"/>
              </a:rPr>
              <a:t>段上</a:t>
            </a:r>
            <a:endParaRPr lang="zh-CN" altLang="en-US" sz="1800" b="0" dirty="0">
              <a:solidFill>
                <a:srgbClr val="414455"/>
              </a:solidFill>
              <a:latin typeface="微软雅黑" panose="020B0503020204020204" pitchFamily="34" charset="-122"/>
              <a:ea typeface="微软雅黑" panose="020B0503020204020204" pitchFamily="34" charset="-122"/>
            </a:endParaRPr>
          </a:p>
        </p:txBody>
      </p:sp>
      <p:sp>
        <p:nvSpPr>
          <p:cNvPr id="21" name="文本框 9"/>
          <p:cNvSpPr txBox="1"/>
          <p:nvPr/>
        </p:nvSpPr>
        <p:spPr>
          <a:xfrm>
            <a:off x="1270163" y="307422"/>
            <a:ext cx="6184746"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容错研究方案：基于细粒度冗余的修复型互连故障纠错容错</a:t>
            </a:r>
            <a:endParaRPr lang="zh-CN" altLang="en-US"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65" name="组合 64"/>
          <p:cNvGrpSpPr/>
          <p:nvPr/>
        </p:nvGrpSpPr>
        <p:grpSpPr>
          <a:xfrm>
            <a:off x="552971" y="188640"/>
            <a:ext cx="670560" cy="604586"/>
            <a:chOff x="5424755" y="1340768"/>
            <a:chExt cx="670560" cy="604586"/>
          </a:xfrm>
        </p:grpSpPr>
        <p:grpSp>
          <p:nvGrpSpPr>
            <p:cNvPr id="66"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56" name="Freeform 9"/>
          <p:cNvSpPr>
            <a:spLocks noEditPoints="1"/>
          </p:cNvSpPr>
          <p:nvPr/>
        </p:nvSpPr>
        <p:spPr bwMode="auto">
          <a:xfrm rot="19469485">
            <a:off x="718470" y="320528"/>
            <a:ext cx="335806" cy="357821"/>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pic>
        <p:nvPicPr>
          <p:cNvPr id="70" name="图片 6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15" name="Rectangle 4"/>
          <p:cNvSpPr txBox="1">
            <a:spLocks noChangeArrowheads="1"/>
          </p:cNvSpPr>
          <p:nvPr/>
        </p:nvSpPr>
        <p:spPr bwMode="auto">
          <a:xfrm>
            <a:off x="4740265" y="928670"/>
            <a:ext cx="2714644"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检错纠错</a:t>
            </a:r>
            <a:endParaRPr lang="zh-CN" sz="1800" b="0" dirty="0">
              <a:solidFill>
                <a:srgbClr val="414455"/>
              </a:solidFill>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4"/>
          <a:srcRect/>
          <a:stretch>
            <a:fillRect/>
          </a:stretch>
        </p:blipFill>
        <p:spPr bwMode="auto">
          <a:xfrm>
            <a:off x="668299" y="2500306"/>
            <a:ext cx="4357718" cy="1612995"/>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a:srcRect/>
          <a:stretch>
            <a:fillRect/>
          </a:stretch>
        </p:blipFill>
        <p:spPr bwMode="auto">
          <a:xfrm>
            <a:off x="5526083" y="2428868"/>
            <a:ext cx="5762621" cy="1845772"/>
          </a:xfrm>
          <a:prstGeom prst="rect">
            <a:avLst/>
          </a:prstGeom>
          <a:noFill/>
          <a:ln w="9525">
            <a:noFill/>
            <a:miter lim="800000"/>
            <a:headEnd/>
            <a:tailEnd/>
          </a:ln>
          <a:effectLst/>
        </p:spPr>
      </p:pic>
      <p:sp>
        <p:nvSpPr>
          <p:cNvPr id="18" name="弧形 17"/>
          <p:cNvSpPr/>
          <p:nvPr/>
        </p:nvSpPr>
        <p:spPr>
          <a:xfrm>
            <a:off x="4811703" y="928670"/>
            <a:ext cx="504056" cy="504056"/>
          </a:xfrm>
          <a:prstGeom prst="arc">
            <a:avLst>
              <a:gd name="adj1" fmla="val 18916496"/>
              <a:gd name="adj2" fmla="val 2632855"/>
            </a:avLst>
          </a:prstGeom>
          <a:ln>
            <a:solidFill>
              <a:srgbClr val="414455"/>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文本框 9"/>
          <p:cNvSpPr txBox="1"/>
          <p:nvPr/>
        </p:nvSpPr>
        <p:spPr>
          <a:xfrm>
            <a:off x="1270163" y="307422"/>
            <a:ext cx="6184746"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容错研究方案：基于细粒度冗余的修复型互连故障纠错容错</a:t>
            </a:r>
            <a:endParaRPr lang="zh-CN" altLang="en-US"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0" y="2637077"/>
            <a:ext cx="3720434" cy="162077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9" name="组合 158"/>
          <p:cNvGrpSpPr/>
          <p:nvPr/>
        </p:nvGrpSpPr>
        <p:grpSpPr>
          <a:xfrm>
            <a:off x="2753554" y="2651020"/>
            <a:ext cx="1846387" cy="1664728"/>
            <a:chOff x="3720691" y="2824413"/>
            <a:chExt cx="1341120" cy="1209172"/>
          </a:xfrm>
        </p:grpSpPr>
        <p:sp>
          <p:nvSpPr>
            <p:cNvPr id="160"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62" name="Freeform 5"/>
          <p:cNvSpPr/>
          <p:nvPr/>
        </p:nvSpPr>
        <p:spPr bwMode="auto">
          <a:xfrm rot="1855731">
            <a:off x="2879988" y="2765015"/>
            <a:ext cx="1593518" cy="143673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nvGrpSpPr>
          <p:cNvPr id="169" name="组合 168"/>
          <p:cNvGrpSpPr/>
          <p:nvPr/>
        </p:nvGrpSpPr>
        <p:grpSpPr>
          <a:xfrm>
            <a:off x="4468898" y="2771587"/>
            <a:ext cx="278384" cy="184511"/>
            <a:chOff x="9482595" y="2565731"/>
            <a:chExt cx="278384" cy="184511"/>
          </a:xfrm>
        </p:grpSpPr>
        <p:sp>
          <p:nvSpPr>
            <p:cNvPr id="170" name="椭圆 169"/>
            <p:cNvSpPr/>
            <p:nvPr/>
          </p:nvSpPr>
          <p:spPr>
            <a:xfrm>
              <a:off x="9482595" y="2565731"/>
              <a:ext cx="71376" cy="713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a:off x="9625979" y="2615242"/>
              <a:ext cx="135000" cy="135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圆角矩形 15"/>
          <p:cNvSpPr/>
          <p:nvPr/>
        </p:nvSpPr>
        <p:spPr>
          <a:xfrm>
            <a:off x="5449515" y="2600316"/>
            <a:ext cx="6552728" cy="162077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7" name="矩形 16"/>
          <p:cNvSpPr/>
          <p:nvPr/>
        </p:nvSpPr>
        <p:spPr>
          <a:xfrm>
            <a:off x="6673651" y="2600316"/>
            <a:ext cx="5544616" cy="1620772"/>
          </a:xfrm>
          <a:prstGeom prst="rect">
            <a:avLst/>
          </a:prstGeom>
          <a:solidFill>
            <a:srgbClr val="5B5E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flipH="1">
            <a:off x="5881563" y="2788464"/>
            <a:ext cx="360040" cy="1107996"/>
          </a:xfrm>
          <a:prstGeom prst="rect">
            <a:avLst/>
          </a:prstGeom>
          <a:noFill/>
        </p:spPr>
        <p:txBody>
          <a:bodyPr wrap="square" rtlCol="0">
            <a:spAutoFit/>
          </a:bodyPr>
          <a:lstStyle/>
          <a:p>
            <a:pPr algn="ctr"/>
            <a:r>
              <a:rPr lang="en-US" sz="6600" b="1" dirty="0">
                <a:solidFill>
                  <a:schemeClr val="bg1"/>
                </a:solidFill>
                <a:latin typeface="方正兰亭黑简体" panose="02000000000000000000" pitchFamily="2" charset="-122"/>
                <a:ea typeface="方正兰亭黑简体" panose="02000000000000000000" pitchFamily="2" charset="-122"/>
              </a:rPr>
              <a:t>5</a:t>
            </a:r>
            <a:endParaRPr lang="id-ID" sz="6600" b="1" dirty="0">
              <a:solidFill>
                <a:schemeClr val="bg1"/>
              </a:solidFill>
              <a:latin typeface="方正兰亭黑简体" panose="02000000000000000000" pitchFamily="2" charset="-122"/>
              <a:ea typeface="方正兰亭黑简体" panose="02000000000000000000" pitchFamily="2" charset="-122"/>
            </a:endParaRPr>
          </a:p>
        </p:txBody>
      </p:sp>
      <p:sp>
        <p:nvSpPr>
          <p:cNvPr id="19" name="文本框 9"/>
          <p:cNvSpPr txBox="1"/>
          <p:nvPr/>
        </p:nvSpPr>
        <p:spPr>
          <a:xfrm>
            <a:off x="6961683" y="2672324"/>
            <a:ext cx="2736304" cy="500137"/>
          </a:xfrm>
          <a:prstGeom prst="rect">
            <a:avLst/>
          </a:prstGeom>
          <a:noFill/>
        </p:spPr>
        <p:txBody>
          <a:bodyPr wrap="square" lIns="68580" tIns="34290" rIns="68580" bIns="34290" rtlCol="0">
            <a:spAutoFit/>
          </a:bodyPr>
          <a:lstStyle/>
          <a:p>
            <a:pPr marL="0" lvl="1"/>
            <a:r>
              <a:rPr lang="zh-CN" altLang="en-US" sz="2800" b="1" dirty="0" smtClean="0">
                <a:solidFill>
                  <a:schemeClr val="bg1"/>
                </a:solidFill>
                <a:latin typeface="微软雅黑" panose="020B0503020204020204" pitchFamily="34" charset="-122"/>
                <a:ea typeface="微软雅黑" panose="020B0503020204020204" pitchFamily="34" charset="-122"/>
              </a:rPr>
              <a:t>仿真验证</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7037176" y="3356432"/>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测试仿真验证</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rgbClr val="414455"/>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8466189" y="3356432"/>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诊断仿真验证</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rgbClr val="414455"/>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9917496" y="3356432"/>
            <a:ext cx="1724707" cy="215444"/>
            <a:chOff x="4369395" y="3284984"/>
            <a:chExt cx="1724707" cy="215444"/>
          </a:xfrm>
        </p:grpSpPr>
        <p:sp>
          <p:nvSpPr>
            <p:cNvPr id="31"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容错仿真验证</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rgbClr val="414455"/>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45" name="Freeform 206"/>
          <p:cNvSpPr>
            <a:spLocks noChangeAspect="1" noEditPoints="1"/>
          </p:cNvSpPr>
          <p:nvPr/>
        </p:nvSpPr>
        <p:spPr bwMode="auto">
          <a:xfrm>
            <a:off x="3357488" y="3019010"/>
            <a:ext cx="725891" cy="87745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sp>
        <p:nvSpPr>
          <p:cNvPr id="40" name="矩形 39"/>
          <p:cNvSpPr/>
          <p:nvPr/>
        </p:nvSpPr>
        <p:spPr>
          <a:xfrm>
            <a:off x="0" y="0"/>
            <a:ext cx="12195175" cy="357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0" y="6500834"/>
            <a:ext cx="12195175" cy="357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7033691" y="3785060"/>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总结</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rgbClr val="414455"/>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2" name="组合 41"/>
          <p:cNvGrpSpPr/>
          <p:nvPr/>
        </p:nvGrpSpPr>
        <p:grpSpPr>
          <a:xfrm>
            <a:off x="8466189" y="3786190"/>
            <a:ext cx="1436675" cy="215444"/>
            <a:chOff x="4369395" y="3284984"/>
            <a:chExt cx="1436675" cy="215444"/>
          </a:xfrm>
        </p:grpSpPr>
        <p:sp>
          <p:nvSpPr>
            <p:cNvPr id="4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致谢</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44" name="组合 26"/>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rgbClr val="414455"/>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测试仿真验证</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65" name="组合 64"/>
          <p:cNvGrpSpPr/>
          <p:nvPr/>
        </p:nvGrpSpPr>
        <p:grpSpPr>
          <a:xfrm>
            <a:off x="552971" y="188640"/>
            <a:ext cx="670560" cy="604586"/>
            <a:chOff x="5424755" y="1340768"/>
            <a:chExt cx="670560" cy="604586"/>
          </a:xfrm>
        </p:grpSpPr>
        <p:grpSp>
          <p:nvGrpSpPr>
            <p:cNvPr id="66"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81" name="图片 8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2052" name="Picture 4"/>
          <p:cNvPicPr>
            <a:picLocks noChangeAspect="1" noChangeArrowheads="1"/>
          </p:cNvPicPr>
          <p:nvPr/>
        </p:nvPicPr>
        <p:blipFill>
          <a:blip r:embed="rId4"/>
          <a:srcRect l="1236" t="1097"/>
          <a:stretch>
            <a:fillRect/>
          </a:stretch>
        </p:blipFill>
        <p:spPr bwMode="auto">
          <a:xfrm>
            <a:off x="6653452" y="2071678"/>
            <a:ext cx="4438423" cy="4000528"/>
          </a:xfrm>
          <a:prstGeom prst="rect">
            <a:avLst/>
          </a:prstGeom>
          <a:noFill/>
          <a:ln w="9525">
            <a:noFill/>
            <a:miter lim="800000"/>
            <a:headEnd/>
            <a:tailEnd/>
          </a:ln>
          <a:effectLst/>
        </p:spPr>
      </p:pic>
      <p:pic>
        <p:nvPicPr>
          <p:cNvPr id="2051" name="Picture 3"/>
          <p:cNvPicPr>
            <a:picLocks noChangeAspect="1" noChangeArrowheads="1"/>
          </p:cNvPicPr>
          <p:nvPr/>
        </p:nvPicPr>
        <p:blipFill>
          <a:blip r:embed="rId5"/>
          <a:srcRect/>
          <a:stretch>
            <a:fillRect/>
          </a:stretch>
        </p:blipFill>
        <p:spPr bwMode="auto">
          <a:xfrm>
            <a:off x="6652437" y="928670"/>
            <a:ext cx="4445810" cy="1158927"/>
          </a:xfrm>
          <a:prstGeom prst="rect">
            <a:avLst/>
          </a:prstGeom>
          <a:noFill/>
          <a:ln w="9525">
            <a:noFill/>
            <a:miter lim="800000"/>
            <a:headEnd/>
            <a:tailEnd/>
          </a:ln>
          <a:effectLst/>
        </p:spPr>
      </p:pic>
      <p:pic>
        <p:nvPicPr>
          <p:cNvPr id="2053" name="Picture 5"/>
          <p:cNvPicPr>
            <a:picLocks noChangeAspect="1" noChangeArrowheads="1"/>
          </p:cNvPicPr>
          <p:nvPr/>
        </p:nvPicPr>
        <p:blipFill>
          <a:blip r:embed="rId6"/>
          <a:srcRect/>
          <a:stretch>
            <a:fillRect/>
          </a:stretch>
        </p:blipFill>
        <p:spPr bwMode="auto">
          <a:xfrm>
            <a:off x="168233" y="2357430"/>
            <a:ext cx="6284910" cy="1988463"/>
          </a:xfrm>
          <a:prstGeom prst="rect">
            <a:avLst/>
          </a:prstGeom>
          <a:noFill/>
          <a:ln w="9525">
            <a:noFill/>
            <a:miter lim="800000"/>
            <a:headEnd/>
            <a:tailEnd/>
          </a:ln>
          <a:effectLst/>
        </p:spPr>
      </p:pic>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测试仿真验证</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65" name="组合 64"/>
          <p:cNvGrpSpPr/>
          <p:nvPr/>
        </p:nvGrpSpPr>
        <p:grpSpPr>
          <a:xfrm>
            <a:off x="552971" y="188640"/>
            <a:ext cx="670560" cy="604586"/>
            <a:chOff x="5424755" y="1340768"/>
            <a:chExt cx="670560" cy="604586"/>
          </a:xfrm>
        </p:grpSpPr>
        <p:grpSp>
          <p:nvGrpSpPr>
            <p:cNvPr id="66"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40" name="图片 3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3074" name="Picture 2"/>
          <p:cNvPicPr>
            <a:picLocks noChangeAspect="1" noChangeArrowheads="1"/>
          </p:cNvPicPr>
          <p:nvPr/>
        </p:nvPicPr>
        <p:blipFill>
          <a:blip r:embed="rId4"/>
          <a:srcRect/>
          <a:stretch>
            <a:fillRect/>
          </a:stretch>
        </p:blipFill>
        <p:spPr bwMode="auto">
          <a:xfrm>
            <a:off x="168233" y="1044115"/>
            <a:ext cx="5500726" cy="1456191"/>
          </a:xfrm>
          <a:prstGeom prst="rect">
            <a:avLst/>
          </a:prstGeom>
          <a:noFill/>
          <a:ln w="9525">
            <a:noFill/>
            <a:miter lim="800000"/>
            <a:headEnd/>
            <a:tailEnd/>
          </a:ln>
          <a:effectLst/>
        </p:spPr>
      </p:pic>
      <p:pic>
        <p:nvPicPr>
          <p:cNvPr id="3075" name="Picture 3"/>
          <p:cNvPicPr>
            <a:picLocks noChangeAspect="1" noChangeArrowheads="1"/>
          </p:cNvPicPr>
          <p:nvPr/>
        </p:nvPicPr>
        <p:blipFill>
          <a:blip r:embed="rId5"/>
          <a:srcRect/>
          <a:stretch>
            <a:fillRect/>
          </a:stretch>
        </p:blipFill>
        <p:spPr bwMode="auto">
          <a:xfrm>
            <a:off x="174629" y="4143380"/>
            <a:ext cx="5494330" cy="1529634"/>
          </a:xfrm>
          <a:prstGeom prst="rect">
            <a:avLst/>
          </a:prstGeom>
          <a:noFill/>
          <a:ln w="9525">
            <a:noFill/>
            <a:miter lim="800000"/>
            <a:headEnd/>
            <a:tailEnd/>
          </a:ln>
          <a:effectLst/>
        </p:spPr>
      </p:pic>
      <p:pic>
        <p:nvPicPr>
          <p:cNvPr id="3076" name="Picture 4"/>
          <p:cNvPicPr>
            <a:picLocks noChangeAspect="1" noChangeArrowheads="1"/>
          </p:cNvPicPr>
          <p:nvPr/>
        </p:nvPicPr>
        <p:blipFill>
          <a:blip r:embed="rId6"/>
          <a:srcRect/>
          <a:stretch>
            <a:fillRect/>
          </a:stretch>
        </p:blipFill>
        <p:spPr bwMode="auto">
          <a:xfrm>
            <a:off x="5811834" y="1000108"/>
            <a:ext cx="5863303" cy="1571636"/>
          </a:xfrm>
          <a:prstGeom prst="rect">
            <a:avLst/>
          </a:prstGeom>
          <a:noFill/>
          <a:ln w="9525">
            <a:noFill/>
            <a:miter lim="800000"/>
            <a:headEnd/>
            <a:tailEnd/>
          </a:ln>
          <a:effectLst/>
        </p:spPr>
      </p:pic>
      <p:pic>
        <p:nvPicPr>
          <p:cNvPr id="3077" name="Picture 5"/>
          <p:cNvPicPr>
            <a:picLocks noChangeAspect="1" noChangeArrowheads="1"/>
          </p:cNvPicPr>
          <p:nvPr/>
        </p:nvPicPr>
        <p:blipFill>
          <a:blip r:embed="rId7"/>
          <a:srcRect/>
          <a:stretch>
            <a:fillRect/>
          </a:stretch>
        </p:blipFill>
        <p:spPr bwMode="auto">
          <a:xfrm>
            <a:off x="5811835" y="4143380"/>
            <a:ext cx="5813418" cy="1626169"/>
          </a:xfrm>
          <a:prstGeom prst="rect">
            <a:avLst/>
          </a:prstGeom>
          <a:noFill/>
          <a:ln w="9525">
            <a:noFill/>
            <a:miter lim="800000"/>
            <a:headEnd/>
            <a:tailEnd/>
          </a:ln>
          <a:effectLst/>
        </p:spPr>
      </p:pic>
      <p:sp>
        <p:nvSpPr>
          <p:cNvPr id="45" name="Rectangle 4"/>
          <p:cNvSpPr txBox="1">
            <a:spLocks noChangeArrowheads="1"/>
          </p:cNvSpPr>
          <p:nvPr/>
        </p:nvSpPr>
        <p:spPr bwMode="auto">
          <a:xfrm>
            <a:off x="1311241" y="2714620"/>
            <a:ext cx="3571900"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无故障情况下</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的配置一仿真图</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46" name="Rectangle 4"/>
          <p:cNvSpPr txBox="1">
            <a:spLocks noChangeArrowheads="1"/>
          </p:cNvSpPr>
          <p:nvPr/>
        </p:nvSpPr>
        <p:spPr bwMode="auto">
          <a:xfrm>
            <a:off x="7169157" y="2786058"/>
            <a:ext cx="3571900"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无故障情况下</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的配置三仿真图</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47" name="Rectangle 4"/>
          <p:cNvSpPr txBox="1">
            <a:spLocks noChangeArrowheads="1"/>
          </p:cNvSpPr>
          <p:nvPr/>
        </p:nvSpPr>
        <p:spPr bwMode="auto">
          <a:xfrm>
            <a:off x="1382679" y="5857892"/>
            <a:ext cx="3571900"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无故障情况下</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的配置二仿真图</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48" name="Rectangle 4"/>
          <p:cNvSpPr txBox="1">
            <a:spLocks noChangeArrowheads="1"/>
          </p:cNvSpPr>
          <p:nvPr/>
        </p:nvSpPr>
        <p:spPr bwMode="auto">
          <a:xfrm>
            <a:off x="7240595" y="5929330"/>
            <a:ext cx="3571900"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无故障情况下</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的配置四仿真图</a:t>
            </a:r>
            <a:endParaRPr lang="zh-CN" sz="1800" b="0"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测试仿真验证</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3" name="组合 64"/>
          <p:cNvGrpSpPr/>
          <p:nvPr/>
        </p:nvGrpSpPr>
        <p:grpSpPr>
          <a:xfrm>
            <a:off x="552971" y="188640"/>
            <a:ext cx="670560" cy="604586"/>
            <a:chOff x="5424755" y="1340768"/>
            <a:chExt cx="670560" cy="604586"/>
          </a:xfrm>
        </p:grpSpPr>
        <p:grpSp>
          <p:nvGrpSpPr>
            <p:cNvPr id="4"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40" name="图片 3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45" name="Rectangle 4"/>
          <p:cNvSpPr txBox="1">
            <a:spLocks noChangeArrowheads="1"/>
          </p:cNvSpPr>
          <p:nvPr/>
        </p:nvSpPr>
        <p:spPr bwMode="auto">
          <a:xfrm>
            <a:off x="1239803" y="2714620"/>
            <a:ext cx="3786214"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注入固定故障后</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的配置一仿真图</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46" name="Rectangle 4"/>
          <p:cNvSpPr txBox="1">
            <a:spLocks noChangeArrowheads="1"/>
          </p:cNvSpPr>
          <p:nvPr/>
        </p:nvSpPr>
        <p:spPr bwMode="auto">
          <a:xfrm>
            <a:off x="7169157" y="2786058"/>
            <a:ext cx="3929090"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注入固定故障后</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的配置三仿真图</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47" name="Rectangle 4"/>
          <p:cNvSpPr txBox="1">
            <a:spLocks noChangeArrowheads="1"/>
          </p:cNvSpPr>
          <p:nvPr/>
        </p:nvSpPr>
        <p:spPr bwMode="auto">
          <a:xfrm>
            <a:off x="1239803" y="5857892"/>
            <a:ext cx="3857652"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注入固定故障后</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的配置二仿真图</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48" name="Rectangle 4"/>
          <p:cNvSpPr txBox="1">
            <a:spLocks noChangeArrowheads="1"/>
          </p:cNvSpPr>
          <p:nvPr/>
        </p:nvSpPr>
        <p:spPr bwMode="auto">
          <a:xfrm>
            <a:off x="7240595" y="5857892"/>
            <a:ext cx="3857652"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注入固定故障后</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的配置四仿真图</a:t>
            </a:r>
            <a:endParaRPr lang="zh-CN" sz="1800" b="0" dirty="0">
              <a:solidFill>
                <a:srgbClr val="414455"/>
              </a:solidFill>
              <a:latin typeface="微软雅黑" panose="020B0503020204020204" pitchFamily="34" charset="-122"/>
              <a:ea typeface="微软雅黑" panose="020B0503020204020204" pitchFamily="34" charset="-122"/>
            </a:endParaRPr>
          </a:p>
        </p:txBody>
      </p:sp>
      <p:pic>
        <p:nvPicPr>
          <p:cNvPr id="4098" name="Picture 2"/>
          <p:cNvPicPr>
            <a:picLocks noChangeAspect="1" noChangeArrowheads="1"/>
          </p:cNvPicPr>
          <p:nvPr/>
        </p:nvPicPr>
        <p:blipFill>
          <a:blip r:embed="rId4"/>
          <a:srcRect/>
          <a:stretch>
            <a:fillRect/>
          </a:stretch>
        </p:blipFill>
        <p:spPr bwMode="auto">
          <a:xfrm>
            <a:off x="168233" y="1142984"/>
            <a:ext cx="5643602" cy="1500198"/>
          </a:xfrm>
          <a:prstGeom prst="rect">
            <a:avLst/>
          </a:prstGeom>
          <a:noFill/>
          <a:ln w="9525">
            <a:noFill/>
            <a:miter lim="800000"/>
            <a:headEnd/>
            <a:tailEnd/>
          </a:ln>
          <a:effectLst/>
        </p:spPr>
      </p:pic>
      <p:pic>
        <p:nvPicPr>
          <p:cNvPr id="4099" name="Picture 3"/>
          <p:cNvPicPr>
            <a:picLocks noChangeAspect="1" noChangeArrowheads="1"/>
          </p:cNvPicPr>
          <p:nvPr/>
        </p:nvPicPr>
        <p:blipFill>
          <a:blip r:embed="rId5"/>
          <a:srcRect/>
          <a:stretch>
            <a:fillRect/>
          </a:stretch>
        </p:blipFill>
        <p:spPr bwMode="auto">
          <a:xfrm>
            <a:off x="168233" y="4243405"/>
            <a:ext cx="5715040" cy="1471611"/>
          </a:xfrm>
          <a:prstGeom prst="rect">
            <a:avLst/>
          </a:prstGeom>
          <a:noFill/>
          <a:ln w="9525">
            <a:noFill/>
            <a:miter lim="800000"/>
            <a:headEnd/>
            <a:tailEnd/>
          </a:ln>
          <a:effectLst/>
        </p:spPr>
      </p:pic>
      <p:pic>
        <p:nvPicPr>
          <p:cNvPr id="4100" name="Picture 4"/>
          <p:cNvPicPr>
            <a:picLocks noChangeAspect="1" noChangeArrowheads="1"/>
          </p:cNvPicPr>
          <p:nvPr/>
        </p:nvPicPr>
        <p:blipFill>
          <a:blip r:embed="rId6"/>
          <a:srcRect/>
          <a:stretch>
            <a:fillRect/>
          </a:stretch>
        </p:blipFill>
        <p:spPr bwMode="auto">
          <a:xfrm>
            <a:off x="6169025" y="1110068"/>
            <a:ext cx="5786478" cy="1596395"/>
          </a:xfrm>
          <a:prstGeom prst="rect">
            <a:avLst/>
          </a:prstGeom>
          <a:noFill/>
          <a:ln w="9525">
            <a:noFill/>
            <a:miter lim="800000"/>
            <a:headEnd/>
            <a:tailEnd/>
          </a:ln>
          <a:effectLst/>
        </p:spPr>
      </p:pic>
      <p:pic>
        <p:nvPicPr>
          <p:cNvPr id="4101" name="Picture 5"/>
          <p:cNvPicPr>
            <a:picLocks noChangeAspect="1" noChangeArrowheads="1"/>
          </p:cNvPicPr>
          <p:nvPr/>
        </p:nvPicPr>
        <p:blipFill>
          <a:blip r:embed="rId7"/>
          <a:srcRect/>
          <a:stretch>
            <a:fillRect/>
          </a:stretch>
        </p:blipFill>
        <p:spPr bwMode="auto">
          <a:xfrm>
            <a:off x="6169025" y="4195314"/>
            <a:ext cx="5786478" cy="1579916"/>
          </a:xfrm>
          <a:prstGeom prst="rect">
            <a:avLst/>
          </a:prstGeom>
          <a:noFill/>
          <a:ln w="9525">
            <a:noFill/>
            <a:miter lim="800000"/>
            <a:headEnd/>
            <a:tailEnd/>
          </a:ln>
          <a:effectLst/>
        </p:spPr>
      </p:pic>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测试仿真验证</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3" name="组合 64"/>
          <p:cNvGrpSpPr/>
          <p:nvPr/>
        </p:nvGrpSpPr>
        <p:grpSpPr>
          <a:xfrm>
            <a:off x="552971" y="188640"/>
            <a:ext cx="670560" cy="604586"/>
            <a:chOff x="5424755" y="1340768"/>
            <a:chExt cx="670560" cy="604586"/>
          </a:xfrm>
        </p:grpSpPr>
        <p:grpSp>
          <p:nvGrpSpPr>
            <p:cNvPr id="4"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40" name="图片 3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45" name="Rectangle 4"/>
          <p:cNvSpPr txBox="1">
            <a:spLocks noChangeArrowheads="1"/>
          </p:cNvSpPr>
          <p:nvPr/>
        </p:nvSpPr>
        <p:spPr bwMode="auto">
          <a:xfrm>
            <a:off x="954051" y="2663269"/>
            <a:ext cx="4857784"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注入无反馈桥接故障后</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的配置一仿真图</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46" name="Rectangle 4"/>
          <p:cNvSpPr txBox="1">
            <a:spLocks noChangeArrowheads="1"/>
          </p:cNvSpPr>
          <p:nvPr/>
        </p:nvSpPr>
        <p:spPr bwMode="auto">
          <a:xfrm>
            <a:off x="6811967" y="2734707"/>
            <a:ext cx="4500594"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注入无反馈桥接故障后</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的配置三仿真图</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47" name="Rectangle 4"/>
          <p:cNvSpPr txBox="1">
            <a:spLocks noChangeArrowheads="1"/>
          </p:cNvSpPr>
          <p:nvPr/>
        </p:nvSpPr>
        <p:spPr bwMode="auto">
          <a:xfrm>
            <a:off x="1025489" y="5643578"/>
            <a:ext cx="4572032"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注入无反馈桥接故障后</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的配置二仿真图</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48" name="Rectangle 4"/>
          <p:cNvSpPr txBox="1">
            <a:spLocks noChangeArrowheads="1"/>
          </p:cNvSpPr>
          <p:nvPr/>
        </p:nvSpPr>
        <p:spPr bwMode="auto">
          <a:xfrm>
            <a:off x="6740529" y="5715016"/>
            <a:ext cx="4500594"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注入无反馈桥接故障后</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的配置四仿真图</a:t>
            </a:r>
            <a:endParaRPr lang="zh-CN" sz="1800" b="0" dirty="0">
              <a:solidFill>
                <a:srgbClr val="414455"/>
              </a:solidFill>
              <a:latin typeface="微软雅黑" panose="020B0503020204020204" pitchFamily="34" charset="-122"/>
              <a:ea typeface="微软雅黑" panose="020B0503020204020204" pitchFamily="34" charset="-122"/>
            </a:endParaRPr>
          </a:p>
        </p:txBody>
      </p:sp>
      <p:pic>
        <p:nvPicPr>
          <p:cNvPr id="5122" name="Picture 2"/>
          <p:cNvPicPr>
            <a:picLocks noChangeAspect="1" noChangeArrowheads="1"/>
          </p:cNvPicPr>
          <p:nvPr/>
        </p:nvPicPr>
        <p:blipFill>
          <a:blip r:embed="rId4"/>
          <a:srcRect/>
          <a:stretch>
            <a:fillRect/>
          </a:stretch>
        </p:blipFill>
        <p:spPr bwMode="auto">
          <a:xfrm>
            <a:off x="239671" y="1142984"/>
            <a:ext cx="5715040" cy="1539529"/>
          </a:xfrm>
          <a:prstGeom prst="rect">
            <a:avLst/>
          </a:prstGeom>
          <a:noFill/>
          <a:ln w="9525">
            <a:noFill/>
            <a:miter lim="800000"/>
            <a:headEnd/>
            <a:tailEnd/>
          </a:ln>
          <a:effectLst/>
        </p:spPr>
      </p:pic>
      <p:pic>
        <p:nvPicPr>
          <p:cNvPr id="5123" name="Picture 3"/>
          <p:cNvPicPr>
            <a:picLocks noChangeAspect="1" noChangeArrowheads="1"/>
          </p:cNvPicPr>
          <p:nvPr/>
        </p:nvPicPr>
        <p:blipFill>
          <a:blip r:embed="rId5"/>
          <a:srcRect/>
          <a:stretch>
            <a:fillRect/>
          </a:stretch>
        </p:blipFill>
        <p:spPr bwMode="auto">
          <a:xfrm>
            <a:off x="168233" y="3948059"/>
            <a:ext cx="5857916" cy="1557394"/>
          </a:xfrm>
          <a:prstGeom prst="rect">
            <a:avLst/>
          </a:prstGeom>
          <a:noFill/>
          <a:ln w="9525">
            <a:noFill/>
            <a:miter lim="800000"/>
            <a:headEnd/>
            <a:tailEnd/>
          </a:ln>
          <a:effectLst/>
        </p:spPr>
      </p:pic>
      <p:pic>
        <p:nvPicPr>
          <p:cNvPr id="5124" name="Picture 4"/>
          <p:cNvPicPr>
            <a:picLocks noChangeAspect="1" noChangeArrowheads="1"/>
          </p:cNvPicPr>
          <p:nvPr/>
        </p:nvPicPr>
        <p:blipFill>
          <a:blip r:embed="rId6"/>
          <a:srcRect/>
          <a:stretch>
            <a:fillRect/>
          </a:stretch>
        </p:blipFill>
        <p:spPr bwMode="auto">
          <a:xfrm>
            <a:off x="6240463" y="1163071"/>
            <a:ext cx="5643602" cy="1521224"/>
          </a:xfrm>
          <a:prstGeom prst="rect">
            <a:avLst/>
          </a:prstGeom>
          <a:noFill/>
          <a:ln w="9525">
            <a:noFill/>
            <a:miter lim="800000"/>
            <a:headEnd/>
            <a:tailEnd/>
          </a:ln>
          <a:effectLst/>
        </p:spPr>
      </p:pic>
      <p:pic>
        <p:nvPicPr>
          <p:cNvPr id="5125" name="Picture 5"/>
          <p:cNvPicPr>
            <a:picLocks noChangeAspect="1" noChangeArrowheads="1"/>
          </p:cNvPicPr>
          <p:nvPr/>
        </p:nvPicPr>
        <p:blipFill>
          <a:blip r:embed="rId7"/>
          <a:srcRect/>
          <a:stretch>
            <a:fillRect/>
          </a:stretch>
        </p:blipFill>
        <p:spPr bwMode="auto">
          <a:xfrm>
            <a:off x="6189709" y="3929066"/>
            <a:ext cx="5551480" cy="1636083"/>
          </a:xfrm>
          <a:prstGeom prst="rect">
            <a:avLst/>
          </a:prstGeom>
          <a:noFill/>
          <a:ln w="9525">
            <a:noFill/>
            <a:miter lim="800000"/>
            <a:headEnd/>
            <a:tailEnd/>
          </a:ln>
          <a:effectLst/>
        </p:spPr>
      </p:pic>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测试仿真验证</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3" name="组合 64"/>
          <p:cNvGrpSpPr/>
          <p:nvPr/>
        </p:nvGrpSpPr>
        <p:grpSpPr>
          <a:xfrm>
            <a:off x="552971" y="188640"/>
            <a:ext cx="670560" cy="604586"/>
            <a:chOff x="5424755" y="1340768"/>
            <a:chExt cx="670560" cy="604586"/>
          </a:xfrm>
        </p:grpSpPr>
        <p:grpSp>
          <p:nvGrpSpPr>
            <p:cNvPr id="4"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40" name="图片 3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45" name="Rectangle 4"/>
          <p:cNvSpPr txBox="1">
            <a:spLocks noChangeArrowheads="1"/>
          </p:cNvSpPr>
          <p:nvPr/>
        </p:nvSpPr>
        <p:spPr bwMode="auto">
          <a:xfrm>
            <a:off x="1311241" y="2714620"/>
            <a:ext cx="4286280"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注入反馈桥接故障</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的配置一仿真图</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46" name="Rectangle 4"/>
          <p:cNvSpPr txBox="1">
            <a:spLocks noChangeArrowheads="1"/>
          </p:cNvSpPr>
          <p:nvPr/>
        </p:nvSpPr>
        <p:spPr bwMode="auto">
          <a:xfrm>
            <a:off x="7026281" y="2786058"/>
            <a:ext cx="4071966"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注入反馈桥接故障</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的配置三仿真图</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47" name="Rectangle 4"/>
          <p:cNvSpPr txBox="1">
            <a:spLocks noChangeArrowheads="1"/>
          </p:cNvSpPr>
          <p:nvPr/>
        </p:nvSpPr>
        <p:spPr bwMode="auto">
          <a:xfrm>
            <a:off x="1382679" y="5786454"/>
            <a:ext cx="4071966"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注入反馈桥接故障</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的配置二仿真图</a:t>
            </a:r>
            <a:endParaRPr lang="zh-CN" sz="1800" b="0" dirty="0">
              <a:solidFill>
                <a:srgbClr val="414455"/>
              </a:solidFill>
              <a:latin typeface="微软雅黑" panose="020B0503020204020204" pitchFamily="34" charset="-122"/>
              <a:ea typeface="微软雅黑" panose="020B0503020204020204" pitchFamily="34" charset="-122"/>
            </a:endParaRPr>
          </a:p>
        </p:txBody>
      </p:sp>
      <p:sp>
        <p:nvSpPr>
          <p:cNvPr id="48" name="Rectangle 4"/>
          <p:cNvSpPr txBox="1">
            <a:spLocks noChangeArrowheads="1"/>
          </p:cNvSpPr>
          <p:nvPr/>
        </p:nvSpPr>
        <p:spPr bwMode="auto">
          <a:xfrm>
            <a:off x="7026281" y="5786454"/>
            <a:ext cx="4143404" cy="5000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solidFill>
                  <a:srgbClr val="414455"/>
                </a:solidFill>
                <a:latin typeface="微软雅黑" panose="020B0503020204020204" pitchFamily="34" charset="-122"/>
                <a:ea typeface="微软雅黑" panose="020B0503020204020204" pitchFamily="34" charset="-122"/>
              </a:rPr>
              <a:t>注入反馈桥接故障</a:t>
            </a:r>
            <a:r>
              <a:rPr lang="en-US" altLang="zh-CN" sz="1800" b="0" dirty="0" smtClean="0">
                <a:solidFill>
                  <a:srgbClr val="414455"/>
                </a:solidFill>
                <a:latin typeface="微软雅黑" panose="020B0503020204020204" pitchFamily="34" charset="-122"/>
                <a:ea typeface="微软雅黑" panose="020B0503020204020204" pitchFamily="34" charset="-122"/>
              </a:rPr>
              <a:t>S27</a:t>
            </a:r>
            <a:r>
              <a:rPr lang="zh-CN" altLang="en-US" sz="1800" b="0" dirty="0" smtClean="0">
                <a:solidFill>
                  <a:srgbClr val="414455"/>
                </a:solidFill>
                <a:latin typeface="微软雅黑" panose="020B0503020204020204" pitchFamily="34" charset="-122"/>
                <a:ea typeface="微软雅黑" panose="020B0503020204020204" pitchFamily="34" charset="-122"/>
              </a:rPr>
              <a:t>的配置四仿真图</a:t>
            </a:r>
            <a:endParaRPr lang="zh-CN" sz="1800" b="0" dirty="0">
              <a:solidFill>
                <a:srgbClr val="414455"/>
              </a:solidFill>
              <a:latin typeface="微软雅黑" panose="020B0503020204020204" pitchFamily="34" charset="-122"/>
              <a:ea typeface="微软雅黑" panose="020B0503020204020204" pitchFamily="34" charset="-122"/>
            </a:endParaRPr>
          </a:p>
        </p:txBody>
      </p:sp>
      <p:pic>
        <p:nvPicPr>
          <p:cNvPr id="6146" name="Picture 2"/>
          <p:cNvPicPr>
            <a:picLocks noChangeAspect="1" noChangeArrowheads="1"/>
          </p:cNvPicPr>
          <p:nvPr/>
        </p:nvPicPr>
        <p:blipFill>
          <a:blip r:embed="rId4"/>
          <a:srcRect/>
          <a:stretch>
            <a:fillRect/>
          </a:stretch>
        </p:blipFill>
        <p:spPr bwMode="auto">
          <a:xfrm>
            <a:off x="453985" y="1071546"/>
            <a:ext cx="5715040" cy="1643062"/>
          </a:xfrm>
          <a:prstGeom prst="rect">
            <a:avLst/>
          </a:prstGeom>
          <a:noFill/>
          <a:ln w="9525">
            <a:noFill/>
            <a:miter lim="800000"/>
            <a:headEnd/>
            <a:tailEnd/>
          </a:ln>
          <a:effectLst/>
        </p:spPr>
      </p:pic>
      <p:pic>
        <p:nvPicPr>
          <p:cNvPr id="6147" name="Picture 3"/>
          <p:cNvPicPr>
            <a:picLocks noChangeAspect="1" noChangeArrowheads="1"/>
          </p:cNvPicPr>
          <p:nvPr/>
        </p:nvPicPr>
        <p:blipFill>
          <a:blip r:embed="rId5"/>
          <a:srcRect/>
          <a:stretch>
            <a:fillRect/>
          </a:stretch>
        </p:blipFill>
        <p:spPr bwMode="auto">
          <a:xfrm>
            <a:off x="453985" y="3929066"/>
            <a:ext cx="5786478" cy="1671637"/>
          </a:xfrm>
          <a:prstGeom prst="rect">
            <a:avLst/>
          </a:prstGeom>
          <a:noFill/>
          <a:ln w="9525">
            <a:noFill/>
            <a:miter lim="800000"/>
            <a:headEnd/>
            <a:tailEnd/>
          </a:ln>
          <a:effectLst/>
        </p:spPr>
      </p:pic>
      <p:pic>
        <p:nvPicPr>
          <p:cNvPr id="6148" name="Picture 4"/>
          <p:cNvPicPr>
            <a:picLocks noChangeAspect="1" noChangeArrowheads="1"/>
          </p:cNvPicPr>
          <p:nvPr/>
        </p:nvPicPr>
        <p:blipFill>
          <a:blip r:embed="rId6"/>
          <a:srcRect/>
          <a:stretch>
            <a:fillRect/>
          </a:stretch>
        </p:blipFill>
        <p:spPr bwMode="auto">
          <a:xfrm>
            <a:off x="6383339" y="1071546"/>
            <a:ext cx="5603868" cy="1647745"/>
          </a:xfrm>
          <a:prstGeom prst="rect">
            <a:avLst/>
          </a:prstGeom>
          <a:noFill/>
          <a:ln w="9525">
            <a:noFill/>
            <a:miter lim="800000"/>
            <a:headEnd/>
            <a:tailEnd/>
          </a:ln>
          <a:effectLst/>
        </p:spPr>
      </p:pic>
      <p:pic>
        <p:nvPicPr>
          <p:cNvPr id="6149" name="Picture 5"/>
          <p:cNvPicPr>
            <a:picLocks noChangeAspect="1" noChangeArrowheads="1"/>
          </p:cNvPicPr>
          <p:nvPr/>
        </p:nvPicPr>
        <p:blipFill>
          <a:blip r:embed="rId7"/>
          <a:srcRect/>
          <a:stretch>
            <a:fillRect/>
          </a:stretch>
        </p:blipFill>
        <p:spPr bwMode="auto">
          <a:xfrm>
            <a:off x="6383339" y="3929066"/>
            <a:ext cx="5572164" cy="1714512"/>
          </a:xfrm>
          <a:prstGeom prst="rect">
            <a:avLst/>
          </a:prstGeom>
          <a:noFill/>
          <a:ln w="9525">
            <a:noFill/>
            <a:miter lim="800000"/>
            <a:headEnd/>
            <a:tailEnd/>
          </a:ln>
          <a:effectLst/>
        </p:spPr>
      </p:pic>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测试仿真验证</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3" name="组合 64"/>
          <p:cNvGrpSpPr/>
          <p:nvPr/>
        </p:nvGrpSpPr>
        <p:grpSpPr>
          <a:xfrm>
            <a:off x="552971" y="188640"/>
            <a:ext cx="670560" cy="604586"/>
            <a:chOff x="5424755" y="1340768"/>
            <a:chExt cx="670560" cy="604586"/>
          </a:xfrm>
        </p:grpSpPr>
        <p:grpSp>
          <p:nvGrpSpPr>
            <p:cNvPr id="4"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40" name="图片 3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7170" name="Picture 2"/>
          <p:cNvPicPr>
            <a:picLocks noChangeAspect="1" noChangeArrowheads="1"/>
          </p:cNvPicPr>
          <p:nvPr/>
        </p:nvPicPr>
        <p:blipFill>
          <a:blip r:embed="rId4"/>
          <a:srcRect t="3896"/>
          <a:stretch>
            <a:fillRect/>
          </a:stretch>
        </p:blipFill>
        <p:spPr bwMode="auto">
          <a:xfrm>
            <a:off x="1168365" y="1142984"/>
            <a:ext cx="3445419" cy="4546243"/>
          </a:xfrm>
          <a:prstGeom prst="rect">
            <a:avLst/>
          </a:prstGeom>
          <a:noFill/>
          <a:ln w="9525">
            <a:noFill/>
            <a:miter lim="800000"/>
            <a:headEnd/>
            <a:tailEnd/>
          </a:ln>
          <a:effectLst/>
        </p:spPr>
      </p:pic>
      <p:sp>
        <p:nvSpPr>
          <p:cNvPr id="24" name="文本框 9"/>
          <p:cNvSpPr txBox="1"/>
          <p:nvPr/>
        </p:nvSpPr>
        <p:spPr>
          <a:xfrm>
            <a:off x="382547" y="5857892"/>
            <a:ext cx="5532280" cy="346249"/>
          </a:xfrm>
          <a:prstGeom prst="rect">
            <a:avLst/>
          </a:prstGeom>
          <a:noFill/>
        </p:spPr>
        <p:txBody>
          <a:bodyPr wrap="square" lIns="68580" tIns="34290" rIns="68580" bIns="34290" rtlCol="0">
            <a:spAutoFit/>
          </a:bodyPr>
          <a:lstStyle/>
          <a:p>
            <a:pPr marL="0" lvl="1"/>
            <a:r>
              <a:rPr lang="en-US" altLang="zh-CN" dirty="0" smtClean="0">
                <a:solidFill>
                  <a:srgbClr val="414455"/>
                </a:solidFill>
                <a:latin typeface="微软雅黑" panose="020B0503020204020204" pitchFamily="34" charset="-122"/>
                <a:ea typeface="微软雅黑" panose="020B0503020204020204" pitchFamily="34" charset="-122"/>
              </a:rPr>
              <a:t>ISCAS’89</a:t>
            </a:r>
            <a:r>
              <a:rPr lang="zh-CN" altLang="en-US" dirty="0" smtClean="0">
                <a:solidFill>
                  <a:srgbClr val="414455"/>
                </a:solidFill>
                <a:latin typeface="微软雅黑" panose="020B0503020204020204" pitchFamily="34" charset="-122"/>
                <a:ea typeface="微软雅黑" panose="020B0503020204020204" pitchFamily="34" charset="-122"/>
              </a:rPr>
              <a:t>基准电路在</a:t>
            </a:r>
            <a:r>
              <a:rPr lang="en-US" altLang="zh-CN" dirty="0" smtClean="0">
                <a:solidFill>
                  <a:srgbClr val="414455"/>
                </a:solidFill>
                <a:latin typeface="微软雅黑" panose="020B0503020204020204" pitchFamily="34" charset="-122"/>
                <a:ea typeface="微软雅黑" panose="020B0503020204020204" pitchFamily="34" charset="-122"/>
              </a:rPr>
              <a:t>Virtex-4</a:t>
            </a:r>
            <a:r>
              <a:rPr lang="zh-CN" altLang="en-US" dirty="0" smtClean="0">
                <a:solidFill>
                  <a:srgbClr val="414455"/>
                </a:solidFill>
                <a:latin typeface="微软雅黑" panose="020B0503020204020204" pitchFamily="34" charset="-122"/>
                <a:ea typeface="微软雅黑" panose="020B0503020204020204" pitchFamily="34" charset="-122"/>
              </a:rPr>
              <a:t>上的资源使用情况</a:t>
            </a:r>
            <a:endParaRPr lang="zh-CN" altLang="en-US" dirty="0">
              <a:solidFill>
                <a:srgbClr val="414455"/>
              </a:solidFill>
              <a:latin typeface="微软雅黑" panose="020B0503020204020204" pitchFamily="34" charset="-122"/>
              <a:ea typeface="微软雅黑" panose="020B0503020204020204" pitchFamily="34" charset="-122"/>
            </a:endParaRPr>
          </a:p>
        </p:txBody>
      </p:sp>
      <p:pic>
        <p:nvPicPr>
          <p:cNvPr id="7171" name="Picture 3"/>
          <p:cNvPicPr>
            <a:picLocks noChangeAspect="1" noChangeArrowheads="1"/>
          </p:cNvPicPr>
          <p:nvPr/>
        </p:nvPicPr>
        <p:blipFill>
          <a:blip r:embed="rId5"/>
          <a:srcRect/>
          <a:stretch>
            <a:fillRect/>
          </a:stretch>
        </p:blipFill>
        <p:spPr bwMode="auto">
          <a:xfrm>
            <a:off x="6562838" y="1142984"/>
            <a:ext cx="3852208" cy="3707449"/>
          </a:xfrm>
          <a:prstGeom prst="rect">
            <a:avLst/>
          </a:prstGeom>
          <a:noFill/>
          <a:ln w="9525">
            <a:noFill/>
            <a:miter lim="800000"/>
            <a:headEnd/>
            <a:tailEnd/>
          </a:ln>
          <a:effectLst/>
        </p:spPr>
      </p:pic>
      <p:pic>
        <p:nvPicPr>
          <p:cNvPr id="7172" name="Picture 4"/>
          <p:cNvPicPr>
            <a:picLocks noChangeAspect="1" noChangeArrowheads="1"/>
          </p:cNvPicPr>
          <p:nvPr/>
        </p:nvPicPr>
        <p:blipFill>
          <a:blip r:embed="rId6"/>
          <a:srcRect l="-157" r="1543"/>
          <a:stretch>
            <a:fillRect/>
          </a:stretch>
        </p:blipFill>
        <p:spPr bwMode="auto">
          <a:xfrm>
            <a:off x="6526215" y="4814290"/>
            <a:ext cx="3860277" cy="900726"/>
          </a:xfrm>
          <a:prstGeom prst="rect">
            <a:avLst/>
          </a:prstGeom>
          <a:noFill/>
          <a:ln w="9525">
            <a:noFill/>
            <a:miter lim="800000"/>
            <a:headEnd/>
            <a:tailEnd/>
          </a:ln>
          <a:effectLst/>
        </p:spPr>
      </p:pic>
      <p:sp>
        <p:nvSpPr>
          <p:cNvPr id="27" name="文本框 9"/>
          <p:cNvSpPr txBox="1"/>
          <p:nvPr/>
        </p:nvSpPr>
        <p:spPr>
          <a:xfrm>
            <a:off x="6383339" y="5857892"/>
            <a:ext cx="4286280" cy="346249"/>
          </a:xfrm>
          <a:prstGeom prst="rect">
            <a:avLst/>
          </a:prstGeom>
          <a:noFill/>
        </p:spPr>
        <p:txBody>
          <a:bodyPr wrap="square" lIns="68580" tIns="34290" rIns="68580" bIns="34290" rtlCol="0">
            <a:spAutoFit/>
          </a:bodyPr>
          <a:lstStyle/>
          <a:p>
            <a:pPr marL="0" lvl="1"/>
            <a:r>
              <a:rPr lang="en-US" altLang="zh-CN" dirty="0" smtClean="0">
                <a:solidFill>
                  <a:srgbClr val="414455"/>
                </a:solidFill>
                <a:latin typeface="微软雅黑" panose="020B0503020204020204" pitchFamily="34" charset="-122"/>
                <a:ea typeface="微软雅黑" panose="020B0503020204020204" pitchFamily="34" charset="-122"/>
              </a:rPr>
              <a:t>ISCAS’89</a:t>
            </a:r>
            <a:r>
              <a:rPr lang="zh-CN" altLang="en-US" dirty="0" smtClean="0">
                <a:solidFill>
                  <a:srgbClr val="414455"/>
                </a:solidFill>
                <a:latin typeface="微软雅黑" panose="020B0503020204020204" pitchFamily="34" charset="-122"/>
                <a:ea typeface="微软雅黑" panose="020B0503020204020204" pitchFamily="34" charset="-122"/>
              </a:rPr>
              <a:t>基准电路的测试配置生成结果</a:t>
            </a:r>
            <a:endParaRPr lang="zh-CN" altLang="en-US"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诊断仿真验证</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65" name="组合 64"/>
          <p:cNvGrpSpPr/>
          <p:nvPr/>
        </p:nvGrpSpPr>
        <p:grpSpPr>
          <a:xfrm>
            <a:off x="552971" y="188640"/>
            <a:ext cx="670560" cy="604586"/>
            <a:chOff x="5424755" y="1340768"/>
            <a:chExt cx="670560" cy="604586"/>
          </a:xfrm>
        </p:grpSpPr>
        <p:grpSp>
          <p:nvGrpSpPr>
            <p:cNvPr id="66"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80" name="图片 7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8194" name="Picture 2"/>
          <p:cNvPicPr>
            <a:picLocks noChangeAspect="1" noChangeArrowheads="1"/>
          </p:cNvPicPr>
          <p:nvPr/>
        </p:nvPicPr>
        <p:blipFill>
          <a:blip r:embed="rId4"/>
          <a:srcRect/>
          <a:stretch>
            <a:fillRect/>
          </a:stretch>
        </p:blipFill>
        <p:spPr bwMode="auto">
          <a:xfrm>
            <a:off x="382547" y="1385854"/>
            <a:ext cx="5329233" cy="1920904"/>
          </a:xfrm>
          <a:prstGeom prst="rect">
            <a:avLst/>
          </a:prstGeom>
          <a:noFill/>
          <a:ln w="9525">
            <a:noFill/>
            <a:miter lim="800000"/>
            <a:headEnd/>
            <a:tailEnd/>
          </a:ln>
          <a:effectLst/>
        </p:spPr>
      </p:pic>
      <p:sp>
        <p:nvSpPr>
          <p:cNvPr id="81" name="文本框 9"/>
          <p:cNvSpPr txBox="1"/>
          <p:nvPr/>
        </p:nvSpPr>
        <p:spPr>
          <a:xfrm>
            <a:off x="239671" y="1000108"/>
            <a:ext cx="5500726" cy="346249"/>
          </a:xfrm>
          <a:prstGeom prst="rect">
            <a:avLst/>
          </a:prstGeom>
          <a:noFill/>
        </p:spPr>
        <p:txBody>
          <a:bodyPr wrap="square" lIns="68580" tIns="34290" rIns="68580" bIns="34290" rtlCol="0">
            <a:spAutoFit/>
          </a:bodyPr>
          <a:lstStyle/>
          <a:p>
            <a:pPr marL="0" lvl="1" algn="ctr"/>
            <a:r>
              <a:rPr lang="en-US" altLang="zh-CN" dirty="0" smtClean="0">
                <a:solidFill>
                  <a:srgbClr val="414455"/>
                </a:solidFill>
                <a:latin typeface="微软雅黑" panose="020B0503020204020204" pitchFamily="34" charset="-122"/>
                <a:ea typeface="微软雅黑" panose="020B0503020204020204" pitchFamily="34" charset="-122"/>
              </a:rPr>
              <a:t>S27</a:t>
            </a:r>
            <a:r>
              <a:rPr lang="zh-CN" altLang="en-US" dirty="0" smtClean="0">
                <a:solidFill>
                  <a:srgbClr val="414455"/>
                </a:solidFill>
                <a:latin typeface="微软雅黑" panose="020B0503020204020204" pitchFamily="34" charset="-122"/>
                <a:ea typeface="微软雅黑" panose="020B0503020204020204" pitchFamily="34" charset="-122"/>
              </a:rPr>
              <a:t>电路的测试配置及</a:t>
            </a:r>
            <a:r>
              <a:rPr lang="zh-CN" altLang="en-US" dirty="0" smtClean="0">
                <a:solidFill>
                  <a:srgbClr val="FF0000"/>
                </a:solidFill>
                <a:latin typeface="微软雅黑" panose="020B0503020204020204" pitchFamily="34" charset="-122"/>
                <a:ea typeface="微软雅黑" panose="020B0503020204020204" pitchFamily="34" charset="-122"/>
              </a:rPr>
              <a:t>注入固定故障</a:t>
            </a:r>
            <a:r>
              <a:rPr lang="zh-CN" altLang="en-US" dirty="0" smtClean="0">
                <a:solidFill>
                  <a:srgbClr val="414455"/>
                </a:solidFill>
                <a:latin typeface="微软雅黑" panose="020B0503020204020204" pitchFamily="34" charset="-122"/>
                <a:ea typeface="微软雅黑" panose="020B0503020204020204" pitchFamily="34" charset="-122"/>
              </a:rPr>
              <a:t>后的测试结果</a:t>
            </a:r>
            <a:endParaRPr lang="zh-CN" altLang="en-US" dirty="0">
              <a:solidFill>
                <a:srgbClr val="414455"/>
              </a:solidFill>
              <a:latin typeface="微软雅黑" panose="020B0503020204020204" pitchFamily="34" charset="-122"/>
              <a:ea typeface="微软雅黑" panose="020B0503020204020204" pitchFamily="34" charset="-122"/>
            </a:endParaRPr>
          </a:p>
        </p:txBody>
      </p:sp>
      <p:pic>
        <p:nvPicPr>
          <p:cNvPr id="8195" name="Picture 3"/>
          <p:cNvPicPr>
            <a:picLocks noChangeAspect="1" noChangeArrowheads="1"/>
          </p:cNvPicPr>
          <p:nvPr/>
        </p:nvPicPr>
        <p:blipFill>
          <a:blip r:embed="rId5"/>
          <a:srcRect/>
          <a:stretch>
            <a:fillRect/>
          </a:stretch>
        </p:blipFill>
        <p:spPr bwMode="auto">
          <a:xfrm>
            <a:off x="453985" y="3929066"/>
            <a:ext cx="5005381" cy="2313884"/>
          </a:xfrm>
          <a:prstGeom prst="rect">
            <a:avLst/>
          </a:prstGeom>
          <a:noFill/>
          <a:ln w="9525">
            <a:noFill/>
            <a:miter lim="800000"/>
            <a:headEnd/>
            <a:tailEnd/>
          </a:ln>
          <a:effectLst/>
        </p:spPr>
      </p:pic>
      <p:pic>
        <p:nvPicPr>
          <p:cNvPr id="8196" name="Picture 4"/>
          <p:cNvPicPr>
            <a:picLocks noChangeAspect="1" noChangeArrowheads="1"/>
          </p:cNvPicPr>
          <p:nvPr/>
        </p:nvPicPr>
        <p:blipFill>
          <a:blip r:embed="rId6"/>
          <a:srcRect/>
          <a:stretch>
            <a:fillRect/>
          </a:stretch>
        </p:blipFill>
        <p:spPr bwMode="auto">
          <a:xfrm>
            <a:off x="5811835" y="1500174"/>
            <a:ext cx="6072230" cy="1428760"/>
          </a:xfrm>
          <a:prstGeom prst="rect">
            <a:avLst/>
          </a:prstGeom>
          <a:noFill/>
          <a:ln w="9525">
            <a:noFill/>
            <a:miter lim="800000"/>
            <a:headEnd/>
            <a:tailEnd/>
          </a:ln>
          <a:effectLst/>
        </p:spPr>
      </p:pic>
      <p:pic>
        <p:nvPicPr>
          <p:cNvPr id="8197" name="Picture 5"/>
          <p:cNvPicPr>
            <a:picLocks noChangeAspect="1" noChangeArrowheads="1"/>
          </p:cNvPicPr>
          <p:nvPr/>
        </p:nvPicPr>
        <p:blipFill>
          <a:blip r:embed="rId7"/>
          <a:srcRect/>
          <a:stretch>
            <a:fillRect/>
          </a:stretch>
        </p:blipFill>
        <p:spPr bwMode="auto">
          <a:xfrm>
            <a:off x="5811835" y="3786190"/>
            <a:ext cx="6072230" cy="1500198"/>
          </a:xfrm>
          <a:prstGeom prst="rect">
            <a:avLst/>
          </a:prstGeom>
          <a:noFill/>
          <a:ln w="9525">
            <a:noFill/>
            <a:miter lim="800000"/>
            <a:headEnd/>
            <a:tailEnd/>
          </a:ln>
          <a:effectLst/>
        </p:spPr>
      </p:pic>
      <p:sp>
        <p:nvSpPr>
          <p:cNvPr id="82" name="文本框 9"/>
          <p:cNvSpPr txBox="1"/>
          <p:nvPr/>
        </p:nvSpPr>
        <p:spPr>
          <a:xfrm>
            <a:off x="7669223" y="3071810"/>
            <a:ext cx="2714644"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诊断配置一仿真图</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84" name="文本框 9"/>
          <p:cNvSpPr txBox="1"/>
          <p:nvPr/>
        </p:nvSpPr>
        <p:spPr>
          <a:xfrm>
            <a:off x="7740661" y="5500702"/>
            <a:ext cx="2714644"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诊断配置二仿真图</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85" name="文本框 9"/>
          <p:cNvSpPr txBox="1"/>
          <p:nvPr/>
        </p:nvSpPr>
        <p:spPr>
          <a:xfrm>
            <a:off x="96795" y="3582817"/>
            <a:ext cx="5500726" cy="346249"/>
          </a:xfrm>
          <a:prstGeom prst="rect">
            <a:avLst/>
          </a:prstGeom>
          <a:noFill/>
        </p:spPr>
        <p:txBody>
          <a:bodyPr wrap="square" lIns="68580" tIns="34290" rIns="68580" bIns="34290" rtlCol="0">
            <a:spAutoFit/>
          </a:bodyPr>
          <a:lstStyle/>
          <a:p>
            <a:pPr marL="0" lvl="1" algn="ctr"/>
            <a:r>
              <a:rPr lang="zh-CN" altLang="en-US" dirty="0" smtClean="0">
                <a:solidFill>
                  <a:srgbClr val="414455"/>
                </a:solidFill>
                <a:latin typeface="微软雅黑" panose="020B0503020204020204" pitchFamily="34" charset="-122"/>
                <a:ea typeface="微软雅黑" panose="020B0503020204020204" pitchFamily="34" charset="-122"/>
              </a:rPr>
              <a:t>分析完测试配置之后存在的固定故障嫌疑</a:t>
            </a:r>
            <a:endParaRPr lang="zh-CN" altLang="en-US"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诊断仿真验证</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65" name="组合 64"/>
          <p:cNvGrpSpPr/>
          <p:nvPr/>
        </p:nvGrpSpPr>
        <p:grpSpPr>
          <a:xfrm>
            <a:off x="552971" y="188640"/>
            <a:ext cx="670560" cy="604586"/>
            <a:chOff x="5424755" y="1340768"/>
            <a:chExt cx="670560" cy="604586"/>
          </a:xfrm>
        </p:grpSpPr>
        <p:grpSp>
          <p:nvGrpSpPr>
            <p:cNvPr id="66"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46" name="图片 4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9218" name="Picture 2"/>
          <p:cNvPicPr>
            <a:picLocks noChangeAspect="1" noChangeArrowheads="1"/>
          </p:cNvPicPr>
          <p:nvPr/>
        </p:nvPicPr>
        <p:blipFill>
          <a:blip r:embed="rId4"/>
          <a:srcRect/>
          <a:stretch>
            <a:fillRect/>
          </a:stretch>
        </p:blipFill>
        <p:spPr bwMode="auto">
          <a:xfrm>
            <a:off x="239672" y="2428868"/>
            <a:ext cx="5786478" cy="1571636"/>
          </a:xfrm>
          <a:prstGeom prst="rect">
            <a:avLst/>
          </a:prstGeom>
          <a:noFill/>
          <a:ln w="9525">
            <a:noFill/>
            <a:miter lim="800000"/>
            <a:headEnd/>
            <a:tailEnd/>
          </a:ln>
          <a:effectLst/>
        </p:spPr>
      </p:pic>
      <p:pic>
        <p:nvPicPr>
          <p:cNvPr id="9219" name="Picture 3"/>
          <p:cNvPicPr>
            <a:picLocks noChangeAspect="1" noChangeArrowheads="1"/>
          </p:cNvPicPr>
          <p:nvPr/>
        </p:nvPicPr>
        <p:blipFill>
          <a:blip r:embed="rId5"/>
          <a:srcRect/>
          <a:stretch>
            <a:fillRect/>
          </a:stretch>
        </p:blipFill>
        <p:spPr bwMode="auto">
          <a:xfrm>
            <a:off x="6597653" y="1428736"/>
            <a:ext cx="5048244" cy="3753614"/>
          </a:xfrm>
          <a:prstGeom prst="rect">
            <a:avLst/>
          </a:prstGeom>
          <a:noFill/>
          <a:ln w="9525">
            <a:noFill/>
            <a:miter lim="800000"/>
            <a:headEnd/>
            <a:tailEnd/>
          </a:ln>
          <a:effectLst/>
        </p:spPr>
      </p:pic>
      <p:sp>
        <p:nvSpPr>
          <p:cNvPr id="49" name="文本框 9"/>
          <p:cNvSpPr txBox="1"/>
          <p:nvPr/>
        </p:nvSpPr>
        <p:spPr>
          <a:xfrm>
            <a:off x="2025621" y="4143380"/>
            <a:ext cx="2714644"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诊断配置三仿真图</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50" name="文本框 9"/>
          <p:cNvSpPr txBox="1"/>
          <p:nvPr/>
        </p:nvSpPr>
        <p:spPr>
          <a:xfrm>
            <a:off x="7026281" y="1071546"/>
            <a:ext cx="4214842" cy="346249"/>
          </a:xfrm>
          <a:prstGeom prst="rect">
            <a:avLst/>
          </a:prstGeom>
          <a:noFill/>
        </p:spPr>
        <p:txBody>
          <a:bodyPr wrap="square" lIns="68580" tIns="34290" rIns="68580" bIns="34290" rtlCol="0">
            <a:spAutoFit/>
          </a:bodyPr>
          <a:lstStyle/>
          <a:p>
            <a:pPr marL="0" lvl="1" algn="ctr"/>
            <a:r>
              <a:rPr lang="zh-CN" altLang="en-US" dirty="0" smtClean="0">
                <a:solidFill>
                  <a:srgbClr val="414455"/>
                </a:solidFill>
                <a:latin typeface="微软雅黑" panose="020B0503020204020204" pitchFamily="34" charset="-122"/>
                <a:ea typeface="微软雅黑" panose="020B0503020204020204" pitchFamily="34" charset="-122"/>
              </a:rPr>
              <a:t>对</a:t>
            </a:r>
            <a:r>
              <a:rPr lang="en-US" altLang="zh-CN" dirty="0" smtClean="0">
                <a:solidFill>
                  <a:srgbClr val="414455"/>
                </a:solidFill>
                <a:latin typeface="微软雅黑" panose="020B0503020204020204" pitchFamily="34" charset="-122"/>
                <a:ea typeface="微软雅黑" panose="020B0503020204020204" pitchFamily="34" charset="-122"/>
              </a:rPr>
              <a:t>S27</a:t>
            </a:r>
            <a:r>
              <a:rPr lang="zh-CN" altLang="en-US" dirty="0" smtClean="0">
                <a:solidFill>
                  <a:srgbClr val="414455"/>
                </a:solidFill>
                <a:latin typeface="微软雅黑" panose="020B0503020204020204" pitchFamily="34" charset="-122"/>
                <a:ea typeface="微软雅黑" panose="020B0503020204020204" pitchFamily="34" charset="-122"/>
              </a:rPr>
              <a:t>注入固定故障后的诊断配置及结果</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51" name="文本框 9"/>
          <p:cNvSpPr txBox="1"/>
          <p:nvPr/>
        </p:nvSpPr>
        <p:spPr>
          <a:xfrm>
            <a:off x="3097191" y="5572140"/>
            <a:ext cx="6858048" cy="346249"/>
          </a:xfrm>
          <a:prstGeom prst="rect">
            <a:avLst/>
          </a:prstGeom>
          <a:noFill/>
        </p:spPr>
        <p:txBody>
          <a:bodyPr wrap="square" lIns="68580" tIns="34290" rIns="68580" bIns="34290" rtlCol="0">
            <a:spAutoFit/>
          </a:bodyPr>
          <a:lstStyle/>
          <a:p>
            <a:pPr marL="0" lvl="1" algn="ctr"/>
            <a:r>
              <a:rPr lang="zh-CN" altLang="en-US" b="1" dirty="0" smtClean="0">
                <a:solidFill>
                  <a:srgbClr val="414455"/>
                </a:solidFill>
                <a:latin typeface="微软雅黑" panose="020B0503020204020204" pitchFamily="34" charset="-122"/>
                <a:ea typeface="微软雅黑" panose="020B0503020204020204" pitchFamily="34" charset="-122"/>
              </a:rPr>
              <a:t>最终确定故障为信号线</a:t>
            </a:r>
            <a:r>
              <a:rPr lang="en-US" altLang="zh-CN" b="1" dirty="0" smtClean="0">
                <a:solidFill>
                  <a:srgbClr val="414455"/>
                </a:solidFill>
                <a:latin typeface="微软雅黑" panose="020B0503020204020204" pitchFamily="34" charset="-122"/>
                <a:ea typeface="微软雅黑" panose="020B0503020204020204" pitchFamily="34" charset="-122"/>
              </a:rPr>
              <a:t>n8</a:t>
            </a:r>
            <a:r>
              <a:rPr lang="zh-CN" altLang="en-US" b="1" dirty="0" smtClean="0">
                <a:solidFill>
                  <a:srgbClr val="414455"/>
                </a:solidFill>
                <a:latin typeface="微软雅黑" panose="020B0503020204020204" pitchFamily="34" charset="-122"/>
                <a:ea typeface="微软雅黑" panose="020B0503020204020204" pitchFamily="34" charset="-122"/>
              </a:rPr>
              <a:t>上的固定</a:t>
            </a:r>
            <a:r>
              <a:rPr lang="en-US" altLang="zh-CN" b="1" dirty="0" smtClean="0">
                <a:solidFill>
                  <a:srgbClr val="414455"/>
                </a:solidFill>
                <a:latin typeface="微软雅黑" panose="020B0503020204020204" pitchFamily="34" charset="-122"/>
                <a:ea typeface="微软雅黑" panose="020B0503020204020204" pitchFamily="34" charset="-122"/>
              </a:rPr>
              <a:t>0</a:t>
            </a:r>
            <a:r>
              <a:rPr lang="zh-CN" altLang="en-US" b="1" dirty="0" smtClean="0">
                <a:solidFill>
                  <a:srgbClr val="414455"/>
                </a:solidFill>
                <a:latin typeface="微软雅黑" panose="020B0503020204020204" pitchFamily="34" charset="-122"/>
                <a:ea typeface="微软雅黑" panose="020B0503020204020204" pitchFamily="34" charset="-122"/>
              </a:rPr>
              <a:t>故障，与先前注入的故障相同。</a:t>
            </a:r>
            <a:endParaRPr lang="zh-CN" altLang="en-US" b="1"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诊断仿真验证</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3" name="组合 64"/>
          <p:cNvGrpSpPr/>
          <p:nvPr/>
        </p:nvGrpSpPr>
        <p:grpSpPr>
          <a:xfrm>
            <a:off x="552971" y="188640"/>
            <a:ext cx="670560" cy="604586"/>
            <a:chOff x="5424755" y="1340768"/>
            <a:chExt cx="670560" cy="604586"/>
          </a:xfrm>
        </p:grpSpPr>
        <p:grpSp>
          <p:nvGrpSpPr>
            <p:cNvPr id="4"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46" name="图片 4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10242" name="Picture 2"/>
          <p:cNvPicPr>
            <a:picLocks noChangeAspect="1" noChangeArrowheads="1"/>
          </p:cNvPicPr>
          <p:nvPr/>
        </p:nvPicPr>
        <p:blipFill>
          <a:blip r:embed="rId4"/>
          <a:srcRect/>
          <a:stretch>
            <a:fillRect/>
          </a:stretch>
        </p:blipFill>
        <p:spPr bwMode="auto">
          <a:xfrm>
            <a:off x="382547" y="1285860"/>
            <a:ext cx="5572164" cy="1952945"/>
          </a:xfrm>
          <a:prstGeom prst="rect">
            <a:avLst/>
          </a:prstGeom>
          <a:noFill/>
          <a:ln w="9525">
            <a:noFill/>
            <a:miter lim="800000"/>
            <a:headEnd/>
            <a:tailEnd/>
          </a:ln>
          <a:effectLst/>
        </p:spPr>
      </p:pic>
      <p:sp>
        <p:nvSpPr>
          <p:cNvPr id="16" name="文本框 9"/>
          <p:cNvSpPr txBox="1"/>
          <p:nvPr/>
        </p:nvSpPr>
        <p:spPr>
          <a:xfrm>
            <a:off x="239671" y="939611"/>
            <a:ext cx="5857916" cy="346249"/>
          </a:xfrm>
          <a:prstGeom prst="rect">
            <a:avLst/>
          </a:prstGeom>
          <a:noFill/>
        </p:spPr>
        <p:txBody>
          <a:bodyPr wrap="square" lIns="68580" tIns="34290" rIns="68580" bIns="34290" rtlCol="0">
            <a:spAutoFit/>
          </a:bodyPr>
          <a:lstStyle/>
          <a:p>
            <a:pPr marL="0" lvl="1" algn="ctr"/>
            <a:r>
              <a:rPr lang="en-US" altLang="zh-CN" dirty="0" smtClean="0">
                <a:solidFill>
                  <a:srgbClr val="414455"/>
                </a:solidFill>
                <a:latin typeface="微软雅黑" panose="020B0503020204020204" pitchFamily="34" charset="-122"/>
                <a:ea typeface="微软雅黑" panose="020B0503020204020204" pitchFamily="34" charset="-122"/>
              </a:rPr>
              <a:t>S27</a:t>
            </a:r>
            <a:r>
              <a:rPr lang="zh-CN" altLang="en-US" dirty="0" smtClean="0">
                <a:solidFill>
                  <a:srgbClr val="414455"/>
                </a:solidFill>
                <a:latin typeface="微软雅黑" panose="020B0503020204020204" pitchFamily="34" charset="-122"/>
                <a:ea typeface="微软雅黑" panose="020B0503020204020204" pitchFamily="34" charset="-122"/>
              </a:rPr>
              <a:t>电路的测试配置及</a:t>
            </a:r>
            <a:r>
              <a:rPr lang="zh-CN" altLang="en-US" dirty="0" smtClean="0">
                <a:solidFill>
                  <a:srgbClr val="FF0000"/>
                </a:solidFill>
                <a:latin typeface="微软雅黑" panose="020B0503020204020204" pitchFamily="34" charset="-122"/>
                <a:ea typeface="微软雅黑" panose="020B0503020204020204" pitchFamily="34" charset="-122"/>
              </a:rPr>
              <a:t>注入无反馈桥接故障</a:t>
            </a:r>
            <a:r>
              <a:rPr lang="zh-CN" altLang="en-US" dirty="0" smtClean="0">
                <a:solidFill>
                  <a:srgbClr val="414455"/>
                </a:solidFill>
                <a:latin typeface="微软雅黑" panose="020B0503020204020204" pitchFamily="34" charset="-122"/>
                <a:ea typeface="微软雅黑" panose="020B0503020204020204" pitchFamily="34" charset="-122"/>
              </a:rPr>
              <a:t>后的测试结果</a:t>
            </a:r>
            <a:endParaRPr lang="zh-CN" altLang="en-US" dirty="0">
              <a:solidFill>
                <a:srgbClr val="414455"/>
              </a:solidFill>
              <a:latin typeface="微软雅黑" panose="020B0503020204020204" pitchFamily="34" charset="-122"/>
              <a:ea typeface="微软雅黑" panose="020B0503020204020204" pitchFamily="34" charset="-122"/>
            </a:endParaRPr>
          </a:p>
        </p:txBody>
      </p:sp>
      <p:pic>
        <p:nvPicPr>
          <p:cNvPr id="10243" name="Picture 3"/>
          <p:cNvPicPr>
            <a:picLocks noChangeAspect="1" noChangeArrowheads="1"/>
          </p:cNvPicPr>
          <p:nvPr/>
        </p:nvPicPr>
        <p:blipFill>
          <a:blip r:embed="rId5"/>
          <a:srcRect/>
          <a:stretch>
            <a:fillRect/>
          </a:stretch>
        </p:blipFill>
        <p:spPr bwMode="auto">
          <a:xfrm>
            <a:off x="1311241" y="4000504"/>
            <a:ext cx="3929090" cy="2786082"/>
          </a:xfrm>
          <a:prstGeom prst="rect">
            <a:avLst/>
          </a:prstGeom>
          <a:noFill/>
          <a:ln w="9525">
            <a:noFill/>
            <a:miter lim="800000"/>
            <a:headEnd/>
            <a:tailEnd/>
          </a:ln>
          <a:effectLst/>
        </p:spPr>
      </p:pic>
      <p:sp>
        <p:nvSpPr>
          <p:cNvPr id="20" name="文本框 9"/>
          <p:cNvSpPr txBox="1"/>
          <p:nvPr/>
        </p:nvSpPr>
        <p:spPr>
          <a:xfrm>
            <a:off x="96795" y="3377256"/>
            <a:ext cx="6143668" cy="623248"/>
          </a:xfrm>
          <a:prstGeom prst="rect">
            <a:avLst/>
          </a:prstGeom>
          <a:noFill/>
        </p:spPr>
        <p:txBody>
          <a:bodyPr wrap="square" lIns="68580" tIns="34290" rIns="68580" bIns="34290" rtlCol="0">
            <a:spAutoFit/>
          </a:bodyPr>
          <a:lstStyle/>
          <a:p>
            <a:pPr marL="0" lvl="1" algn="ctr"/>
            <a:r>
              <a:rPr lang="zh-CN" altLang="en-US" dirty="0" smtClean="0">
                <a:solidFill>
                  <a:srgbClr val="414455"/>
                </a:solidFill>
                <a:latin typeface="微软雅黑" panose="020B0503020204020204" pitchFamily="34" charset="-122"/>
                <a:ea typeface="微软雅黑" panose="020B0503020204020204" pitchFamily="34" charset="-122"/>
              </a:rPr>
              <a:t>分析完测试配置之后，发现电路中不存在固定故障，下面是分析桥接故障之后存在的嫌疑</a:t>
            </a:r>
            <a:endParaRPr lang="zh-CN" altLang="en-US" dirty="0">
              <a:solidFill>
                <a:srgbClr val="414455"/>
              </a:solidFill>
              <a:latin typeface="微软雅黑" panose="020B0503020204020204" pitchFamily="34" charset="-122"/>
              <a:ea typeface="微软雅黑" panose="020B0503020204020204" pitchFamily="34" charset="-122"/>
            </a:endParaRPr>
          </a:p>
        </p:txBody>
      </p:sp>
      <p:pic>
        <p:nvPicPr>
          <p:cNvPr id="10244" name="Picture 4"/>
          <p:cNvPicPr>
            <a:picLocks noChangeAspect="1" noChangeArrowheads="1"/>
          </p:cNvPicPr>
          <p:nvPr/>
        </p:nvPicPr>
        <p:blipFill>
          <a:blip r:embed="rId6"/>
          <a:srcRect/>
          <a:stretch>
            <a:fillRect/>
          </a:stretch>
        </p:blipFill>
        <p:spPr bwMode="auto">
          <a:xfrm>
            <a:off x="6169025" y="1500174"/>
            <a:ext cx="5846756" cy="1704975"/>
          </a:xfrm>
          <a:prstGeom prst="rect">
            <a:avLst/>
          </a:prstGeom>
          <a:noFill/>
          <a:ln w="9525">
            <a:noFill/>
            <a:miter lim="800000"/>
            <a:headEnd/>
            <a:tailEnd/>
          </a:ln>
          <a:effectLst/>
        </p:spPr>
      </p:pic>
      <p:pic>
        <p:nvPicPr>
          <p:cNvPr id="10245" name="Picture 5"/>
          <p:cNvPicPr>
            <a:picLocks noChangeAspect="1" noChangeArrowheads="1"/>
          </p:cNvPicPr>
          <p:nvPr/>
        </p:nvPicPr>
        <p:blipFill>
          <a:blip r:embed="rId7"/>
          <a:srcRect/>
          <a:stretch>
            <a:fillRect/>
          </a:stretch>
        </p:blipFill>
        <p:spPr bwMode="auto">
          <a:xfrm>
            <a:off x="6240463" y="3786190"/>
            <a:ext cx="5857916" cy="1714512"/>
          </a:xfrm>
          <a:prstGeom prst="rect">
            <a:avLst/>
          </a:prstGeom>
          <a:noFill/>
          <a:ln w="9525">
            <a:noFill/>
            <a:miter lim="800000"/>
            <a:headEnd/>
            <a:tailEnd/>
          </a:ln>
          <a:effectLst/>
        </p:spPr>
      </p:pic>
      <p:sp>
        <p:nvSpPr>
          <p:cNvPr id="23" name="文本框 9"/>
          <p:cNvSpPr txBox="1"/>
          <p:nvPr/>
        </p:nvSpPr>
        <p:spPr>
          <a:xfrm>
            <a:off x="7812099" y="3297065"/>
            <a:ext cx="2714644"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诊断配置一仿真图</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24" name="文本框 9"/>
          <p:cNvSpPr txBox="1"/>
          <p:nvPr/>
        </p:nvSpPr>
        <p:spPr>
          <a:xfrm>
            <a:off x="7812099" y="5511643"/>
            <a:ext cx="2714644"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诊断配置二仿真图</a:t>
            </a:r>
            <a:endParaRPr lang="zh-CN" altLang="en-US"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诊断仿真验证</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3" name="组合 64"/>
          <p:cNvGrpSpPr/>
          <p:nvPr/>
        </p:nvGrpSpPr>
        <p:grpSpPr>
          <a:xfrm>
            <a:off x="552971" y="188640"/>
            <a:ext cx="670560" cy="604586"/>
            <a:chOff x="5424755" y="1340768"/>
            <a:chExt cx="670560" cy="604586"/>
          </a:xfrm>
        </p:grpSpPr>
        <p:grpSp>
          <p:nvGrpSpPr>
            <p:cNvPr id="4"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46" name="图片 4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11266" name="Picture 2"/>
          <p:cNvPicPr>
            <a:picLocks noChangeAspect="1" noChangeArrowheads="1"/>
          </p:cNvPicPr>
          <p:nvPr/>
        </p:nvPicPr>
        <p:blipFill>
          <a:blip r:embed="rId4"/>
          <a:srcRect/>
          <a:stretch>
            <a:fillRect/>
          </a:stretch>
        </p:blipFill>
        <p:spPr bwMode="auto">
          <a:xfrm>
            <a:off x="811175" y="1428736"/>
            <a:ext cx="5610223" cy="3951627"/>
          </a:xfrm>
          <a:prstGeom prst="rect">
            <a:avLst/>
          </a:prstGeom>
          <a:noFill/>
          <a:ln w="9525">
            <a:noFill/>
            <a:miter lim="800000"/>
            <a:headEnd/>
            <a:tailEnd/>
          </a:ln>
          <a:effectLst/>
        </p:spPr>
      </p:pic>
      <p:sp>
        <p:nvSpPr>
          <p:cNvPr id="16" name="文本框 9"/>
          <p:cNvSpPr txBox="1"/>
          <p:nvPr/>
        </p:nvSpPr>
        <p:spPr>
          <a:xfrm>
            <a:off x="882613" y="1071546"/>
            <a:ext cx="5357850" cy="346249"/>
          </a:xfrm>
          <a:prstGeom prst="rect">
            <a:avLst/>
          </a:prstGeom>
          <a:noFill/>
        </p:spPr>
        <p:txBody>
          <a:bodyPr wrap="square" lIns="68580" tIns="34290" rIns="68580" bIns="34290" rtlCol="0">
            <a:spAutoFit/>
          </a:bodyPr>
          <a:lstStyle/>
          <a:p>
            <a:pPr marL="0" lvl="1" algn="ctr"/>
            <a:r>
              <a:rPr lang="zh-CN" altLang="en-US" dirty="0" smtClean="0">
                <a:solidFill>
                  <a:srgbClr val="414455"/>
                </a:solidFill>
                <a:latin typeface="微软雅黑" panose="020B0503020204020204" pitchFamily="34" charset="-122"/>
                <a:ea typeface="微软雅黑" panose="020B0503020204020204" pitchFamily="34" charset="-122"/>
              </a:rPr>
              <a:t>对</a:t>
            </a:r>
            <a:r>
              <a:rPr lang="en-US" altLang="zh-CN" dirty="0" smtClean="0">
                <a:solidFill>
                  <a:srgbClr val="414455"/>
                </a:solidFill>
                <a:latin typeface="微软雅黑" panose="020B0503020204020204" pitchFamily="34" charset="-122"/>
                <a:ea typeface="微软雅黑" panose="020B0503020204020204" pitchFamily="34" charset="-122"/>
              </a:rPr>
              <a:t>S27</a:t>
            </a:r>
            <a:r>
              <a:rPr lang="zh-CN" altLang="en-US" dirty="0" smtClean="0">
                <a:solidFill>
                  <a:srgbClr val="414455"/>
                </a:solidFill>
                <a:latin typeface="微软雅黑" panose="020B0503020204020204" pitchFamily="34" charset="-122"/>
                <a:ea typeface="微软雅黑" panose="020B0503020204020204" pitchFamily="34" charset="-122"/>
              </a:rPr>
              <a:t>注入无反馈桥接故障后的诊断配置及结果</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17" name="文本框 9"/>
          <p:cNvSpPr txBox="1"/>
          <p:nvPr/>
        </p:nvSpPr>
        <p:spPr>
          <a:xfrm>
            <a:off x="6669091" y="3214686"/>
            <a:ext cx="5357850" cy="623248"/>
          </a:xfrm>
          <a:prstGeom prst="rect">
            <a:avLst/>
          </a:prstGeom>
          <a:noFill/>
        </p:spPr>
        <p:txBody>
          <a:bodyPr wrap="square" lIns="68580" tIns="34290" rIns="68580" bIns="34290" rtlCol="0">
            <a:spAutoFit/>
          </a:bodyPr>
          <a:lstStyle/>
          <a:p>
            <a:pPr marL="0" lvl="1" algn="ctr"/>
            <a:r>
              <a:rPr lang="zh-CN" altLang="en-US" b="1" dirty="0" smtClean="0">
                <a:solidFill>
                  <a:srgbClr val="414455"/>
                </a:solidFill>
                <a:latin typeface="微软雅黑" panose="020B0503020204020204" pitchFamily="34" charset="-122"/>
                <a:ea typeface="微软雅黑" panose="020B0503020204020204" pitchFamily="34" charset="-122"/>
              </a:rPr>
              <a:t>最终确定故障为信号线</a:t>
            </a:r>
            <a:r>
              <a:rPr lang="en-US" altLang="zh-CN" b="1" dirty="0" smtClean="0">
                <a:solidFill>
                  <a:srgbClr val="414455"/>
                </a:solidFill>
                <a:latin typeface="微软雅黑" panose="020B0503020204020204" pitchFamily="34" charset="-122"/>
                <a:ea typeface="微软雅黑" panose="020B0503020204020204" pitchFamily="34" charset="-122"/>
              </a:rPr>
              <a:t>n3</a:t>
            </a:r>
            <a:r>
              <a:rPr lang="zh-CN" altLang="en-US" b="1" dirty="0" smtClean="0">
                <a:solidFill>
                  <a:srgbClr val="414455"/>
                </a:solidFill>
                <a:latin typeface="微软雅黑" panose="020B0503020204020204" pitchFamily="34" charset="-122"/>
                <a:ea typeface="微软雅黑" panose="020B0503020204020204" pitchFamily="34" charset="-122"/>
              </a:rPr>
              <a:t>与信号线</a:t>
            </a:r>
            <a:r>
              <a:rPr lang="en-US" altLang="zh-CN" b="1" dirty="0" smtClean="0">
                <a:solidFill>
                  <a:srgbClr val="414455"/>
                </a:solidFill>
                <a:latin typeface="微软雅黑" panose="020B0503020204020204" pitchFamily="34" charset="-122"/>
                <a:ea typeface="微软雅黑" panose="020B0503020204020204" pitchFamily="34" charset="-122"/>
              </a:rPr>
              <a:t>n4</a:t>
            </a:r>
            <a:r>
              <a:rPr lang="zh-CN" altLang="en-US" b="1" dirty="0" smtClean="0">
                <a:solidFill>
                  <a:srgbClr val="414455"/>
                </a:solidFill>
                <a:latin typeface="微软雅黑" panose="020B0503020204020204" pitchFamily="34" charset="-122"/>
                <a:ea typeface="微软雅黑" panose="020B0503020204020204" pitchFamily="34" charset="-122"/>
              </a:rPr>
              <a:t>之间的桥接故障，且为“</a:t>
            </a:r>
            <a:r>
              <a:rPr lang="en-US" altLang="zh-CN" b="1" dirty="0" smtClean="0">
                <a:solidFill>
                  <a:srgbClr val="414455"/>
                </a:solidFill>
                <a:latin typeface="微软雅黑" panose="020B0503020204020204" pitchFamily="34" charset="-122"/>
                <a:ea typeface="微软雅黑" panose="020B0503020204020204" pitchFamily="34" charset="-122"/>
              </a:rPr>
              <a:t>01</a:t>
            </a:r>
            <a:r>
              <a:rPr lang="zh-CN" altLang="en-US" b="1" dirty="0" smtClean="0">
                <a:solidFill>
                  <a:srgbClr val="414455"/>
                </a:solidFill>
                <a:latin typeface="微软雅黑" panose="020B0503020204020204" pitchFamily="34" charset="-122"/>
                <a:ea typeface="微软雅黑" panose="020B0503020204020204" pitchFamily="34" charset="-122"/>
              </a:rPr>
              <a:t>”组合，与先前注入的故障相同。</a:t>
            </a:r>
            <a:endParaRPr lang="zh-CN" altLang="en-US" b="1"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诊断仿真验证</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3" name="组合 64"/>
          <p:cNvGrpSpPr/>
          <p:nvPr/>
        </p:nvGrpSpPr>
        <p:grpSpPr>
          <a:xfrm>
            <a:off x="552971" y="188640"/>
            <a:ext cx="670560" cy="604586"/>
            <a:chOff x="5424755" y="1340768"/>
            <a:chExt cx="670560" cy="604586"/>
          </a:xfrm>
        </p:grpSpPr>
        <p:grpSp>
          <p:nvGrpSpPr>
            <p:cNvPr id="4"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46" name="图片 4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12290" name="Picture 2"/>
          <p:cNvPicPr>
            <a:picLocks noChangeAspect="1" noChangeArrowheads="1"/>
          </p:cNvPicPr>
          <p:nvPr/>
        </p:nvPicPr>
        <p:blipFill>
          <a:blip r:embed="rId4"/>
          <a:srcRect/>
          <a:stretch>
            <a:fillRect/>
          </a:stretch>
        </p:blipFill>
        <p:spPr bwMode="auto">
          <a:xfrm>
            <a:off x="596861" y="1211335"/>
            <a:ext cx="4979227" cy="4717995"/>
          </a:xfrm>
          <a:prstGeom prst="rect">
            <a:avLst/>
          </a:prstGeom>
          <a:noFill/>
          <a:ln w="9525">
            <a:noFill/>
            <a:miter lim="800000"/>
            <a:headEnd/>
            <a:tailEnd/>
          </a:ln>
          <a:effectLst/>
        </p:spPr>
      </p:pic>
      <p:pic>
        <p:nvPicPr>
          <p:cNvPr id="12291" name="Picture 3"/>
          <p:cNvPicPr>
            <a:picLocks noChangeAspect="1" noChangeArrowheads="1"/>
          </p:cNvPicPr>
          <p:nvPr/>
        </p:nvPicPr>
        <p:blipFill>
          <a:blip r:embed="rId5"/>
          <a:srcRect/>
          <a:stretch>
            <a:fillRect/>
          </a:stretch>
        </p:blipFill>
        <p:spPr bwMode="auto">
          <a:xfrm>
            <a:off x="7097719" y="785794"/>
            <a:ext cx="3143272" cy="1476277"/>
          </a:xfrm>
          <a:prstGeom prst="rect">
            <a:avLst/>
          </a:prstGeom>
          <a:noFill/>
          <a:ln w="9525">
            <a:noFill/>
            <a:miter lim="800000"/>
            <a:headEnd/>
            <a:tailEnd/>
          </a:ln>
          <a:effectLst/>
        </p:spPr>
      </p:pic>
      <p:pic>
        <p:nvPicPr>
          <p:cNvPr id="12292" name="Picture 4"/>
          <p:cNvPicPr>
            <a:picLocks noChangeAspect="1" noChangeArrowheads="1"/>
          </p:cNvPicPr>
          <p:nvPr/>
        </p:nvPicPr>
        <p:blipFill>
          <a:blip r:embed="rId6"/>
          <a:srcRect/>
          <a:stretch>
            <a:fillRect/>
          </a:stretch>
        </p:blipFill>
        <p:spPr bwMode="auto">
          <a:xfrm>
            <a:off x="7104620" y="2229001"/>
            <a:ext cx="3122081" cy="3892005"/>
          </a:xfrm>
          <a:prstGeom prst="rect">
            <a:avLst/>
          </a:prstGeom>
          <a:noFill/>
          <a:ln w="9525">
            <a:noFill/>
            <a:miter lim="800000"/>
            <a:headEnd/>
            <a:tailEnd/>
          </a:ln>
          <a:effectLst/>
        </p:spPr>
      </p:pic>
      <p:sp>
        <p:nvSpPr>
          <p:cNvPr id="18" name="文本框 9"/>
          <p:cNvSpPr txBox="1"/>
          <p:nvPr/>
        </p:nvSpPr>
        <p:spPr>
          <a:xfrm>
            <a:off x="311109" y="6000768"/>
            <a:ext cx="5357850" cy="346249"/>
          </a:xfrm>
          <a:prstGeom prst="rect">
            <a:avLst/>
          </a:prstGeom>
          <a:noFill/>
        </p:spPr>
        <p:txBody>
          <a:bodyPr wrap="square" lIns="68580" tIns="34290" rIns="68580" bIns="34290" rtlCol="0">
            <a:spAutoFit/>
          </a:bodyPr>
          <a:lstStyle/>
          <a:p>
            <a:pPr marL="0" lvl="1" algn="ctr"/>
            <a:r>
              <a:rPr lang="en-US" altLang="zh-CN" dirty="0" smtClean="0">
                <a:solidFill>
                  <a:srgbClr val="414455"/>
                </a:solidFill>
                <a:latin typeface="微软雅黑" panose="020B0503020204020204" pitchFamily="34" charset="-122"/>
                <a:ea typeface="微软雅黑" panose="020B0503020204020204" pitchFamily="34" charset="-122"/>
              </a:rPr>
              <a:t>ISCAS’89</a:t>
            </a:r>
            <a:r>
              <a:rPr lang="zh-CN" altLang="en-US" dirty="0" smtClean="0">
                <a:solidFill>
                  <a:srgbClr val="414455"/>
                </a:solidFill>
                <a:latin typeface="微软雅黑" panose="020B0503020204020204" pitchFamily="34" charset="-122"/>
                <a:ea typeface="微软雅黑" panose="020B0503020204020204" pitchFamily="34" charset="-122"/>
              </a:rPr>
              <a:t>基准电路在</a:t>
            </a:r>
            <a:r>
              <a:rPr lang="en-US" altLang="zh-CN" dirty="0" smtClean="0">
                <a:solidFill>
                  <a:srgbClr val="414455"/>
                </a:solidFill>
                <a:latin typeface="微软雅黑" panose="020B0503020204020204" pitchFamily="34" charset="-122"/>
                <a:ea typeface="微软雅黑" panose="020B0503020204020204" pitchFamily="34" charset="-122"/>
              </a:rPr>
              <a:t>Virtex-4</a:t>
            </a:r>
            <a:r>
              <a:rPr lang="zh-CN" altLang="en-US" dirty="0" smtClean="0">
                <a:solidFill>
                  <a:srgbClr val="414455"/>
                </a:solidFill>
                <a:latin typeface="微软雅黑" panose="020B0503020204020204" pitchFamily="34" charset="-122"/>
                <a:ea typeface="微软雅黑" panose="020B0503020204020204" pitchFamily="34" charset="-122"/>
              </a:rPr>
              <a:t>上的相关参数信息</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19" name="文本框 9"/>
          <p:cNvSpPr txBox="1"/>
          <p:nvPr/>
        </p:nvSpPr>
        <p:spPr>
          <a:xfrm>
            <a:off x="6311901" y="6143644"/>
            <a:ext cx="4857784" cy="346249"/>
          </a:xfrm>
          <a:prstGeom prst="rect">
            <a:avLst/>
          </a:prstGeom>
          <a:noFill/>
        </p:spPr>
        <p:txBody>
          <a:bodyPr wrap="square" lIns="68580" tIns="34290" rIns="68580" bIns="34290" rtlCol="0">
            <a:spAutoFit/>
          </a:bodyPr>
          <a:lstStyle/>
          <a:p>
            <a:pPr marL="0" lvl="1" algn="ctr"/>
            <a:r>
              <a:rPr lang="zh-CN" altLang="en-US" dirty="0" smtClean="0">
                <a:solidFill>
                  <a:srgbClr val="414455"/>
                </a:solidFill>
                <a:latin typeface="微软雅黑" panose="020B0503020204020204" pitchFamily="34" charset="-122"/>
                <a:ea typeface="微软雅黑" panose="020B0503020204020204" pitchFamily="34" charset="-122"/>
              </a:rPr>
              <a:t>诊断</a:t>
            </a:r>
            <a:r>
              <a:rPr lang="en-US" altLang="zh-CN" dirty="0" smtClean="0">
                <a:solidFill>
                  <a:srgbClr val="414455"/>
                </a:solidFill>
                <a:latin typeface="微软雅黑" panose="020B0503020204020204" pitchFamily="34" charset="-122"/>
                <a:ea typeface="微软雅黑" panose="020B0503020204020204" pitchFamily="34" charset="-122"/>
              </a:rPr>
              <a:t>ISCAS’89</a:t>
            </a:r>
            <a:r>
              <a:rPr lang="zh-CN" altLang="en-US" dirty="0" smtClean="0">
                <a:solidFill>
                  <a:srgbClr val="414455"/>
                </a:solidFill>
                <a:latin typeface="微软雅黑" panose="020B0503020204020204" pitchFamily="34" charset="-122"/>
                <a:ea typeface="微软雅黑" panose="020B0503020204020204" pitchFamily="34" charset="-122"/>
              </a:rPr>
              <a:t>基准电路所需的最大配置数</a:t>
            </a:r>
            <a:endParaRPr lang="zh-CN" altLang="en-US"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容错仿真验证</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65" name="组合 64"/>
          <p:cNvGrpSpPr/>
          <p:nvPr/>
        </p:nvGrpSpPr>
        <p:grpSpPr>
          <a:xfrm>
            <a:off x="552971" y="188640"/>
            <a:ext cx="670560" cy="604586"/>
            <a:chOff x="5424755" y="1340768"/>
            <a:chExt cx="670560" cy="604586"/>
          </a:xfrm>
        </p:grpSpPr>
        <p:grpSp>
          <p:nvGrpSpPr>
            <p:cNvPr id="66"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14" name="图片 1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15" name="Picture 5"/>
          <p:cNvPicPr>
            <a:picLocks noChangeAspect="1" noChangeArrowheads="1"/>
          </p:cNvPicPr>
          <p:nvPr/>
        </p:nvPicPr>
        <p:blipFill>
          <a:blip r:embed="rId4"/>
          <a:srcRect/>
          <a:stretch>
            <a:fillRect/>
          </a:stretch>
        </p:blipFill>
        <p:spPr bwMode="auto">
          <a:xfrm>
            <a:off x="96795" y="857232"/>
            <a:ext cx="5286412" cy="1857388"/>
          </a:xfrm>
          <a:prstGeom prst="rect">
            <a:avLst/>
          </a:prstGeom>
          <a:noFill/>
          <a:ln w="9525">
            <a:noFill/>
            <a:miter lim="800000"/>
            <a:headEnd/>
            <a:tailEnd/>
          </a:ln>
          <a:effectLst/>
        </p:spPr>
      </p:pic>
      <p:pic>
        <p:nvPicPr>
          <p:cNvPr id="1026" name="Picture 2"/>
          <p:cNvPicPr>
            <a:picLocks noChangeAspect="1" noChangeArrowheads="1"/>
          </p:cNvPicPr>
          <p:nvPr/>
        </p:nvPicPr>
        <p:blipFill>
          <a:blip r:embed="rId5"/>
          <a:srcRect/>
          <a:stretch>
            <a:fillRect/>
          </a:stretch>
        </p:blipFill>
        <p:spPr bwMode="auto">
          <a:xfrm>
            <a:off x="5479125" y="892644"/>
            <a:ext cx="6619254" cy="1821976"/>
          </a:xfrm>
          <a:prstGeom prst="rect">
            <a:avLst/>
          </a:prstGeom>
          <a:noFill/>
          <a:ln w="9525">
            <a:noFill/>
            <a:miter lim="800000"/>
            <a:headEnd/>
            <a:tailEnd/>
          </a:ln>
          <a:effectLst/>
        </p:spPr>
      </p:pic>
      <p:sp>
        <p:nvSpPr>
          <p:cNvPr id="17" name="文本框 9"/>
          <p:cNvSpPr txBox="1"/>
          <p:nvPr/>
        </p:nvSpPr>
        <p:spPr>
          <a:xfrm>
            <a:off x="2025621" y="2725561"/>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原电路图</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18" name="文本框 9"/>
          <p:cNvSpPr txBox="1"/>
          <p:nvPr/>
        </p:nvSpPr>
        <p:spPr>
          <a:xfrm>
            <a:off x="6740529" y="2714620"/>
            <a:ext cx="4214842"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注入无反馈桥接故障后的容错电路图</a:t>
            </a:r>
            <a:endParaRPr lang="zh-CN" altLang="en-US" dirty="0">
              <a:solidFill>
                <a:srgbClr val="414455"/>
              </a:solidFill>
              <a:latin typeface="微软雅黑" panose="020B0503020204020204" pitchFamily="34" charset="-122"/>
              <a:ea typeface="微软雅黑" panose="020B0503020204020204" pitchFamily="34" charset="-122"/>
            </a:endParaRPr>
          </a:p>
        </p:txBody>
      </p:sp>
      <p:pic>
        <p:nvPicPr>
          <p:cNvPr id="21" name="Picture 2"/>
          <p:cNvPicPr>
            <a:picLocks noChangeAspect="1" noChangeArrowheads="1"/>
          </p:cNvPicPr>
          <p:nvPr/>
        </p:nvPicPr>
        <p:blipFill>
          <a:blip r:embed="rId6"/>
          <a:srcRect/>
          <a:stretch>
            <a:fillRect/>
          </a:stretch>
        </p:blipFill>
        <p:spPr bwMode="auto">
          <a:xfrm>
            <a:off x="382547" y="3063804"/>
            <a:ext cx="4786346" cy="3722782"/>
          </a:xfrm>
          <a:prstGeom prst="rect">
            <a:avLst/>
          </a:prstGeom>
          <a:noFill/>
          <a:ln w="9525">
            <a:noFill/>
            <a:miter lim="800000"/>
            <a:headEnd/>
            <a:tailEnd/>
          </a:ln>
          <a:effectLst/>
        </p:spPr>
      </p:pic>
      <p:pic>
        <p:nvPicPr>
          <p:cNvPr id="22" name="Picture 3"/>
          <p:cNvPicPr>
            <a:picLocks noChangeAspect="1" noChangeArrowheads="1"/>
          </p:cNvPicPr>
          <p:nvPr/>
        </p:nvPicPr>
        <p:blipFill>
          <a:blip r:embed="rId7"/>
          <a:srcRect/>
          <a:stretch>
            <a:fillRect/>
          </a:stretch>
        </p:blipFill>
        <p:spPr bwMode="auto">
          <a:xfrm>
            <a:off x="5423474" y="3071834"/>
            <a:ext cx="5603335" cy="3714752"/>
          </a:xfrm>
          <a:prstGeom prst="rect">
            <a:avLst/>
          </a:prstGeom>
          <a:noFill/>
          <a:ln w="9525">
            <a:noFill/>
            <a:miter lim="800000"/>
            <a:headEnd/>
            <a:tailEnd/>
          </a:ln>
          <a:effectLst/>
        </p:spPr>
      </p:pic>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容错仿真验证</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4" name="组合 64"/>
          <p:cNvGrpSpPr/>
          <p:nvPr/>
        </p:nvGrpSpPr>
        <p:grpSpPr>
          <a:xfrm>
            <a:off x="552971" y="188640"/>
            <a:ext cx="670560" cy="604586"/>
            <a:chOff x="5424755" y="1340768"/>
            <a:chExt cx="670560" cy="604586"/>
          </a:xfrm>
        </p:grpSpPr>
        <p:grpSp>
          <p:nvGrpSpPr>
            <p:cNvPr id="5"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pic>
        <p:nvPicPr>
          <p:cNvPr id="2052" name="Picture 4"/>
          <p:cNvPicPr>
            <a:picLocks noChangeAspect="1" noChangeArrowheads="1"/>
          </p:cNvPicPr>
          <p:nvPr/>
        </p:nvPicPr>
        <p:blipFill>
          <a:blip r:embed="rId4"/>
          <a:srcRect/>
          <a:stretch>
            <a:fillRect/>
          </a:stretch>
        </p:blipFill>
        <p:spPr bwMode="auto">
          <a:xfrm>
            <a:off x="453985" y="2071678"/>
            <a:ext cx="5786477" cy="1690684"/>
          </a:xfrm>
          <a:prstGeom prst="rect">
            <a:avLst/>
          </a:prstGeom>
          <a:noFill/>
          <a:ln w="9525">
            <a:noFill/>
            <a:miter lim="800000"/>
            <a:headEnd/>
            <a:tailEnd/>
          </a:ln>
          <a:effectLst/>
        </p:spPr>
      </p:pic>
      <p:sp>
        <p:nvSpPr>
          <p:cNvPr id="17" name="文本框 9"/>
          <p:cNvSpPr txBox="1"/>
          <p:nvPr/>
        </p:nvSpPr>
        <p:spPr>
          <a:xfrm>
            <a:off x="596861" y="4000504"/>
            <a:ext cx="5643602"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注入无反馈桥接故障后进行容错的</a:t>
            </a:r>
            <a:r>
              <a:rPr lang="en-US" altLang="zh-CN" dirty="0" smtClean="0">
                <a:solidFill>
                  <a:srgbClr val="414455"/>
                </a:solidFill>
                <a:latin typeface="微软雅黑" panose="020B0503020204020204" pitchFamily="34" charset="-122"/>
                <a:ea typeface="微软雅黑" panose="020B0503020204020204" pitchFamily="34" charset="-122"/>
              </a:rPr>
              <a:t>S27</a:t>
            </a:r>
            <a:r>
              <a:rPr lang="zh-CN" altLang="en-US" dirty="0" smtClean="0">
                <a:solidFill>
                  <a:srgbClr val="414455"/>
                </a:solidFill>
                <a:latin typeface="微软雅黑" panose="020B0503020204020204" pitchFamily="34" charset="-122"/>
                <a:ea typeface="微软雅黑" panose="020B0503020204020204" pitchFamily="34" charset="-122"/>
              </a:rPr>
              <a:t>配置三仿真图</a:t>
            </a:r>
            <a:endParaRPr lang="zh-CN" altLang="en-US" dirty="0">
              <a:solidFill>
                <a:srgbClr val="414455"/>
              </a:solidFill>
              <a:latin typeface="微软雅黑" panose="020B0503020204020204" pitchFamily="34" charset="-122"/>
              <a:ea typeface="微软雅黑" panose="020B0503020204020204" pitchFamily="34" charset="-122"/>
            </a:endParaRPr>
          </a:p>
        </p:txBody>
      </p:sp>
      <p:pic>
        <p:nvPicPr>
          <p:cNvPr id="2053" name="Picture 5"/>
          <p:cNvPicPr>
            <a:picLocks noChangeAspect="1" noChangeArrowheads="1"/>
          </p:cNvPicPr>
          <p:nvPr/>
        </p:nvPicPr>
        <p:blipFill>
          <a:blip r:embed="rId5"/>
          <a:srcRect/>
          <a:stretch>
            <a:fillRect/>
          </a:stretch>
        </p:blipFill>
        <p:spPr bwMode="auto">
          <a:xfrm>
            <a:off x="6984804" y="928670"/>
            <a:ext cx="3532413" cy="4210060"/>
          </a:xfrm>
          <a:prstGeom prst="rect">
            <a:avLst/>
          </a:prstGeom>
          <a:noFill/>
          <a:ln w="9525">
            <a:noFill/>
            <a:miter lim="800000"/>
            <a:headEnd/>
            <a:tailEnd/>
          </a:ln>
          <a:effectLst/>
        </p:spPr>
      </p:pic>
      <p:pic>
        <p:nvPicPr>
          <p:cNvPr id="2054" name="Picture 6"/>
          <p:cNvPicPr>
            <a:picLocks noChangeAspect="1" noChangeArrowheads="1"/>
          </p:cNvPicPr>
          <p:nvPr/>
        </p:nvPicPr>
        <p:blipFill>
          <a:blip r:embed="rId6"/>
          <a:srcRect/>
          <a:stretch>
            <a:fillRect/>
          </a:stretch>
        </p:blipFill>
        <p:spPr bwMode="auto">
          <a:xfrm>
            <a:off x="6979911" y="5120617"/>
            <a:ext cx="3546832" cy="951589"/>
          </a:xfrm>
          <a:prstGeom prst="rect">
            <a:avLst/>
          </a:prstGeom>
          <a:noFill/>
          <a:ln w="9525">
            <a:noFill/>
            <a:miter lim="800000"/>
            <a:headEnd/>
            <a:tailEnd/>
          </a:ln>
          <a:effectLst/>
        </p:spPr>
      </p:pic>
      <p:sp>
        <p:nvSpPr>
          <p:cNvPr id="20" name="文本框 9"/>
          <p:cNvSpPr txBox="1"/>
          <p:nvPr/>
        </p:nvSpPr>
        <p:spPr>
          <a:xfrm>
            <a:off x="6311901" y="6143644"/>
            <a:ext cx="4857784" cy="623248"/>
          </a:xfrm>
          <a:prstGeom prst="rect">
            <a:avLst/>
          </a:prstGeom>
          <a:noFill/>
        </p:spPr>
        <p:txBody>
          <a:bodyPr wrap="square" lIns="68580" tIns="34290" rIns="68580" bIns="34290" rtlCol="0">
            <a:spAutoFit/>
          </a:bodyPr>
          <a:lstStyle/>
          <a:p>
            <a:pPr marL="0" lvl="1" algn="ctr"/>
            <a:r>
              <a:rPr lang="zh-CN" altLang="en-US" dirty="0" smtClean="0">
                <a:solidFill>
                  <a:srgbClr val="414455"/>
                </a:solidFill>
                <a:latin typeface="微软雅黑" panose="020B0503020204020204" pitchFamily="34" charset="-122"/>
                <a:ea typeface="微软雅黑" panose="020B0503020204020204" pitchFamily="34" charset="-122"/>
              </a:rPr>
              <a:t>诊断</a:t>
            </a:r>
            <a:r>
              <a:rPr lang="en-US" altLang="zh-CN" dirty="0" smtClean="0">
                <a:solidFill>
                  <a:srgbClr val="414455"/>
                </a:solidFill>
                <a:latin typeface="微软雅黑" panose="020B0503020204020204" pitchFamily="34" charset="-122"/>
                <a:ea typeface="微软雅黑" panose="020B0503020204020204" pitchFamily="34" charset="-122"/>
              </a:rPr>
              <a:t>ISCAS’89</a:t>
            </a:r>
            <a:r>
              <a:rPr lang="zh-CN" altLang="en-US" dirty="0" smtClean="0">
                <a:solidFill>
                  <a:srgbClr val="414455"/>
                </a:solidFill>
                <a:latin typeface="微软雅黑" panose="020B0503020204020204" pitchFamily="34" charset="-122"/>
                <a:ea typeface="微软雅黑" panose="020B0503020204020204" pitchFamily="34" charset="-122"/>
              </a:rPr>
              <a:t>基准电路在</a:t>
            </a:r>
            <a:r>
              <a:rPr lang="en-US" altLang="zh-CN" dirty="0" smtClean="0">
                <a:solidFill>
                  <a:srgbClr val="414455"/>
                </a:solidFill>
                <a:latin typeface="微软雅黑" panose="020B0503020204020204" pitchFamily="34" charset="-122"/>
                <a:ea typeface="微软雅黑" panose="020B0503020204020204" pitchFamily="34" charset="-122"/>
              </a:rPr>
              <a:t>Virtex-4</a:t>
            </a:r>
            <a:r>
              <a:rPr lang="zh-CN" altLang="en-US" dirty="0" smtClean="0">
                <a:solidFill>
                  <a:srgbClr val="414455"/>
                </a:solidFill>
                <a:latin typeface="微软雅黑" panose="020B0503020204020204" pitchFamily="34" charset="-122"/>
                <a:ea typeface="微软雅黑" panose="020B0503020204020204" pitchFamily="34" charset="-122"/>
              </a:rPr>
              <a:t>上进行容错的相关参数信息</a:t>
            </a:r>
            <a:endParaRPr lang="zh-CN" altLang="en-US"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428736"/>
            <a:ext cx="12195175" cy="1371572"/>
          </a:xfrm>
          <a:prstGeom prst="rect">
            <a:avLst/>
          </a:prstGeom>
          <a:solidFill>
            <a:schemeClr val="bg1">
              <a:lumMod val="50000"/>
              <a:alpha val="1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总结</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4" name="组合 64"/>
          <p:cNvGrpSpPr/>
          <p:nvPr/>
        </p:nvGrpSpPr>
        <p:grpSpPr>
          <a:xfrm>
            <a:off x="552971" y="188640"/>
            <a:ext cx="670560" cy="604586"/>
            <a:chOff x="5424755" y="1340768"/>
            <a:chExt cx="670560" cy="604586"/>
          </a:xfrm>
        </p:grpSpPr>
        <p:grpSp>
          <p:nvGrpSpPr>
            <p:cNvPr id="5"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Rectangle 4"/>
          <p:cNvSpPr txBox="1">
            <a:spLocks noChangeArrowheads="1"/>
          </p:cNvSpPr>
          <p:nvPr/>
        </p:nvSpPr>
        <p:spPr bwMode="auto">
          <a:xfrm>
            <a:off x="2132778" y="871752"/>
            <a:ext cx="7929618" cy="34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400" b="0" dirty="0" smtClean="0">
                <a:solidFill>
                  <a:srgbClr val="414455"/>
                </a:solidFill>
                <a:latin typeface="微软雅黑" panose="020B0503020204020204" pitchFamily="34" charset="-122"/>
                <a:ea typeface="微软雅黑" panose="020B0503020204020204" pitchFamily="34" charset="-122"/>
              </a:rPr>
              <a:t>SRAM</a:t>
            </a:r>
            <a:r>
              <a:rPr lang="zh-CN" altLang="en-US" sz="2400" b="0" dirty="0" smtClean="0">
                <a:solidFill>
                  <a:srgbClr val="414455"/>
                </a:solidFill>
                <a:latin typeface="微软雅黑" panose="020B0503020204020204" pitchFamily="34" charset="-122"/>
                <a:ea typeface="微软雅黑" panose="020B0503020204020204" pitchFamily="34" charset="-122"/>
              </a:rPr>
              <a:t>型</a:t>
            </a:r>
            <a:r>
              <a:rPr lang="en-US" altLang="zh-CN" sz="2400" b="0" dirty="0" smtClean="0">
                <a:solidFill>
                  <a:srgbClr val="414455"/>
                </a:solidFill>
                <a:latin typeface="微软雅黑" panose="020B0503020204020204" pitchFamily="34" charset="-122"/>
                <a:ea typeface="微软雅黑" panose="020B0503020204020204" pitchFamily="34" charset="-122"/>
              </a:rPr>
              <a:t>FPGA</a:t>
            </a:r>
            <a:r>
              <a:rPr lang="zh-CN" altLang="en-US" sz="2400" b="0" dirty="0" smtClean="0">
                <a:solidFill>
                  <a:srgbClr val="414455"/>
                </a:solidFill>
                <a:latin typeface="微软雅黑" panose="020B0503020204020204" pitchFamily="34" charset="-122"/>
                <a:ea typeface="微软雅黑" panose="020B0503020204020204" pitchFamily="34" charset="-122"/>
              </a:rPr>
              <a:t>应用相关互连测试与容错的关键技术研究</a:t>
            </a:r>
            <a:endParaRPr lang="zh-CN" sz="2400" b="0" dirty="0">
              <a:solidFill>
                <a:srgbClr val="414455"/>
              </a:solidFill>
              <a:latin typeface="微软雅黑" panose="020B0503020204020204" pitchFamily="34" charset="-122"/>
              <a:ea typeface="微软雅黑" panose="020B0503020204020204" pitchFamily="34" charset="-122"/>
            </a:endParaRPr>
          </a:p>
        </p:txBody>
      </p:sp>
      <p:sp>
        <p:nvSpPr>
          <p:cNvPr id="15" name="弧形 14"/>
          <p:cNvSpPr/>
          <p:nvPr/>
        </p:nvSpPr>
        <p:spPr>
          <a:xfrm>
            <a:off x="1739869" y="781804"/>
            <a:ext cx="504056" cy="504056"/>
          </a:xfrm>
          <a:prstGeom prst="arc">
            <a:avLst>
              <a:gd name="adj1" fmla="val 18916496"/>
              <a:gd name="adj2" fmla="val 2632855"/>
            </a:avLst>
          </a:prstGeom>
          <a:ln>
            <a:solidFill>
              <a:srgbClr val="414455"/>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矩形 15"/>
          <p:cNvSpPr/>
          <p:nvPr/>
        </p:nvSpPr>
        <p:spPr>
          <a:xfrm>
            <a:off x="1827931" y="1424723"/>
            <a:ext cx="8539312" cy="1289897"/>
          </a:xfrm>
          <a:prstGeom prst="rect">
            <a:avLst/>
          </a:prstGeom>
        </p:spPr>
        <p:txBody>
          <a:bodyPr wrap="square" lIns="91432" tIns="45716" rIns="91432" bIns="45716">
            <a:spAutoFit/>
          </a:bodyPr>
          <a:lstStyle/>
          <a:p>
            <a:pPr>
              <a:lnSpc>
                <a:spcPct val="150000"/>
              </a:lnSpc>
              <a:defRPr/>
            </a:pPr>
            <a:r>
              <a:rPr lang="en-US" altLang="zh-CN" kern="0" dirty="0" smtClean="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kern="0" dirty="0" smtClean="0">
                <a:solidFill>
                  <a:schemeClr val="tx1">
                    <a:lumMod val="50000"/>
                    <a:lumOff val="50000"/>
                  </a:schemeClr>
                </a:solidFill>
                <a:latin typeface="微软雅黑" panose="020B0503020204020204" pitchFamily="34" charset="-122"/>
                <a:ea typeface="微软雅黑" panose="020B0503020204020204" pitchFamily="34" charset="-122"/>
              </a:rPr>
              <a:t>提出了一种基于改进故障模型的应用相关互连故障测试方案，约束桥接故障只发生在同一</a:t>
            </a:r>
            <a:r>
              <a:rPr lang="en-US" altLang="zh-CN" kern="0" dirty="0" smtClean="0">
                <a:solidFill>
                  <a:schemeClr val="tx1">
                    <a:lumMod val="50000"/>
                    <a:lumOff val="50000"/>
                  </a:schemeClr>
                </a:solidFill>
                <a:latin typeface="微软雅黑" panose="020B0503020204020204" pitchFamily="34" charset="-122"/>
                <a:ea typeface="微软雅黑" panose="020B0503020204020204" pitchFamily="34" charset="-122"/>
              </a:rPr>
              <a:t>LUT</a:t>
            </a:r>
            <a:r>
              <a:rPr lang="zh-CN" altLang="en-US" kern="0" dirty="0" smtClean="0">
                <a:solidFill>
                  <a:schemeClr val="tx1">
                    <a:lumMod val="50000"/>
                    <a:lumOff val="50000"/>
                  </a:schemeClr>
                </a:solidFill>
                <a:latin typeface="微软雅黑" panose="020B0503020204020204" pitchFamily="34" charset="-122"/>
                <a:ea typeface="微软雅黑" panose="020B0503020204020204" pitchFamily="34" charset="-122"/>
              </a:rPr>
              <a:t>的信号线之间，优化了对桥接故障的测试，解决了现有文献中反馈桥接故障的覆盖问题。</a:t>
            </a: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26" name="矩形 25"/>
          <p:cNvSpPr/>
          <p:nvPr/>
        </p:nvSpPr>
        <p:spPr>
          <a:xfrm>
            <a:off x="0" y="2928934"/>
            <a:ext cx="12195175" cy="1371572"/>
          </a:xfrm>
          <a:prstGeom prst="rect">
            <a:avLst/>
          </a:prstGeom>
          <a:solidFill>
            <a:schemeClr val="bg1">
              <a:lumMod val="50000"/>
              <a:alpha val="1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0" y="4429132"/>
            <a:ext cx="12195175" cy="1371572"/>
          </a:xfrm>
          <a:prstGeom prst="rect">
            <a:avLst/>
          </a:prstGeom>
          <a:solidFill>
            <a:schemeClr val="bg1">
              <a:lumMod val="50000"/>
              <a:alpha val="1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827931" y="3126106"/>
            <a:ext cx="8539312" cy="874398"/>
          </a:xfrm>
          <a:prstGeom prst="rect">
            <a:avLst/>
          </a:prstGeom>
        </p:spPr>
        <p:txBody>
          <a:bodyPr wrap="square" lIns="91432" tIns="45716" rIns="91432" bIns="45716">
            <a:spAutoFit/>
          </a:bodyPr>
          <a:lstStyle/>
          <a:p>
            <a:pPr>
              <a:lnSpc>
                <a:spcPct val="150000"/>
              </a:lnSpc>
              <a:defRPr/>
            </a:pPr>
            <a:r>
              <a:rPr lang="en-US" altLang="zh-CN" kern="0" dirty="0" smtClean="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kern="0" dirty="0" smtClean="0">
                <a:solidFill>
                  <a:schemeClr val="tx1">
                    <a:lumMod val="50000"/>
                    <a:lumOff val="50000"/>
                  </a:schemeClr>
                </a:solidFill>
                <a:latin typeface="微软雅黑" panose="020B0503020204020204" pitchFamily="34" charset="-122"/>
                <a:ea typeface="微软雅黑" panose="020B0503020204020204" pitchFamily="34" charset="-122"/>
              </a:rPr>
              <a:t>提出了一种基于粗细粒度故障的非自适应互连故障诊断方案，在测试的基础上，判断故障所在的粗粒度范围，减小了故障细粒度诊断的范围和复杂度。</a:t>
            </a: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1827931" y="4429132"/>
            <a:ext cx="8539312" cy="1338820"/>
          </a:xfrm>
          <a:prstGeom prst="rect">
            <a:avLst/>
          </a:prstGeom>
        </p:spPr>
        <p:txBody>
          <a:bodyPr wrap="square" lIns="91432" tIns="45716" rIns="91432" bIns="45716">
            <a:spAutoFit/>
          </a:bodyPr>
          <a:lstStyle/>
          <a:p>
            <a:pPr>
              <a:lnSpc>
                <a:spcPct val="150000"/>
              </a:lnSpc>
              <a:defRPr/>
            </a:pPr>
            <a:r>
              <a:rPr lang="en-US" altLang="zh-CN" kern="0" dirty="0" smtClean="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kern="0" dirty="0" smtClean="0">
                <a:solidFill>
                  <a:schemeClr val="tx1">
                    <a:lumMod val="50000"/>
                    <a:lumOff val="50000"/>
                  </a:schemeClr>
                </a:solidFill>
                <a:latin typeface="微软雅黑" panose="020B0503020204020204" pitchFamily="34" charset="-122"/>
                <a:ea typeface="微软雅黑" panose="020B0503020204020204" pitchFamily="34" charset="-122"/>
              </a:rPr>
              <a:t>提出了一种基于细粒度冗余的修复型互连故障纠错容错方案，在诊断的基础上，对定位到的故障进行基于</a:t>
            </a:r>
            <a:r>
              <a:rPr lang="en-US" altLang="zh-CN" kern="0" dirty="0" smtClean="0">
                <a:solidFill>
                  <a:schemeClr val="tx1">
                    <a:lumMod val="50000"/>
                    <a:lumOff val="50000"/>
                  </a:schemeClr>
                </a:solidFill>
                <a:latin typeface="微软雅黑" panose="020B0503020204020204" pitchFamily="34" charset="-122"/>
                <a:ea typeface="微软雅黑" panose="020B0503020204020204" pitchFamily="34" charset="-122"/>
              </a:rPr>
              <a:t>LUT</a:t>
            </a:r>
            <a:r>
              <a:rPr lang="zh-CN" altLang="en-US" kern="0" dirty="0" smtClean="0">
                <a:solidFill>
                  <a:schemeClr val="tx1">
                    <a:lumMod val="50000"/>
                    <a:lumOff val="50000"/>
                  </a:schemeClr>
                </a:solidFill>
                <a:latin typeface="微软雅黑" panose="020B0503020204020204" pitchFamily="34" charset="-122"/>
                <a:ea typeface="微软雅黑" panose="020B0503020204020204" pitchFamily="34" charset="-122"/>
              </a:rPr>
              <a:t>的细粒度冗余，并结合检错纠错电路以较小的面积消耗恢复了电路的正常工作。</a:t>
            </a: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0" y="3789040"/>
            <a:ext cx="12195175" cy="1728192"/>
          </a:xfrm>
          <a:prstGeom prst="rect">
            <a:avLst/>
          </a:prstGeom>
          <a:solidFill>
            <a:schemeClr val="bg1">
              <a:lumMod val="50000"/>
              <a:alpha val="1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1628800"/>
            <a:ext cx="12195175" cy="1728192"/>
          </a:xfrm>
          <a:prstGeom prst="rect">
            <a:avLst/>
          </a:prstGeom>
          <a:solidFill>
            <a:schemeClr val="bg1">
              <a:lumMod val="50000"/>
              <a:alpha val="1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文本框 9"/>
          <p:cNvSpPr txBox="1"/>
          <p:nvPr/>
        </p:nvSpPr>
        <p:spPr>
          <a:xfrm>
            <a:off x="1270163" y="307422"/>
            <a:ext cx="1872208" cy="346249"/>
          </a:xfrm>
          <a:prstGeom prst="rect">
            <a:avLst/>
          </a:prstGeom>
          <a:noFill/>
        </p:spPr>
        <p:txBody>
          <a:bodyPr wrap="square" lIns="68580" tIns="34290" rIns="68580" bIns="34290" rtlCol="0">
            <a:spAutoFit/>
          </a:bodyPr>
          <a:lstStyle/>
          <a:p>
            <a:pPr marL="0" lvl="1"/>
            <a:r>
              <a:rPr lang="zh-CN" altLang="en-US" dirty="0" smtClean="0">
                <a:solidFill>
                  <a:srgbClr val="414455"/>
                </a:solidFill>
                <a:latin typeface="微软雅黑" panose="020B0503020204020204" pitchFamily="34" charset="-122"/>
                <a:ea typeface="微软雅黑" panose="020B0503020204020204" pitchFamily="34" charset="-122"/>
              </a:rPr>
              <a:t>致谢</a:t>
            </a:r>
            <a:endParaRPr lang="zh-CN" altLang="en-US" dirty="0">
              <a:solidFill>
                <a:srgbClr val="414455"/>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1342171" y="667462"/>
            <a:ext cx="9723968"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124"/>
          <p:cNvGrpSpPr/>
          <p:nvPr/>
        </p:nvGrpSpPr>
        <p:grpSpPr>
          <a:xfrm>
            <a:off x="11239467" y="459431"/>
            <a:ext cx="258720" cy="233265"/>
            <a:chOff x="3720691" y="2824413"/>
            <a:chExt cx="1341120" cy="1209172"/>
          </a:xfrm>
        </p:grpSpPr>
        <p:sp>
          <p:nvSpPr>
            <p:cNvPr id="1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sp>
          <p:nvSpPr>
            <p:cNvPr id="1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方正兰亭黑简体" panose="02000000000000000000" pitchFamily="2" charset="-122"/>
                <a:ea typeface="方正兰亭黑简体" panose="02000000000000000000" pitchFamily="2" charset="-122"/>
              </a:endParaRPr>
            </a:p>
          </p:txBody>
        </p:sp>
      </p:grpSp>
      <p:grpSp>
        <p:nvGrpSpPr>
          <p:cNvPr id="4" name="组合 64"/>
          <p:cNvGrpSpPr/>
          <p:nvPr/>
        </p:nvGrpSpPr>
        <p:grpSpPr>
          <a:xfrm>
            <a:off x="552971" y="188640"/>
            <a:ext cx="670560" cy="604586"/>
            <a:chOff x="5424755" y="1340768"/>
            <a:chExt cx="670560" cy="604586"/>
          </a:xfrm>
        </p:grpSpPr>
        <p:grpSp>
          <p:nvGrpSpPr>
            <p:cNvPr id="5" name="组合 65"/>
            <p:cNvGrpSpPr/>
            <p:nvPr/>
          </p:nvGrpSpPr>
          <p:grpSpPr>
            <a:xfrm>
              <a:off x="5424755" y="1340768"/>
              <a:ext cx="670560" cy="604586"/>
              <a:chOff x="3720691" y="2824413"/>
              <a:chExt cx="1341120" cy="1209172"/>
            </a:xfrm>
          </p:grpSpPr>
          <p:sp>
            <p:nvSpPr>
              <p:cNvPr id="6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grpSp>
      <p:sp>
        <p:nvSpPr>
          <p:cNvPr id="83" name="Freeform 206"/>
          <p:cNvSpPr>
            <a:spLocks noChangeAspect="1" noEditPoints="1"/>
          </p:cNvSpPr>
          <p:nvPr/>
        </p:nvSpPr>
        <p:spPr bwMode="auto">
          <a:xfrm>
            <a:off x="780051" y="332656"/>
            <a:ext cx="276976" cy="3348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Rectangle 4"/>
          <p:cNvSpPr txBox="1">
            <a:spLocks noChangeArrowheads="1"/>
          </p:cNvSpPr>
          <p:nvPr/>
        </p:nvSpPr>
        <p:spPr bwMode="auto">
          <a:xfrm>
            <a:off x="3479819" y="1142684"/>
            <a:ext cx="5235536" cy="34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smtClean="0">
                <a:solidFill>
                  <a:srgbClr val="414455"/>
                </a:solidFill>
                <a:latin typeface="微软雅黑" panose="020B0503020204020204" pitchFamily="34" charset="-122"/>
                <a:ea typeface="微软雅黑" panose="020B0503020204020204" pitchFamily="34" charset="-122"/>
              </a:rPr>
              <a:t>致谢</a:t>
            </a:r>
            <a:endParaRPr lang="zh-CN" sz="2400" b="0" dirty="0">
              <a:solidFill>
                <a:srgbClr val="414455"/>
              </a:solidFill>
              <a:latin typeface="微软雅黑" panose="020B0503020204020204" pitchFamily="34" charset="-122"/>
              <a:ea typeface="微软雅黑" panose="020B0503020204020204" pitchFamily="34" charset="-122"/>
            </a:endParaRPr>
          </a:p>
        </p:txBody>
      </p:sp>
      <p:sp>
        <p:nvSpPr>
          <p:cNvPr id="15" name="弧形 14"/>
          <p:cNvSpPr/>
          <p:nvPr/>
        </p:nvSpPr>
        <p:spPr>
          <a:xfrm>
            <a:off x="4811703" y="1052736"/>
            <a:ext cx="504056" cy="504056"/>
          </a:xfrm>
          <a:prstGeom prst="arc">
            <a:avLst>
              <a:gd name="adj1" fmla="val 18916496"/>
              <a:gd name="adj2" fmla="val 2632855"/>
            </a:avLst>
          </a:prstGeom>
          <a:ln>
            <a:solidFill>
              <a:srgbClr val="414455"/>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矩形 15"/>
          <p:cNvSpPr/>
          <p:nvPr/>
        </p:nvSpPr>
        <p:spPr>
          <a:xfrm>
            <a:off x="2042245" y="1785926"/>
            <a:ext cx="8110684" cy="1200321"/>
          </a:xfrm>
          <a:prstGeom prst="rect">
            <a:avLst/>
          </a:prstGeom>
        </p:spPr>
        <p:txBody>
          <a:bodyPr wrap="square" lIns="91432" tIns="45716" rIns="91432" bIns="45716">
            <a:spAutoFit/>
          </a:bodyPr>
          <a:lstStyle/>
          <a:p>
            <a:pPr>
              <a:lnSpc>
                <a:spcPct val="150000"/>
              </a:lnSpc>
              <a:defRPr/>
            </a:pPr>
            <a:r>
              <a:rPr lang="zh-CN" altLang="en-US" sz="1400" kern="0" dirty="0" smtClean="0">
                <a:solidFill>
                  <a:srgbClr val="414455"/>
                </a:solidFill>
                <a:latin typeface="微软雅黑" panose="020B0503020204020204" pitchFamily="34" charset="-122"/>
                <a:ea typeface="微软雅黑" panose="020B0503020204020204" pitchFamily="34" charset="-122"/>
              </a:rPr>
              <a:t>本次论文</a:t>
            </a:r>
            <a:r>
              <a:rPr lang="zh-CN" altLang="en-US" sz="1400" kern="0" dirty="0">
                <a:solidFill>
                  <a:srgbClr val="414455"/>
                </a:solidFill>
                <a:latin typeface="微软雅黑" panose="020B0503020204020204" pitchFamily="34" charset="-122"/>
                <a:ea typeface="微软雅黑" panose="020B0503020204020204" pitchFamily="34" charset="-122"/>
              </a:rPr>
              <a:t>是在我的指导老师 </a:t>
            </a:r>
            <a:r>
              <a:rPr lang="zh-CN" altLang="en-US" sz="2000" b="1" kern="0" dirty="0" smtClean="0">
                <a:solidFill>
                  <a:srgbClr val="414455"/>
                </a:solidFill>
                <a:latin typeface="微软雅黑" panose="020B0503020204020204" pitchFamily="34" charset="-122"/>
                <a:ea typeface="微软雅黑" panose="020B0503020204020204" pitchFamily="34" charset="-122"/>
              </a:rPr>
              <a:t>张颖</a:t>
            </a:r>
            <a:r>
              <a:rPr lang="zh-CN" altLang="en-US" sz="1400" kern="0" dirty="0" smtClean="0">
                <a:solidFill>
                  <a:srgbClr val="414455"/>
                </a:solidFill>
                <a:latin typeface="微软雅黑" panose="020B0503020204020204" pitchFamily="34" charset="-122"/>
                <a:ea typeface="微软雅黑" panose="020B0503020204020204" pitchFamily="34" charset="-122"/>
              </a:rPr>
              <a:t>老师以及</a:t>
            </a:r>
            <a:r>
              <a:rPr lang="zh-CN" altLang="en-US" sz="2000" b="1" kern="0" dirty="0" smtClean="0">
                <a:solidFill>
                  <a:srgbClr val="414455"/>
                </a:solidFill>
                <a:latin typeface="微软雅黑" panose="020B0503020204020204" pitchFamily="34" charset="-122"/>
                <a:ea typeface="微软雅黑" panose="020B0503020204020204" pitchFamily="34" charset="-122"/>
              </a:rPr>
              <a:t>陈鑫</a:t>
            </a:r>
            <a:r>
              <a:rPr lang="zh-CN" altLang="en-US" sz="1400" kern="0" dirty="0" smtClean="0">
                <a:solidFill>
                  <a:srgbClr val="414455"/>
                </a:solidFill>
                <a:latin typeface="微软雅黑" panose="020B0503020204020204" pitchFamily="34" charset="-122"/>
                <a:ea typeface="微软雅黑" panose="020B0503020204020204" pitchFamily="34" charset="-122"/>
              </a:rPr>
              <a:t>老师的</a:t>
            </a:r>
            <a:r>
              <a:rPr lang="zh-CN" altLang="en-US" sz="1400" kern="0" dirty="0">
                <a:solidFill>
                  <a:srgbClr val="414455"/>
                </a:solidFill>
                <a:latin typeface="微软雅黑" panose="020B0503020204020204" pitchFamily="34" charset="-122"/>
                <a:ea typeface="微软雅黑" panose="020B0503020204020204" pitchFamily="34" charset="-122"/>
              </a:rPr>
              <a:t>亲切关怀与细心的指导下完成的。从最初课题的选择到最终论文的完成</a:t>
            </a:r>
            <a:r>
              <a:rPr lang="zh-CN" altLang="en-US" sz="1400" kern="0" dirty="0" smtClean="0">
                <a:solidFill>
                  <a:srgbClr val="414455"/>
                </a:solidFill>
                <a:latin typeface="微软雅黑" panose="020B0503020204020204" pitchFamily="34" charset="-122"/>
                <a:ea typeface="微软雅黑" panose="020B0503020204020204" pitchFamily="34" charset="-122"/>
              </a:rPr>
              <a:t>，张老师</a:t>
            </a:r>
            <a:r>
              <a:rPr lang="zh-CN" altLang="en-US" sz="1400" kern="0" dirty="0">
                <a:solidFill>
                  <a:srgbClr val="414455"/>
                </a:solidFill>
                <a:latin typeface="微软雅黑" panose="020B0503020204020204" pitchFamily="34" charset="-122"/>
                <a:ea typeface="微软雅黑" panose="020B0503020204020204" pitchFamily="34" charset="-122"/>
              </a:rPr>
              <a:t>始终都给予了细心的指导和不懈的支持，并且在耐心的指导论文之余，老师不断的开拓我的视野，启发我的思考，让我体会到了独立完成项目的乐趣。</a:t>
            </a:r>
          </a:p>
        </p:txBody>
      </p:sp>
      <p:pic>
        <p:nvPicPr>
          <p:cNvPr id="23" name="图片 2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43089" y="5821436"/>
            <a:ext cx="1003170" cy="991940"/>
          </a:xfrm>
          <a:prstGeom prst="rect">
            <a:avLst/>
          </a:prstGeom>
        </p:spPr>
      </p:pic>
      <p:sp>
        <p:nvSpPr>
          <p:cNvPr id="27" name="矩形 26"/>
          <p:cNvSpPr/>
          <p:nvPr/>
        </p:nvSpPr>
        <p:spPr>
          <a:xfrm>
            <a:off x="2042245" y="4081691"/>
            <a:ext cx="8110684" cy="1061821"/>
          </a:xfrm>
          <a:prstGeom prst="rect">
            <a:avLst/>
          </a:prstGeom>
        </p:spPr>
        <p:txBody>
          <a:bodyPr wrap="square" lIns="91432" tIns="45716" rIns="91432" bIns="45716">
            <a:spAutoFit/>
          </a:bodyPr>
          <a:lstStyle/>
          <a:p>
            <a:pPr>
              <a:lnSpc>
                <a:spcPct val="150000"/>
              </a:lnSpc>
              <a:defRPr/>
            </a:pPr>
            <a:r>
              <a:rPr lang="zh-CN" altLang="en-US" sz="1400" kern="0" dirty="0" smtClean="0">
                <a:solidFill>
                  <a:srgbClr val="414455"/>
                </a:solidFill>
                <a:latin typeface="微软雅黑" panose="020B0503020204020204" pitchFamily="34" charset="-122"/>
                <a:ea typeface="微软雅黑" panose="020B0503020204020204" pitchFamily="34" charset="-122"/>
              </a:rPr>
              <a:t>本文能够得以顺利的完成，也与实验室中其他同学的帮助是分不开的。虽然他们没有直接参与我的论文写作，但是无论在开题时，还是在研究过程中，他们都给我提供了很多意见，一系列可行性的建议，也向他们表示我深深地感谢！</a:t>
            </a:r>
            <a:endParaRPr lang="zh-CN" altLang="en-US" sz="1400" kern="0" dirty="0">
              <a:solidFill>
                <a:srgbClr val="41445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3092" y="1916003"/>
            <a:ext cx="12218267" cy="3168352"/>
          </a:xfrm>
          <a:prstGeom prst="rect">
            <a:avLst/>
          </a:prstGeom>
          <a:solidFill>
            <a:schemeClr val="tx1">
              <a:lumMod val="95000"/>
              <a:lumOff val="5000"/>
              <a:alpha val="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2730280" y="2824413"/>
            <a:ext cx="1341120" cy="1209172"/>
            <a:chOff x="3720691" y="2824413"/>
            <a:chExt cx="1341120" cy="1209172"/>
          </a:xfrm>
        </p:grpSpPr>
        <p:sp>
          <p:nvSpPr>
            <p:cNvPr id="8"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7" name="Freeform 89"/>
          <p:cNvSpPr>
            <a:spLocks noEditPoints="1"/>
          </p:cNvSpPr>
          <p:nvPr/>
        </p:nvSpPr>
        <p:spPr bwMode="auto">
          <a:xfrm>
            <a:off x="3248321" y="3174257"/>
            <a:ext cx="316328" cy="509483"/>
          </a:xfrm>
          <a:custGeom>
            <a:avLst/>
            <a:gdLst>
              <a:gd name="T0" fmla="*/ 70 w 124"/>
              <a:gd name="T1" fmla="*/ 160 h 200"/>
              <a:gd name="T2" fmla="*/ 70 w 124"/>
              <a:gd name="T3" fmla="*/ 184 h 200"/>
              <a:gd name="T4" fmla="*/ 97 w 124"/>
              <a:gd name="T5" fmla="*/ 184 h 200"/>
              <a:gd name="T6" fmla="*/ 97 w 124"/>
              <a:gd name="T7" fmla="*/ 200 h 200"/>
              <a:gd name="T8" fmla="*/ 25 w 124"/>
              <a:gd name="T9" fmla="*/ 200 h 200"/>
              <a:gd name="T10" fmla="*/ 25 w 124"/>
              <a:gd name="T11" fmla="*/ 184 h 200"/>
              <a:gd name="T12" fmla="*/ 53 w 124"/>
              <a:gd name="T13" fmla="*/ 184 h 200"/>
              <a:gd name="T14" fmla="*/ 53 w 124"/>
              <a:gd name="T15" fmla="*/ 160 h 200"/>
              <a:gd name="T16" fmla="*/ 0 w 124"/>
              <a:gd name="T17" fmla="*/ 98 h 200"/>
              <a:gd name="T18" fmla="*/ 0 w 124"/>
              <a:gd name="T19" fmla="*/ 76 h 200"/>
              <a:gd name="T20" fmla="*/ 17 w 124"/>
              <a:gd name="T21" fmla="*/ 76 h 200"/>
              <a:gd name="T22" fmla="*/ 17 w 124"/>
              <a:gd name="T23" fmla="*/ 98 h 200"/>
              <a:gd name="T24" fmla="*/ 30 w 124"/>
              <a:gd name="T25" fmla="*/ 130 h 200"/>
              <a:gd name="T26" fmla="*/ 62 w 124"/>
              <a:gd name="T27" fmla="*/ 144 h 200"/>
              <a:gd name="T28" fmla="*/ 94 w 124"/>
              <a:gd name="T29" fmla="*/ 130 h 200"/>
              <a:gd name="T30" fmla="*/ 105 w 124"/>
              <a:gd name="T31" fmla="*/ 98 h 200"/>
              <a:gd name="T32" fmla="*/ 105 w 124"/>
              <a:gd name="T33" fmla="*/ 76 h 200"/>
              <a:gd name="T34" fmla="*/ 124 w 124"/>
              <a:gd name="T35" fmla="*/ 76 h 200"/>
              <a:gd name="T36" fmla="*/ 124 w 124"/>
              <a:gd name="T37" fmla="*/ 98 h 200"/>
              <a:gd name="T38" fmla="*/ 70 w 124"/>
              <a:gd name="T39" fmla="*/ 160 h 200"/>
              <a:gd name="T40" fmla="*/ 63 w 124"/>
              <a:gd name="T41" fmla="*/ 132 h 200"/>
              <a:gd name="T42" fmla="*/ 29 w 124"/>
              <a:gd name="T43" fmla="*/ 97 h 200"/>
              <a:gd name="T44" fmla="*/ 29 w 124"/>
              <a:gd name="T45" fmla="*/ 88 h 200"/>
              <a:gd name="T46" fmla="*/ 77 w 124"/>
              <a:gd name="T47" fmla="*/ 88 h 200"/>
              <a:gd name="T48" fmla="*/ 77 w 124"/>
              <a:gd name="T49" fmla="*/ 80 h 200"/>
              <a:gd name="T50" fmla="*/ 29 w 124"/>
              <a:gd name="T51" fmla="*/ 80 h 200"/>
              <a:gd name="T52" fmla="*/ 29 w 124"/>
              <a:gd name="T53" fmla="*/ 64 h 200"/>
              <a:gd name="T54" fmla="*/ 77 w 124"/>
              <a:gd name="T55" fmla="*/ 64 h 200"/>
              <a:gd name="T56" fmla="*/ 77 w 124"/>
              <a:gd name="T57" fmla="*/ 56 h 200"/>
              <a:gd name="T58" fmla="*/ 29 w 124"/>
              <a:gd name="T59" fmla="*/ 56 h 200"/>
              <a:gd name="T60" fmla="*/ 29 w 124"/>
              <a:gd name="T61" fmla="*/ 44 h 200"/>
              <a:gd name="T62" fmla="*/ 77 w 124"/>
              <a:gd name="T63" fmla="*/ 44 h 200"/>
              <a:gd name="T64" fmla="*/ 77 w 124"/>
              <a:gd name="T65" fmla="*/ 36 h 200"/>
              <a:gd name="T66" fmla="*/ 29 w 124"/>
              <a:gd name="T67" fmla="*/ 36 h 200"/>
              <a:gd name="T68" fmla="*/ 63 w 124"/>
              <a:gd name="T69" fmla="*/ 0 h 200"/>
              <a:gd name="T70" fmla="*/ 97 w 124"/>
              <a:gd name="T71" fmla="*/ 36 h 200"/>
              <a:gd name="T72" fmla="*/ 97 w 124"/>
              <a:gd name="T73" fmla="*/ 97 h 200"/>
              <a:gd name="T74" fmla="*/ 63 w 124"/>
              <a:gd name="T75" fmla="*/ 13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200">
                <a:moveTo>
                  <a:pt x="70" y="160"/>
                </a:moveTo>
                <a:cubicBezTo>
                  <a:pt x="70" y="184"/>
                  <a:pt x="70" y="184"/>
                  <a:pt x="70" y="184"/>
                </a:cubicBezTo>
                <a:cubicBezTo>
                  <a:pt x="97" y="184"/>
                  <a:pt x="97" y="184"/>
                  <a:pt x="97" y="184"/>
                </a:cubicBezTo>
                <a:cubicBezTo>
                  <a:pt x="97" y="200"/>
                  <a:pt x="97" y="200"/>
                  <a:pt x="97" y="200"/>
                </a:cubicBezTo>
                <a:cubicBezTo>
                  <a:pt x="25" y="200"/>
                  <a:pt x="25" y="200"/>
                  <a:pt x="25" y="200"/>
                </a:cubicBezTo>
                <a:cubicBezTo>
                  <a:pt x="25" y="184"/>
                  <a:pt x="25" y="184"/>
                  <a:pt x="25" y="184"/>
                </a:cubicBezTo>
                <a:cubicBezTo>
                  <a:pt x="53" y="184"/>
                  <a:pt x="53" y="184"/>
                  <a:pt x="53" y="184"/>
                </a:cubicBezTo>
                <a:cubicBezTo>
                  <a:pt x="53" y="160"/>
                  <a:pt x="53" y="160"/>
                  <a:pt x="53" y="160"/>
                </a:cubicBezTo>
                <a:cubicBezTo>
                  <a:pt x="23" y="156"/>
                  <a:pt x="0" y="130"/>
                  <a:pt x="0" y="98"/>
                </a:cubicBezTo>
                <a:cubicBezTo>
                  <a:pt x="0" y="76"/>
                  <a:pt x="0" y="76"/>
                  <a:pt x="0" y="76"/>
                </a:cubicBezTo>
                <a:cubicBezTo>
                  <a:pt x="17" y="76"/>
                  <a:pt x="17" y="76"/>
                  <a:pt x="17" y="76"/>
                </a:cubicBezTo>
                <a:cubicBezTo>
                  <a:pt x="17" y="98"/>
                  <a:pt x="17" y="98"/>
                  <a:pt x="17" y="98"/>
                </a:cubicBezTo>
                <a:cubicBezTo>
                  <a:pt x="17" y="111"/>
                  <a:pt x="22" y="122"/>
                  <a:pt x="30" y="130"/>
                </a:cubicBezTo>
                <a:cubicBezTo>
                  <a:pt x="38" y="139"/>
                  <a:pt x="49" y="144"/>
                  <a:pt x="62" y="144"/>
                </a:cubicBezTo>
                <a:cubicBezTo>
                  <a:pt x="75" y="144"/>
                  <a:pt x="86" y="139"/>
                  <a:pt x="94" y="130"/>
                </a:cubicBezTo>
                <a:cubicBezTo>
                  <a:pt x="102" y="122"/>
                  <a:pt x="105" y="111"/>
                  <a:pt x="105" y="98"/>
                </a:cubicBezTo>
                <a:cubicBezTo>
                  <a:pt x="105" y="76"/>
                  <a:pt x="105" y="76"/>
                  <a:pt x="105" y="76"/>
                </a:cubicBezTo>
                <a:cubicBezTo>
                  <a:pt x="124" y="76"/>
                  <a:pt x="124" y="76"/>
                  <a:pt x="124" y="76"/>
                </a:cubicBezTo>
                <a:cubicBezTo>
                  <a:pt x="124" y="98"/>
                  <a:pt x="124" y="98"/>
                  <a:pt x="124" y="98"/>
                </a:cubicBezTo>
                <a:cubicBezTo>
                  <a:pt x="124" y="130"/>
                  <a:pt x="100" y="156"/>
                  <a:pt x="70" y="160"/>
                </a:cubicBezTo>
                <a:close/>
                <a:moveTo>
                  <a:pt x="63" y="132"/>
                </a:moveTo>
                <a:cubicBezTo>
                  <a:pt x="45" y="132"/>
                  <a:pt x="29" y="116"/>
                  <a:pt x="29" y="97"/>
                </a:cubicBezTo>
                <a:cubicBezTo>
                  <a:pt x="29" y="88"/>
                  <a:pt x="29" y="88"/>
                  <a:pt x="29" y="88"/>
                </a:cubicBezTo>
                <a:cubicBezTo>
                  <a:pt x="77" y="88"/>
                  <a:pt x="77" y="88"/>
                  <a:pt x="77" y="88"/>
                </a:cubicBezTo>
                <a:cubicBezTo>
                  <a:pt x="77" y="80"/>
                  <a:pt x="77" y="80"/>
                  <a:pt x="77" y="80"/>
                </a:cubicBezTo>
                <a:cubicBezTo>
                  <a:pt x="29" y="80"/>
                  <a:pt x="29" y="80"/>
                  <a:pt x="29" y="80"/>
                </a:cubicBezTo>
                <a:cubicBezTo>
                  <a:pt x="29" y="64"/>
                  <a:pt x="29" y="64"/>
                  <a:pt x="29" y="64"/>
                </a:cubicBezTo>
                <a:cubicBezTo>
                  <a:pt x="77" y="64"/>
                  <a:pt x="77" y="64"/>
                  <a:pt x="77" y="64"/>
                </a:cubicBezTo>
                <a:cubicBezTo>
                  <a:pt x="77" y="56"/>
                  <a:pt x="77" y="56"/>
                  <a:pt x="77" y="56"/>
                </a:cubicBezTo>
                <a:cubicBezTo>
                  <a:pt x="29" y="56"/>
                  <a:pt x="29" y="56"/>
                  <a:pt x="29" y="56"/>
                </a:cubicBezTo>
                <a:cubicBezTo>
                  <a:pt x="29" y="44"/>
                  <a:pt x="29" y="44"/>
                  <a:pt x="29" y="44"/>
                </a:cubicBezTo>
                <a:cubicBezTo>
                  <a:pt x="77" y="44"/>
                  <a:pt x="77" y="44"/>
                  <a:pt x="77" y="44"/>
                </a:cubicBezTo>
                <a:cubicBezTo>
                  <a:pt x="77" y="36"/>
                  <a:pt x="77" y="36"/>
                  <a:pt x="77" y="36"/>
                </a:cubicBezTo>
                <a:cubicBezTo>
                  <a:pt x="29" y="36"/>
                  <a:pt x="29" y="36"/>
                  <a:pt x="29" y="36"/>
                </a:cubicBezTo>
                <a:cubicBezTo>
                  <a:pt x="30" y="17"/>
                  <a:pt x="46" y="0"/>
                  <a:pt x="63" y="0"/>
                </a:cubicBezTo>
                <a:cubicBezTo>
                  <a:pt x="82" y="0"/>
                  <a:pt x="97" y="16"/>
                  <a:pt x="97" y="36"/>
                </a:cubicBezTo>
                <a:cubicBezTo>
                  <a:pt x="97" y="97"/>
                  <a:pt x="97" y="97"/>
                  <a:pt x="97" y="97"/>
                </a:cubicBezTo>
                <a:cubicBezTo>
                  <a:pt x="97" y="116"/>
                  <a:pt x="82" y="132"/>
                  <a:pt x="63" y="132"/>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9" name="TextBox 7"/>
          <p:cNvSpPr>
            <a:spLocks noChangeArrowheads="1"/>
          </p:cNvSpPr>
          <p:nvPr/>
        </p:nvSpPr>
        <p:spPr bwMode="auto">
          <a:xfrm>
            <a:off x="4243080" y="3068960"/>
            <a:ext cx="5471976"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6600" b="1" dirty="0">
                <a:solidFill>
                  <a:srgbClr val="414455"/>
                </a:solidFill>
                <a:latin typeface="微软雅黑" panose="020B0503020204020204" pitchFamily="34" charset="-122"/>
                <a:ea typeface="微软雅黑" panose="020B0503020204020204" pitchFamily="34" charset="-122"/>
                <a:sym typeface="微软雅黑" panose="020B0503020204020204" pitchFamily="34" charset="-122"/>
              </a:rPr>
              <a:t>谢谢您的指导</a:t>
            </a:r>
          </a:p>
        </p:txBody>
      </p:sp>
      <p:sp>
        <p:nvSpPr>
          <p:cNvPr id="20" name="TextBox 7"/>
          <p:cNvSpPr>
            <a:spLocks noChangeArrowheads="1"/>
          </p:cNvSpPr>
          <p:nvPr/>
        </p:nvSpPr>
        <p:spPr bwMode="auto">
          <a:xfrm>
            <a:off x="4243080" y="2792541"/>
            <a:ext cx="511193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dirty="0">
                <a:solidFill>
                  <a:srgbClr val="414455"/>
                </a:solidFill>
                <a:latin typeface="方正兰亭黑简体" panose="02000000000000000000" pitchFamily="2" charset="-122"/>
                <a:ea typeface="方正兰亭黑简体" panose="02000000000000000000" pitchFamily="2" charset="-122"/>
                <a:cs typeface="LilyUPC" panose="020B0604020202020204" pitchFamily="34" charset="-34"/>
                <a:sym typeface="微软雅黑" panose="020B0503020204020204" pitchFamily="34" charset="-122"/>
              </a:rPr>
              <a:t>THANK YOU FOR YOUR GUIDANCE.</a:t>
            </a:r>
            <a:endParaRPr lang="zh-CN" altLang="en-US" sz="2000" dirty="0">
              <a:solidFill>
                <a:srgbClr val="414455"/>
              </a:solidFill>
              <a:latin typeface="方正兰亭黑简体" panose="02000000000000000000" pitchFamily="2" charset="-122"/>
              <a:ea typeface="方正兰亭黑简体" panose="02000000000000000000" pitchFamily="2" charset="-122"/>
              <a:cs typeface="LilyUPC" panose="020B0604020202020204" pitchFamily="34" charset="-34"/>
              <a:sym typeface="微软雅黑" panose="020B0503020204020204" pitchFamily="34" charset="-122"/>
            </a:endParaRPr>
          </a:p>
        </p:txBody>
      </p:sp>
      <p:grpSp>
        <p:nvGrpSpPr>
          <p:cNvPr id="24" name="组合 23"/>
          <p:cNvGrpSpPr/>
          <p:nvPr/>
        </p:nvGrpSpPr>
        <p:grpSpPr>
          <a:xfrm>
            <a:off x="8860608" y="2636912"/>
            <a:ext cx="278384" cy="184511"/>
            <a:chOff x="9482595" y="2565731"/>
            <a:chExt cx="278384" cy="184511"/>
          </a:xfrm>
        </p:grpSpPr>
        <p:sp>
          <p:nvSpPr>
            <p:cNvPr id="22" name="椭圆 21"/>
            <p:cNvSpPr/>
            <p:nvPr/>
          </p:nvSpPr>
          <p:spPr>
            <a:xfrm>
              <a:off x="9482595" y="2565731"/>
              <a:ext cx="71376" cy="713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9625979" y="2615242"/>
              <a:ext cx="135000" cy="135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Freeform 5"/>
          <p:cNvSpPr/>
          <p:nvPr/>
        </p:nvSpPr>
        <p:spPr bwMode="auto">
          <a:xfrm rot="1855731">
            <a:off x="2827097" y="2901968"/>
            <a:ext cx="1157449" cy="104357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ln>
          <a:effectLst/>
        </p:spPr>
        <p:txBody>
          <a:bodyPr vert="horz" wrap="square" lIns="91440" tIns="45720" rIns="91440" bIns="45720" numCol="1" anchor="t" anchorCtr="0" compatLnSpc="1"/>
          <a:lstStyle/>
          <a:p>
            <a:endParaRPr lang="zh-CN" altLang="en-US"/>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1679</TotalTime>
  <Words>4038</Words>
  <Application>Microsoft Office PowerPoint</Application>
  <PresentationFormat>自定义</PresentationFormat>
  <Paragraphs>307</Paragraphs>
  <Slides>45</Slides>
  <Notes>45</Notes>
  <HiddenSlides>0</HiddenSlides>
  <MMClips>0</MMClips>
  <ScaleCrop>false</ScaleCrop>
  <HeadingPairs>
    <vt:vector size="4" baseType="variant">
      <vt:variant>
        <vt:lpstr>主题</vt:lpstr>
      </vt:variant>
      <vt:variant>
        <vt:i4>1</vt:i4>
      </vt:variant>
      <vt:variant>
        <vt:lpstr>幻灯片标题</vt:lpstr>
      </vt:variant>
      <vt:variant>
        <vt:i4>45</vt:i4>
      </vt:variant>
    </vt:vector>
  </HeadingPairs>
  <TitlesOfParts>
    <vt:vector size="46" baseType="lpstr">
      <vt:lpstr>1</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vector>
  </TitlesOfParts>
  <Company>1</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subject>1</dc:subject>
  <dc:creator>zhite</dc:creator>
  <dc:description>1</dc:description>
  <cp:lastModifiedBy>admin</cp:lastModifiedBy>
  <cp:revision>139</cp:revision>
  <dcterms:created xsi:type="dcterms:W3CDTF">2015-11-26T04:19:00Z</dcterms:created>
  <dcterms:modified xsi:type="dcterms:W3CDTF">2022-03-13T10:57:57Z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