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slideLayouts/slideLayout4.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1.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4139" r:id="rId2"/>
    <p:sldMasterId id="2147484141" r:id="rId3"/>
  </p:sldMasterIdLst>
  <p:notesMasterIdLst>
    <p:notesMasterId r:id="rId38"/>
  </p:notesMasterIdLst>
  <p:handoutMasterIdLst>
    <p:handoutMasterId r:id="rId39"/>
  </p:handoutMasterIdLst>
  <p:sldIdLst>
    <p:sldId id="568" r:id="rId4"/>
    <p:sldId id="543" r:id="rId5"/>
    <p:sldId id="533" r:id="rId6"/>
    <p:sldId id="570" r:id="rId7"/>
    <p:sldId id="569" r:id="rId8"/>
    <p:sldId id="529" r:id="rId9"/>
    <p:sldId id="574" r:id="rId10"/>
    <p:sldId id="618" r:id="rId11"/>
    <p:sldId id="619" r:id="rId12"/>
    <p:sldId id="572" r:id="rId13"/>
    <p:sldId id="596" r:id="rId14"/>
    <p:sldId id="621" r:id="rId15"/>
    <p:sldId id="583" r:id="rId16"/>
    <p:sldId id="616" r:id="rId17"/>
    <p:sldId id="538" r:id="rId18"/>
    <p:sldId id="617" r:id="rId19"/>
    <p:sldId id="523" r:id="rId20"/>
    <p:sldId id="598" r:id="rId21"/>
    <p:sldId id="599" r:id="rId22"/>
    <p:sldId id="601" r:id="rId23"/>
    <p:sldId id="602" r:id="rId24"/>
    <p:sldId id="595" r:id="rId25"/>
    <p:sldId id="607" r:id="rId26"/>
    <p:sldId id="609" r:id="rId27"/>
    <p:sldId id="612" r:id="rId28"/>
    <p:sldId id="571" r:id="rId29"/>
    <p:sldId id="576" r:id="rId30"/>
    <p:sldId id="536" r:id="rId31"/>
    <p:sldId id="613" r:id="rId32"/>
    <p:sldId id="620" r:id="rId33"/>
    <p:sldId id="526" r:id="rId34"/>
    <p:sldId id="537" r:id="rId35"/>
    <p:sldId id="592" r:id="rId36"/>
    <p:sldId id="608" r:id="rId37"/>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hp" initials="h" lastIdx="1" clrIdx="0">
    <p:extLst>
      <p:ext uri="{19B8F6BF-5375-455C-9EA6-DF929625EA0E}">
        <p15:presenceInfo xmlns:p15="http://schemas.microsoft.com/office/powerpoint/2012/main" userId="244a7652607827ee"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EEBF7"/>
    <a:srgbClr val="E1979C"/>
    <a:srgbClr val="D99FBD"/>
    <a:srgbClr val="BDD7EE"/>
    <a:srgbClr val="5B9BD5"/>
    <a:srgbClr val="C9DEF1"/>
    <a:srgbClr val="FF7C80"/>
    <a:srgbClr val="F48497"/>
    <a:srgbClr val="F2F2F2"/>
    <a:srgbClr val="1A94D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525" autoAdjust="0"/>
    <p:restoredTop sz="83566" autoAdjust="0"/>
  </p:normalViewPr>
  <p:slideViewPr>
    <p:cSldViewPr snapToGrid="0">
      <p:cViewPr>
        <p:scale>
          <a:sx n="100" d="100"/>
          <a:sy n="100" d="100"/>
        </p:scale>
        <p:origin x="336" y="72"/>
      </p:cViewPr>
      <p:guideLst>
        <p:guide orient="horz" pos="2160"/>
        <p:guide pos="3840"/>
      </p:guideLst>
    </p:cSldViewPr>
  </p:slideViewPr>
  <p:notesTextViewPr>
    <p:cViewPr>
      <p:scale>
        <a:sx n="3" d="2"/>
        <a:sy n="3" d="2"/>
      </p:scale>
      <p:origin x="0" y="0"/>
    </p:cViewPr>
  </p:notesTextViewPr>
  <p:notesViewPr>
    <p:cSldViewPr snapToGrid="0">
      <p:cViewPr varScale="1">
        <p:scale>
          <a:sx n="87" d="100"/>
          <a:sy n="87" d="100"/>
        </p:scale>
        <p:origin x="2988" y="102"/>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handoutMaster" Target="handoutMasters/handoutMaster1.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viewProps" Target="viewProps.xml"/><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commentAuthors" Target="commentAuthor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tableStyles" Target="tableStyle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theme" Target="theme/theme1.xml"/><Relationship Id="rId8" Type="http://schemas.openxmlformats.org/officeDocument/2006/relationships/slide" Target="slides/slide5.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ADAC7C9C-E996-40FB-B9AE-40D00CFC9335}" type="datetimeFigureOut">
              <a:rPr lang="zh-CN" altLang="en-US" smtClean="0"/>
              <a:t>2024/3/13</a:t>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12A45803-2A83-47BC-AF4A-5BC52983BCB2}" type="slidenum">
              <a:rPr lang="zh-CN" altLang="en-US" smtClean="0"/>
              <a:t>‹#›</a:t>
            </a:fld>
            <a:endParaRPr lang="zh-CN" altLang="en-US"/>
          </a:p>
        </p:txBody>
      </p:sp>
    </p:spTree>
    <p:extLst>
      <p:ext uri="{BB962C8B-B14F-4D97-AF65-F5344CB8AC3E}">
        <p14:creationId xmlns:p14="http://schemas.microsoft.com/office/powerpoint/2010/main" val="18604244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C0D3C79-5080-4DB8-BA29-A1AFB135453D}" type="datetimeFigureOut">
              <a:rPr lang="zh-CN" altLang="en-US" smtClean="0"/>
              <a:pPr/>
              <a:t>2024/3/13</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30638E9-0F18-4D5D-A320-5B9FAC67D5E9}" type="slidenum">
              <a:rPr lang="zh-CN" altLang="en-US" smtClean="0"/>
              <a:pPr/>
              <a:t>‹#›</a:t>
            </a:fld>
            <a:endParaRPr lang="zh-CN" altLang="en-US"/>
          </a:p>
        </p:txBody>
      </p:sp>
    </p:spTree>
    <p:extLst>
      <p:ext uri="{BB962C8B-B14F-4D97-AF65-F5344CB8AC3E}">
        <p14:creationId xmlns:p14="http://schemas.microsoft.com/office/powerpoint/2010/main" val="31194089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530638E9-0F18-4D5D-A320-5B9FAC67D5E9}" type="slidenum">
              <a:rPr lang="zh-CN" altLang="en-US" smtClean="0"/>
              <a:pPr/>
              <a:t>1</a:t>
            </a:fld>
            <a:endParaRPr lang="zh-CN" altLang="en-US"/>
          </a:p>
        </p:txBody>
      </p:sp>
    </p:spTree>
    <p:extLst>
      <p:ext uri="{BB962C8B-B14F-4D97-AF65-F5344CB8AC3E}">
        <p14:creationId xmlns:p14="http://schemas.microsoft.com/office/powerpoint/2010/main" val="369224519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392B679-AE23-4750-8FB0-6513430B8953}" type="slidenum">
              <a:rPr lang="zh-CN" altLang="en-US" smtClean="0"/>
              <a:pPr/>
              <a:t>2</a:t>
            </a:fld>
            <a:endParaRPr lang="zh-CN" altLang="en-US"/>
          </a:p>
        </p:txBody>
      </p:sp>
    </p:spTree>
    <p:extLst>
      <p:ext uri="{BB962C8B-B14F-4D97-AF65-F5344CB8AC3E}">
        <p14:creationId xmlns:p14="http://schemas.microsoft.com/office/powerpoint/2010/main" val="258553218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zh-CN" altLang="en-US" sz="900" dirty="0" smtClean="0"/>
              <a:t>由</a:t>
            </a:r>
            <a:r>
              <a:rPr lang="zh-CN" altLang="en-US" sz="900" dirty="0" smtClean="0">
                <a:solidFill>
                  <a:schemeClr val="tx1"/>
                </a:solidFill>
                <a:latin typeface="+mn-ea"/>
                <a:ea typeface="+mn-ea"/>
                <a:cs typeface="+mn-ea"/>
                <a:sym typeface="+mn-lt"/>
              </a:rPr>
              <a:t>单粒子翻转导致的软错误是目前影响宇航集成电路可靠性的主要来源</a:t>
            </a:r>
            <a:r>
              <a:rPr lang="zh-CN" altLang="en-US" sz="900" dirty="0" smtClean="0">
                <a:latin typeface="+mn-ea"/>
              </a:rPr>
              <a:t>。单粒子翻转</a:t>
            </a:r>
            <a:r>
              <a:rPr lang="zh-CN" altLang="en-US" sz="900" b="1" dirty="0" smtClean="0">
                <a:latin typeface="+mn-ea"/>
              </a:rPr>
              <a:t>是指</a:t>
            </a:r>
            <a:r>
              <a:rPr lang="zh-CN" altLang="en-US" sz="900" dirty="0" smtClean="0">
                <a:latin typeface="+mn-ea"/>
              </a:rPr>
              <a:t>单个高能粒子轰击时序电路内部的敏感节点，造成敏感节点</a:t>
            </a:r>
            <a:r>
              <a:rPr lang="zh-CN" altLang="en-US" sz="900" b="1" dirty="0" smtClean="0">
                <a:latin typeface="+mn-ea"/>
              </a:rPr>
              <a:t>逻辑值的</a:t>
            </a:r>
            <a:r>
              <a:rPr lang="zh-CN" altLang="en-US" sz="900" dirty="0" smtClean="0">
                <a:latin typeface="+mn-ea"/>
              </a:rPr>
              <a:t>翻转进而导致时序电路错误输出</a:t>
            </a:r>
            <a:r>
              <a:rPr lang="zh-CN" altLang="en-US" sz="900" dirty="0" smtClean="0">
                <a:latin typeface="+mn-ea"/>
              </a:rPr>
              <a:t>。集成电路</a:t>
            </a:r>
            <a:r>
              <a:rPr lang="zh-CN" altLang="en-US" sz="900" dirty="0" smtClean="0">
                <a:latin typeface="+mn-ea"/>
              </a:rPr>
              <a:t>进入纳米工艺</a:t>
            </a:r>
            <a:r>
              <a:rPr lang="zh-CN" altLang="en-US" sz="900" dirty="0" smtClean="0">
                <a:latin typeface="+mn-ea"/>
              </a:rPr>
              <a:t>节点后，</a:t>
            </a:r>
            <a:r>
              <a:rPr lang="zh-CN" altLang="en-US" sz="900" dirty="0" smtClean="0">
                <a:latin typeface="+mn-ea"/>
              </a:rPr>
              <a:t>由电荷共享效应导致的单粒子多节点翻转愈发严重。例如</a:t>
            </a:r>
            <a:r>
              <a:rPr lang="en-US" altLang="zh-CN" sz="900" dirty="0" smtClean="0">
                <a:latin typeface="+mn-ea"/>
              </a:rPr>
              <a:t>22nm</a:t>
            </a:r>
            <a:r>
              <a:rPr lang="zh-CN" altLang="en-US" sz="900" dirty="0" smtClean="0">
                <a:latin typeface="+mn-ea"/>
              </a:rPr>
              <a:t>下，双节点</a:t>
            </a:r>
            <a:r>
              <a:rPr lang="zh-CN" altLang="en-US" sz="900" dirty="0" smtClean="0">
                <a:latin typeface="+mn-ea"/>
              </a:rPr>
              <a:t>翻转已经</a:t>
            </a:r>
            <a:r>
              <a:rPr lang="zh-CN" altLang="en-US" sz="900" dirty="0" smtClean="0">
                <a:latin typeface="+mn-ea"/>
              </a:rPr>
              <a:t>占据整个单粒子翻转</a:t>
            </a:r>
            <a:r>
              <a:rPr lang="zh-CN" altLang="en-US" sz="900" dirty="0" smtClean="0">
                <a:latin typeface="+mn-ea"/>
              </a:rPr>
              <a:t>的</a:t>
            </a:r>
            <a:r>
              <a:rPr lang="en-US" altLang="zh-CN" sz="900" dirty="0" smtClean="0">
                <a:latin typeface="+mn-ea"/>
              </a:rPr>
              <a:t>35%</a:t>
            </a:r>
            <a:r>
              <a:rPr lang="zh-CN" altLang="en-US" sz="900" dirty="0" smtClean="0">
                <a:latin typeface="+mn-ea"/>
              </a:rPr>
              <a:t>左右。与此同时，传统加固效果显著降低。主流的加固手段是采用三模冗余与定制化加固相结合的方法。</a:t>
            </a:r>
            <a:endParaRPr lang="en-US" altLang="zh-CN" sz="900" dirty="0" smtClean="0">
              <a:latin typeface="+mn-ea"/>
            </a:endParaRPr>
          </a:p>
          <a:p>
            <a:endParaRPr lang="zh-CN" altLang="en-US" dirty="0"/>
          </a:p>
        </p:txBody>
      </p:sp>
      <p:sp>
        <p:nvSpPr>
          <p:cNvPr id="4" name="灯片编号占位符 3"/>
          <p:cNvSpPr>
            <a:spLocks noGrp="1"/>
          </p:cNvSpPr>
          <p:nvPr>
            <p:ph type="sldNum" sz="quarter" idx="10"/>
          </p:nvPr>
        </p:nvSpPr>
        <p:spPr/>
        <p:txBody>
          <a:bodyPr/>
          <a:lstStyle/>
          <a:p>
            <a:fld id="{7392B679-AE23-4750-8FB0-6513430B8953}" type="slidenum">
              <a:rPr lang="zh-CN" altLang="en-US" smtClean="0"/>
              <a:pPr/>
              <a:t>3</a:t>
            </a:fld>
            <a:endParaRPr lang="zh-CN" altLang="en-US"/>
          </a:p>
        </p:txBody>
      </p:sp>
    </p:spTree>
    <p:extLst>
      <p:ext uri="{BB962C8B-B14F-4D97-AF65-F5344CB8AC3E}">
        <p14:creationId xmlns:p14="http://schemas.microsoft.com/office/powerpoint/2010/main" val="234750932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zh-CN" altLang="zh-CN" sz="1200" kern="1200" dirty="0" smtClean="0">
                <a:solidFill>
                  <a:schemeClr val="tx1"/>
                </a:solidFill>
                <a:effectLst/>
                <a:latin typeface="+mn-lt"/>
                <a:ea typeface="+mn-ea"/>
                <a:cs typeface="+mn-cs"/>
              </a:rPr>
              <a:t>随着以第六代移动通信技术为代表的空天地一体化应用越来越多，商业航天市场呈现出</a:t>
            </a:r>
            <a:r>
              <a:rPr lang="en-US" altLang="zh-CN" sz="1200" kern="1200" dirty="0" smtClean="0">
                <a:solidFill>
                  <a:schemeClr val="tx1"/>
                </a:solidFill>
                <a:effectLst/>
                <a:latin typeface="+mn-lt"/>
                <a:ea typeface="+mn-ea"/>
                <a:cs typeface="+mn-cs"/>
              </a:rPr>
              <a:t>“</a:t>
            </a:r>
            <a:r>
              <a:rPr lang="zh-CN" altLang="zh-CN" sz="1200" kern="1200" dirty="0" smtClean="0">
                <a:solidFill>
                  <a:schemeClr val="tx1"/>
                </a:solidFill>
                <a:effectLst/>
                <a:latin typeface="+mn-lt"/>
                <a:ea typeface="+mn-ea"/>
                <a:cs typeface="+mn-cs"/>
              </a:rPr>
              <a:t>井喷式</a:t>
            </a:r>
            <a:r>
              <a:rPr lang="en-US" altLang="zh-CN" sz="1200" kern="1200" dirty="0" smtClean="0">
                <a:solidFill>
                  <a:schemeClr val="tx1"/>
                </a:solidFill>
                <a:effectLst/>
                <a:latin typeface="+mn-lt"/>
                <a:ea typeface="+mn-ea"/>
                <a:cs typeface="+mn-cs"/>
              </a:rPr>
              <a:t>”</a:t>
            </a:r>
            <a:r>
              <a:rPr lang="zh-CN" altLang="zh-CN" sz="1200" kern="1200" dirty="0" smtClean="0">
                <a:solidFill>
                  <a:schemeClr val="tx1"/>
                </a:solidFill>
                <a:effectLst/>
                <a:latin typeface="+mn-lt"/>
                <a:ea typeface="+mn-ea"/>
                <a:cs typeface="+mn-cs"/>
              </a:rPr>
              <a:t>发展的态势。</a:t>
            </a:r>
            <a:r>
              <a:rPr lang="zh-CN" altLang="en-US" sz="1200" dirty="0" smtClean="0">
                <a:solidFill>
                  <a:schemeClr val="tx1"/>
                </a:solidFill>
                <a:latin typeface="+mn-ea"/>
                <a:ea typeface="+mn-ea"/>
                <a:cs typeface="+mn-ea"/>
                <a:sym typeface="+mn-lt"/>
              </a:rPr>
              <a:t>不同于传统</a:t>
            </a:r>
            <a:r>
              <a:rPr lang="zh-CN" altLang="en-US" sz="1200" dirty="0" smtClean="0">
                <a:solidFill>
                  <a:schemeClr val="tx1"/>
                </a:solidFill>
                <a:latin typeface="+mn-ea"/>
                <a:ea typeface="+mn-ea"/>
                <a:cs typeface="+mn-ea"/>
                <a:sym typeface="+mn-lt"/>
              </a:rPr>
              <a:t>航天</a:t>
            </a:r>
            <a:r>
              <a:rPr lang="zh-CN" altLang="en-US" sz="1200" dirty="0" smtClean="0">
                <a:solidFill>
                  <a:schemeClr val="tx1"/>
                </a:solidFill>
                <a:latin typeface="+mn-ea"/>
                <a:ea typeface="+mn-ea"/>
                <a:cs typeface="+mn-ea"/>
                <a:sym typeface="+mn-lt"/>
              </a:rPr>
              <a:t>，商业航天是</a:t>
            </a:r>
            <a:r>
              <a:rPr lang="zh-CN" altLang="en-US" sz="1200" dirty="0" smtClean="0">
                <a:solidFill>
                  <a:schemeClr val="tx1"/>
                </a:solidFill>
                <a:latin typeface="+mn-ea"/>
                <a:ea typeface="+mn-ea"/>
                <a:cs typeface="+mn-ea"/>
                <a:sym typeface="+mn-lt"/>
              </a:rPr>
              <a:t>以</a:t>
            </a:r>
            <a:r>
              <a:rPr lang="en-US" altLang="zh-CN" sz="1200" dirty="0" smtClean="0">
                <a:solidFill>
                  <a:schemeClr val="tx1"/>
                </a:solidFill>
                <a:latin typeface="+mn-ea"/>
                <a:ea typeface="+mn-ea"/>
                <a:cs typeface="+mn-ea"/>
                <a:sym typeface="+mn-lt"/>
              </a:rPr>
              <a:t>…</a:t>
            </a:r>
            <a:r>
              <a:rPr lang="zh-CN" altLang="en-US" sz="1200" dirty="0" smtClean="0">
                <a:solidFill>
                  <a:schemeClr val="tx1"/>
                </a:solidFill>
                <a:latin typeface="+mn-ea"/>
                <a:ea typeface="+mn-ea"/>
                <a:cs typeface="+mn-ea"/>
                <a:sym typeface="+mn-lt"/>
              </a:rPr>
              <a:t>采用</a:t>
            </a:r>
            <a:r>
              <a:rPr lang="en-US" altLang="zh-CN" sz="1200" dirty="0" smtClean="0">
                <a:solidFill>
                  <a:schemeClr val="tx1"/>
                </a:solidFill>
                <a:latin typeface="+mn-ea"/>
                <a:ea typeface="+mn-ea"/>
                <a:cs typeface="+mn-ea"/>
                <a:sym typeface="+mn-lt"/>
              </a:rPr>
              <a:t>…</a:t>
            </a:r>
            <a:r>
              <a:rPr lang="zh-CN" altLang="en-US" sz="1200" dirty="0" smtClean="0">
                <a:solidFill>
                  <a:schemeClr val="tx1"/>
                </a:solidFill>
                <a:latin typeface="+mn-ea"/>
                <a:ea typeface="+mn-ea"/>
                <a:cs typeface="+mn-ea"/>
                <a:sym typeface="+mn-lt"/>
              </a:rPr>
              <a:t>对</a:t>
            </a:r>
            <a:r>
              <a:rPr lang="en-US" altLang="zh-CN" sz="1200" dirty="0" smtClean="0">
                <a:solidFill>
                  <a:schemeClr val="tx1"/>
                </a:solidFill>
                <a:latin typeface="+mn-ea"/>
                <a:ea typeface="+mn-ea"/>
                <a:cs typeface="+mn-ea"/>
                <a:sym typeface="+mn-lt"/>
              </a:rPr>
              <a:t>…</a:t>
            </a:r>
          </a:p>
          <a:p>
            <a:pPr marL="0" marR="0" indent="0" algn="l" defTabSz="914400" rtl="0" eaLnBrk="1" fontAlgn="auto" latinLnBrk="0" hangingPunct="1">
              <a:lnSpc>
                <a:spcPct val="100000"/>
              </a:lnSpc>
              <a:spcBef>
                <a:spcPts val="0"/>
              </a:spcBef>
              <a:spcAft>
                <a:spcPts val="0"/>
              </a:spcAft>
              <a:buClrTx/>
              <a:buSzTx/>
              <a:buFontTx/>
              <a:buNone/>
              <a:tabLst/>
              <a:defRPr/>
            </a:pPr>
            <a:r>
              <a:rPr lang="zh-CN" altLang="en-US" sz="1200" dirty="0" smtClean="0">
                <a:solidFill>
                  <a:schemeClr val="tx1"/>
                </a:solidFill>
                <a:latin typeface="+mn-ea"/>
                <a:ea typeface="+mn-ea"/>
                <a:cs typeface="+mn-ea"/>
                <a:sym typeface="+mn-lt"/>
              </a:rPr>
              <a:t>自</a:t>
            </a:r>
            <a:r>
              <a:rPr lang="zh-CN" altLang="en-US" sz="1200" dirty="0" smtClean="0">
                <a:solidFill>
                  <a:schemeClr val="tx1"/>
                </a:solidFill>
                <a:latin typeface="+mn-ea"/>
                <a:ea typeface="+mn-ea"/>
                <a:cs typeface="+mn-ea"/>
                <a:sym typeface="+mn-lt"/>
              </a:rPr>
              <a:t>适应电压频率调节技术意义重大，</a:t>
            </a:r>
            <a:r>
              <a:rPr lang="zh-CN" altLang="en-US" sz="1200" dirty="0" smtClean="0">
                <a:solidFill>
                  <a:schemeClr val="tx1"/>
                </a:solidFill>
                <a:latin typeface="+mn-ea"/>
                <a:ea typeface="+mn-ea"/>
                <a:cs typeface="+mn-ea"/>
                <a:sym typeface="+mn-lt"/>
              </a:rPr>
              <a:t>分为电路级的监测</a:t>
            </a:r>
            <a:r>
              <a:rPr lang="zh-CN" altLang="en-US" sz="1200" dirty="0" smtClean="0">
                <a:solidFill>
                  <a:schemeClr val="tx1"/>
                </a:solidFill>
                <a:latin typeface="+mn-ea"/>
                <a:ea typeface="+mn-ea"/>
                <a:cs typeface="+mn-ea"/>
                <a:sym typeface="+mn-lt"/>
              </a:rPr>
              <a:t>纠错和系统</a:t>
            </a:r>
            <a:r>
              <a:rPr lang="zh-CN" altLang="en-US" sz="1200" dirty="0" smtClean="0">
                <a:solidFill>
                  <a:schemeClr val="tx1"/>
                </a:solidFill>
                <a:latin typeface="+mn-ea"/>
                <a:ea typeface="+mn-ea"/>
                <a:cs typeface="+mn-ea"/>
                <a:sym typeface="+mn-lt"/>
              </a:rPr>
              <a:t>级的调节，通过压缩或消除余量实现高能效设计</a:t>
            </a:r>
            <a:r>
              <a:rPr lang="zh-CN" altLang="en-US" sz="1200" dirty="0" smtClean="0">
                <a:solidFill>
                  <a:schemeClr val="tx1"/>
                </a:solidFill>
                <a:latin typeface="+mn-ea"/>
                <a:ea typeface="+mn-ea"/>
                <a:cs typeface="+mn-ea"/>
                <a:sym typeface="+mn-lt"/>
              </a:rPr>
              <a:t>。在商业航天的发展模式下，若能推进</a:t>
            </a:r>
            <a:r>
              <a:rPr lang="en-US" altLang="zh-CN" sz="1200" dirty="0" smtClean="0">
                <a:solidFill>
                  <a:schemeClr val="tx1"/>
                </a:solidFill>
                <a:latin typeface="+mn-ea"/>
                <a:ea typeface="+mn-ea"/>
                <a:cs typeface="+mn-ea"/>
                <a:sym typeface="+mn-lt"/>
              </a:rPr>
              <a:t>AVFS</a:t>
            </a:r>
            <a:r>
              <a:rPr lang="zh-CN" altLang="en-US" sz="1200" dirty="0" smtClean="0">
                <a:solidFill>
                  <a:schemeClr val="tx1"/>
                </a:solidFill>
                <a:latin typeface="+mn-ea"/>
                <a:ea typeface="+mn-ea"/>
                <a:cs typeface="+mn-ea"/>
                <a:sym typeface="+mn-lt"/>
              </a:rPr>
              <a:t>技术在宇航芯片的应用，必定会大幅降低航天活动成本。因此，本课题以</a:t>
            </a:r>
            <a:r>
              <a:rPr lang="en-US" altLang="zh-CN" sz="1200" dirty="0" smtClean="0">
                <a:solidFill>
                  <a:schemeClr val="tx1"/>
                </a:solidFill>
                <a:latin typeface="+mn-ea"/>
                <a:ea typeface="+mn-ea"/>
                <a:cs typeface="+mn-ea"/>
                <a:sym typeface="+mn-lt"/>
              </a:rPr>
              <a:t>AVFS</a:t>
            </a:r>
            <a:r>
              <a:rPr lang="zh-CN" altLang="en-US" sz="1200" dirty="0" smtClean="0">
                <a:solidFill>
                  <a:schemeClr val="tx1"/>
                </a:solidFill>
                <a:latin typeface="+mn-ea"/>
                <a:ea typeface="+mn-ea"/>
                <a:cs typeface="+mn-ea"/>
                <a:sym typeface="+mn-lt"/>
              </a:rPr>
              <a:t>中的</a:t>
            </a:r>
            <a:r>
              <a:rPr lang="en-US" altLang="zh-CN" sz="1200" dirty="0" smtClean="0">
                <a:solidFill>
                  <a:schemeClr val="tx1"/>
                </a:solidFill>
                <a:latin typeface="+mn-ea"/>
                <a:ea typeface="+mn-ea"/>
                <a:cs typeface="+mn-ea"/>
                <a:sym typeface="+mn-lt"/>
              </a:rPr>
              <a:t>EDAC</a:t>
            </a:r>
            <a:r>
              <a:rPr lang="zh-CN" altLang="en-US" sz="1200" dirty="0" smtClean="0">
                <a:solidFill>
                  <a:schemeClr val="tx1"/>
                </a:solidFill>
                <a:latin typeface="+mn-ea"/>
                <a:ea typeface="+mn-ea"/>
                <a:cs typeface="+mn-ea"/>
                <a:sym typeface="+mn-lt"/>
              </a:rPr>
              <a:t>电路为切入点来探索该项技术在商业航天模式下的发展与机遇。</a:t>
            </a:r>
            <a:r>
              <a:rPr lang="en-US" altLang="zh-CN" sz="1200" dirty="0" smtClean="0">
                <a:solidFill>
                  <a:schemeClr val="tx1"/>
                </a:solidFill>
                <a:latin typeface="+mn-ea"/>
                <a:ea typeface="+mn-ea"/>
                <a:cs typeface="+mn-ea"/>
                <a:sym typeface="+mn-lt"/>
              </a:rPr>
              <a:t>EDAC</a:t>
            </a:r>
            <a:r>
              <a:rPr lang="zh-CN" altLang="en-US" sz="1200" dirty="0" smtClean="0">
                <a:solidFill>
                  <a:schemeClr val="tx1"/>
                </a:solidFill>
                <a:latin typeface="+mn-ea"/>
                <a:ea typeface="+mn-ea"/>
                <a:cs typeface="+mn-ea"/>
                <a:sym typeface="+mn-lt"/>
              </a:rPr>
              <a:t>通过监测余量，为</a:t>
            </a:r>
            <a:r>
              <a:rPr lang="en-US" altLang="zh-CN" sz="1200" dirty="0" smtClean="0">
                <a:solidFill>
                  <a:schemeClr val="tx1"/>
                </a:solidFill>
                <a:latin typeface="+mn-ea"/>
                <a:ea typeface="+mn-ea"/>
                <a:cs typeface="+mn-ea"/>
                <a:sym typeface="+mn-lt"/>
              </a:rPr>
              <a:t>…</a:t>
            </a:r>
            <a:r>
              <a:rPr lang="zh-CN" altLang="en-US" sz="1200" dirty="0" smtClean="0">
                <a:solidFill>
                  <a:schemeClr val="tx1"/>
                </a:solidFill>
                <a:latin typeface="+mn-ea"/>
                <a:ea typeface="+mn-ea"/>
                <a:cs typeface="+mn-ea"/>
                <a:sym typeface="+mn-lt"/>
              </a:rPr>
              <a:t>从而进行宽电压的设计，并在电路级</a:t>
            </a:r>
            <a:r>
              <a:rPr lang="en-US" altLang="zh-CN" sz="1200" dirty="0" smtClean="0">
                <a:solidFill>
                  <a:schemeClr val="tx1"/>
                </a:solidFill>
                <a:latin typeface="+mn-ea"/>
                <a:ea typeface="+mn-ea"/>
                <a:cs typeface="+mn-ea"/>
                <a:sym typeface="+mn-lt"/>
              </a:rPr>
              <a:t>…</a:t>
            </a:r>
            <a:r>
              <a:rPr lang="zh-CN" altLang="en-US" sz="1200" dirty="0" smtClean="0">
                <a:solidFill>
                  <a:schemeClr val="tx1"/>
                </a:solidFill>
                <a:latin typeface="+mn-ea"/>
                <a:ea typeface="+mn-ea"/>
                <a:cs typeface="+mn-ea"/>
                <a:sym typeface="+mn-lt"/>
              </a:rPr>
              <a:t>但这样的想法面临着</a:t>
            </a:r>
            <a:r>
              <a:rPr lang="en-US" altLang="zh-CN" sz="1200" dirty="0" smtClean="0">
                <a:solidFill>
                  <a:schemeClr val="tx1"/>
                </a:solidFill>
                <a:latin typeface="+mn-ea"/>
                <a:ea typeface="+mn-ea"/>
                <a:cs typeface="+mn-ea"/>
                <a:sym typeface="+mn-lt"/>
              </a:rPr>
              <a:t>…</a:t>
            </a:r>
            <a:r>
              <a:rPr lang="zh-CN" altLang="en-US" sz="1200" dirty="0" smtClean="0">
                <a:solidFill>
                  <a:schemeClr val="tx1"/>
                </a:solidFill>
                <a:latin typeface="+mn-ea"/>
                <a:ea typeface="+mn-ea"/>
                <a:cs typeface="+mn-ea"/>
                <a:sym typeface="+mn-lt"/>
              </a:rPr>
              <a:t>难点一</a:t>
            </a:r>
            <a:r>
              <a:rPr lang="en-US" altLang="zh-CN" sz="1200" dirty="0" smtClean="0">
                <a:solidFill>
                  <a:schemeClr val="tx1"/>
                </a:solidFill>
                <a:latin typeface="+mn-ea"/>
                <a:ea typeface="+mn-ea"/>
                <a:cs typeface="+mn-ea"/>
                <a:sym typeface="+mn-lt"/>
              </a:rPr>
              <a:t>…EDAC</a:t>
            </a:r>
            <a:r>
              <a:rPr lang="zh-CN" altLang="en-US" sz="1200" dirty="0" smtClean="0">
                <a:solidFill>
                  <a:schemeClr val="tx1"/>
                </a:solidFill>
                <a:latin typeface="+mn-ea"/>
                <a:ea typeface="+mn-ea"/>
                <a:cs typeface="+mn-ea"/>
                <a:sym typeface="+mn-lt"/>
              </a:rPr>
              <a:t>对单粒子翻转十分敏感</a:t>
            </a:r>
            <a:r>
              <a:rPr lang="en-US" altLang="zh-CN" sz="1200" dirty="0" smtClean="0">
                <a:solidFill>
                  <a:schemeClr val="tx1"/>
                </a:solidFill>
                <a:latin typeface="+mn-ea"/>
                <a:ea typeface="+mn-ea"/>
                <a:cs typeface="+mn-ea"/>
                <a:sym typeface="+mn-lt"/>
              </a:rPr>
              <a:t>…</a:t>
            </a:r>
            <a:r>
              <a:rPr lang="zh-CN" altLang="en-US" sz="1200" dirty="0" smtClean="0">
                <a:solidFill>
                  <a:schemeClr val="tx1"/>
                </a:solidFill>
                <a:latin typeface="+mn-ea"/>
                <a:ea typeface="+mn-ea"/>
                <a:cs typeface="+mn-ea"/>
                <a:sym typeface="+mn-lt"/>
              </a:rPr>
              <a:t>难点二</a:t>
            </a:r>
            <a:r>
              <a:rPr lang="en-US" altLang="zh-CN" sz="1200" dirty="0" smtClean="0">
                <a:solidFill>
                  <a:schemeClr val="tx1"/>
                </a:solidFill>
                <a:latin typeface="+mn-ea"/>
                <a:ea typeface="+mn-ea"/>
                <a:cs typeface="+mn-ea"/>
                <a:sym typeface="+mn-lt"/>
              </a:rPr>
              <a:t>…</a:t>
            </a:r>
            <a:endParaRPr lang="en-US" altLang="zh-CN" dirty="0" smtClean="0"/>
          </a:p>
        </p:txBody>
      </p:sp>
      <p:sp>
        <p:nvSpPr>
          <p:cNvPr id="4" name="灯片编号占位符 3"/>
          <p:cNvSpPr>
            <a:spLocks noGrp="1"/>
          </p:cNvSpPr>
          <p:nvPr>
            <p:ph type="sldNum" sz="quarter" idx="10"/>
          </p:nvPr>
        </p:nvSpPr>
        <p:spPr/>
        <p:txBody>
          <a:bodyPr/>
          <a:lstStyle/>
          <a:p>
            <a:fld id="{7392B679-AE23-4750-8FB0-6513430B8953}" type="slidenum">
              <a:rPr lang="zh-CN" altLang="en-US" smtClean="0"/>
              <a:pPr/>
              <a:t>4</a:t>
            </a:fld>
            <a:endParaRPr lang="zh-CN" altLang="en-US"/>
          </a:p>
        </p:txBody>
      </p:sp>
    </p:spTree>
    <p:extLst>
      <p:ext uri="{BB962C8B-B14F-4D97-AF65-F5344CB8AC3E}">
        <p14:creationId xmlns:p14="http://schemas.microsoft.com/office/powerpoint/2010/main" val="117172797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392B679-AE23-4750-8FB0-6513430B8953}" type="slidenum">
              <a:rPr lang="zh-CN" altLang="en-US" smtClean="0"/>
              <a:pPr/>
              <a:t>5</a:t>
            </a:fld>
            <a:endParaRPr lang="zh-CN" altLang="en-US"/>
          </a:p>
        </p:txBody>
      </p:sp>
    </p:spTree>
    <p:extLst>
      <p:ext uri="{BB962C8B-B14F-4D97-AF65-F5344CB8AC3E}">
        <p14:creationId xmlns:p14="http://schemas.microsoft.com/office/powerpoint/2010/main" val="62947420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zh-CN" altLang="en-US" sz="1200" dirty="0" smtClean="0">
                <a:latin typeface="+mn-ea"/>
              </a:rPr>
              <a:t>标准</a:t>
            </a:r>
            <a:r>
              <a:rPr lang="zh-CN" altLang="en-US" dirty="0" smtClean="0">
                <a:latin typeface="+mn-ea"/>
              </a:rPr>
              <a:t>时序单元对单粒子翻转是十分敏感的，</a:t>
            </a:r>
            <a:r>
              <a:rPr lang="zh-CN" altLang="en-US" sz="1200" dirty="0" smtClean="0">
                <a:latin typeface="+mn-ea"/>
              </a:rPr>
              <a:t>基础的解决方法是在</a:t>
            </a:r>
            <a:r>
              <a:rPr lang="en-US" altLang="zh-CN" sz="1200" dirty="0" smtClean="0">
                <a:latin typeface="+mn-ea"/>
              </a:rPr>
              <a:t>RTL</a:t>
            </a:r>
            <a:r>
              <a:rPr lang="zh-CN" altLang="en-US" sz="1200" dirty="0" smtClean="0">
                <a:latin typeface="+mn-ea"/>
              </a:rPr>
              <a:t>级采用三模冗余并通过投票表决输出正确结果，这种方法操作简单，易于实现，但缺点也很明显，</a:t>
            </a:r>
            <a:r>
              <a:rPr lang="en-US" altLang="zh-CN" sz="1200" dirty="0" smtClean="0">
                <a:latin typeface="+mn-ea"/>
              </a:rPr>
              <a:t>…</a:t>
            </a:r>
            <a:r>
              <a:rPr lang="zh-CN" altLang="en-US" sz="1200" dirty="0" smtClean="0">
                <a:latin typeface="+mn-ea"/>
              </a:rPr>
              <a:t>单个高能粒子同时影响两个寄存器的内部节点，</a:t>
            </a:r>
            <a:r>
              <a:rPr lang="zh-CN" altLang="en-US" sz="1200" b="1" dirty="0" smtClean="0">
                <a:latin typeface="+mn-ea"/>
              </a:rPr>
              <a:t>也就是发生了多节点翻转</a:t>
            </a:r>
            <a:r>
              <a:rPr lang="zh-CN" altLang="en-US" sz="1200" dirty="0" smtClean="0">
                <a:latin typeface="+mn-ea"/>
              </a:rPr>
              <a:t>，那将造成错误输出。而</a:t>
            </a:r>
            <a:r>
              <a:rPr lang="zh-CN" altLang="en-US" dirty="0" smtClean="0">
                <a:latin typeface="+mn-ea"/>
              </a:rPr>
              <a:t>进阶的解决方法也就是我所研究的课题是在门级网表将所有敏感单元有选择地替换为定制化的抗辐照加固单元，这个加固单元根据需求在晶体管级设计为抗单节点或者多节点翻转的。</a:t>
            </a:r>
            <a:endParaRPr lang="en-US" altLang="zh-CN" dirty="0" smtClean="0">
              <a:latin typeface="+mn-ea"/>
            </a:endParaRPr>
          </a:p>
          <a:p>
            <a:pPr marL="0" marR="0" indent="0" algn="l" defTabSz="914400" rtl="0" eaLnBrk="1" fontAlgn="auto" latinLnBrk="0" hangingPunct="1">
              <a:lnSpc>
                <a:spcPct val="100000"/>
              </a:lnSpc>
              <a:spcBef>
                <a:spcPts val="0"/>
              </a:spcBef>
              <a:spcAft>
                <a:spcPts val="0"/>
              </a:spcAft>
              <a:buClrTx/>
              <a:buSzTx/>
              <a:buFontTx/>
              <a:buNone/>
              <a:tabLst/>
              <a:defRPr/>
            </a:pPr>
            <a:r>
              <a:rPr lang="zh-CN" altLang="en-US" dirty="0" smtClean="0">
                <a:latin typeface="+mn-ea"/>
              </a:rPr>
              <a:t>布局布线后也可以进一步在版图级进行评估加固以更好地应对多节点事件</a:t>
            </a:r>
            <a:endParaRPr lang="en-US" altLang="zh-CN" dirty="0" smtClean="0">
              <a:latin typeface="+mn-ea"/>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altLang="zh-CN" dirty="0" smtClean="0">
              <a:latin typeface="+mn-ea"/>
            </a:endParaRPr>
          </a:p>
        </p:txBody>
      </p:sp>
      <p:sp>
        <p:nvSpPr>
          <p:cNvPr id="4" name="灯片编号占位符 3"/>
          <p:cNvSpPr>
            <a:spLocks noGrp="1"/>
          </p:cNvSpPr>
          <p:nvPr>
            <p:ph type="sldNum" sz="quarter" idx="10"/>
          </p:nvPr>
        </p:nvSpPr>
        <p:spPr/>
        <p:txBody>
          <a:bodyPr/>
          <a:lstStyle/>
          <a:p>
            <a:fld id="{7392B679-AE23-4750-8FB0-6513430B8953}" type="slidenum">
              <a:rPr lang="zh-CN" altLang="en-US" smtClean="0"/>
              <a:pPr/>
              <a:t>6</a:t>
            </a:fld>
            <a:endParaRPr lang="zh-CN" altLang="en-US"/>
          </a:p>
        </p:txBody>
      </p:sp>
    </p:spTree>
    <p:extLst>
      <p:ext uri="{BB962C8B-B14F-4D97-AF65-F5344CB8AC3E}">
        <p14:creationId xmlns:p14="http://schemas.microsoft.com/office/powerpoint/2010/main" val="45146935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以标准静态锁存器为例。</a:t>
            </a:r>
            <a:r>
              <a:rPr lang="zh-CN" altLang="en-US" b="1" dirty="0" smtClean="0"/>
              <a:t>保持模式下</a:t>
            </a:r>
            <a:r>
              <a:rPr lang="zh-CN" altLang="en-US" dirty="0" smtClean="0"/>
              <a:t>，如果任意一个内部节点发生单粒子翻转，那这个错误将在内部节点逐级传播，最终导致整个环路崩溃</a:t>
            </a:r>
            <a:r>
              <a:rPr lang="en-US" altLang="zh-CN" dirty="0" smtClean="0"/>
              <a:t>…</a:t>
            </a:r>
            <a:r>
              <a:rPr lang="zh-CN" altLang="en-US" dirty="0" smtClean="0"/>
              <a:t>因此，</a:t>
            </a:r>
            <a:r>
              <a:rPr lang="zh-CN" altLang="en-US" dirty="0" smtClean="0"/>
              <a:t>我的解决思路是：</a:t>
            </a:r>
            <a:endParaRPr lang="en-US" altLang="zh-CN" dirty="0" smtClean="0"/>
          </a:p>
          <a:p>
            <a:r>
              <a:rPr lang="zh-CN" altLang="en-US" dirty="0" smtClean="0"/>
              <a:t>对于单粒子翻转，关键在于要采用隔离单元阻塞内部节点的错误传播</a:t>
            </a:r>
            <a:r>
              <a:rPr lang="en-US" altLang="zh-CN" dirty="0" smtClean="0"/>
              <a:t>…</a:t>
            </a:r>
            <a:r>
              <a:rPr lang="zh-CN" altLang="en-US" dirty="0" smtClean="0"/>
              <a:t>加固类型也可以分为容忍型和自恢复型</a:t>
            </a:r>
            <a:endParaRPr lang="en-US" altLang="zh-CN" dirty="0" smtClean="0"/>
          </a:p>
          <a:p>
            <a:r>
              <a:rPr lang="zh-CN" altLang="en-US" dirty="0" smtClean="0"/>
              <a:t>对于投票表决器，可以采用定制表决器结构</a:t>
            </a:r>
            <a:r>
              <a:rPr lang="en-US" altLang="zh-CN" dirty="0" smtClean="0"/>
              <a:t>…</a:t>
            </a:r>
            <a:r>
              <a:rPr lang="zh-CN" altLang="en-US" dirty="0" smtClean="0"/>
              <a:t>最终时序单元的表现形式是</a:t>
            </a:r>
            <a:r>
              <a:rPr lang="en-US" altLang="zh-CN" dirty="0" smtClean="0"/>
              <a:t>…</a:t>
            </a:r>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92B679-AE23-4750-8FB0-6513430B8953}"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186533862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zh-CN" altLang="zh-CN" sz="1200" kern="1200" dirty="0" smtClean="0">
                <a:solidFill>
                  <a:schemeClr val="tx1"/>
                </a:solidFill>
                <a:effectLst/>
                <a:latin typeface="+mn-lt"/>
                <a:ea typeface="+mn-ea"/>
                <a:cs typeface="+mn-cs"/>
              </a:rPr>
              <a:t>出错改错型末端监测是将时序监测单元插入在关键路径末端触发器</a:t>
            </a:r>
            <a:r>
              <a:rPr lang="zh-CN" altLang="en-US" sz="1200" kern="1200" dirty="0" smtClean="0">
                <a:solidFill>
                  <a:schemeClr val="tx1"/>
                </a:solidFill>
                <a:effectLst/>
                <a:latin typeface="+mn-lt"/>
                <a:ea typeface="+mn-ea"/>
                <a:cs typeface="+mn-cs"/>
              </a:rPr>
              <a:t>或锁存器</a:t>
            </a:r>
            <a:r>
              <a:rPr lang="zh-CN" altLang="zh-CN" sz="1200" kern="1200" dirty="0" smtClean="0">
                <a:solidFill>
                  <a:schemeClr val="tx1"/>
                </a:solidFill>
                <a:effectLst/>
                <a:latin typeface="+mn-lt"/>
                <a:ea typeface="+mn-ea"/>
                <a:cs typeface="+mn-cs"/>
              </a:rPr>
              <a:t>前来监测时序情况，若时序宽松则压缩余量，一旦监测单元发出报警信号，则说明此时时序已经出错，需要引入额外的纠错电路。出错改错型监测</a:t>
            </a:r>
            <a:r>
              <a:rPr lang="zh-CN" altLang="en-US" sz="1200" kern="1200" dirty="0" smtClean="0">
                <a:solidFill>
                  <a:schemeClr val="tx1"/>
                </a:solidFill>
                <a:effectLst/>
                <a:latin typeface="+mn-lt"/>
                <a:ea typeface="+mn-ea"/>
                <a:cs typeface="+mn-cs"/>
              </a:rPr>
              <a:t>方法</a:t>
            </a:r>
            <a:r>
              <a:rPr lang="zh-CN" altLang="zh-CN" sz="1200" kern="1200" dirty="0" smtClean="0">
                <a:solidFill>
                  <a:schemeClr val="tx1"/>
                </a:solidFill>
                <a:effectLst/>
                <a:latin typeface="+mn-lt"/>
                <a:ea typeface="+mn-ea"/>
                <a:cs typeface="+mn-cs"/>
              </a:rPr>
              <a:t>可以</a:t>
            </a:r>
            <a:r>
              <a:rPr lang="zh-CN" altLang="en-US" sz="1200" kern="1200" dirty="0" smtClean="0">
                <a:solidFill>
                  <a:schemeClr val="tx1"/>
                </a:solidFill>
                <a:effectLst/>
                <a:latin typeface="+mn-lt"/>
                <a:ea typeface="+mn-ea"/>
                <a:cs typeface="+mn-cs"/>
              </a:rPr>
              <a:t>完全</a:t>
            </a:r>
            <a:r>
              <a:rPr lang="zh-CN" altLang="zh-CN" sz="1200" kern="1200" dirty="0" smtClean="0">
                <a:solidFill>
                  <a:schemeClr val="tx1"/>
                </a:solidFill>
                <a:effectLst/>
                <a:latin typeface="+mn-lt"/>
                <a:ea typeface="+mn-ea"/>
                <a:cs typeface="+mn-cs"/>
              </a:rPr>
              <a:t>释放时序余量，</a:t>
            </a:r>
            <a:r>
              <a:rPr lang="zh-CN" altLang="en-US" sz="1200" kern="1200" dirty="0" smtClean="0">
                <a:solidFill>
                  <a:schemeClr val="tx1"/>
                </a:solidFill>
                <a:effectLst/>
                <a:latin typeface="+mn-lt"/>
                <a:ea typeface="+mn-ea"/>
                <a:cs typeface="+mn-cs"/>
              </a:rPr>
              <a:t>典型的代表有双采样型触发器和跳变型监测单元。</a:t>
            </a:r>
            <a:r>
              <a:rPr lang="zh-CN" altLang="zh-CN" sz="1200" kern="1200" dirty="0" smtClean="0">
                <a:solidFill>
                  <a:schemeClr val="tx1"/>
                </a:solidFill>
                <a:effectLst/>
                <a:latin typeface="+mn-lt"/>
                <a:ea typeface="+mn-ea"/>
                <a:cs typeface="+mn-cs"/>
              </a:rPr>
              <a:t>但</a:t>
            </a:r>
            <a:r>
              <a:rPr lang="zh-CN" altLang="en-US" sz="1200" kern="1200" dirty="0" smtClean="0">
                <a:solidFill>
                  <a:schemeClr val="tx1"/>
                </a:solidFill>
                <a:effectLst/>
                <a:latin typeface="+mn-lt"/>
                <a:ea typeface="+mn-ea"/>
                <a:cs typeface="+mn-cs"/>
              </a:rPr>
              <a:t>以</a:t>
            </a:r>
            <a:r>
              <a:rPr lang="en-US" altLang="zh-CN" sz="1200" kern="1200" dirty="0" smtClean="0">
                <a:solidFill>
                  <a:schemeClr val="tx1"/>
                </a:solidFill>
                <a:effectLst/>
                <a:latin typeface="+mn-lt"/>
                <a:ea typeface="+mn-ea"/>
                <a:cs typeface="+mn-cs"/>
              </a:rPr>
              <a:t>Razor</a:t>
            </a:r>
            <a:r>
              <a:rPr lang="zh-CN" altLang="en-US" sz="1200" kern="1200" dirty="0" smtClean="0">
                <a:solidFill>
                  <a:schemeClr val="tx1"/>
                </a:solidFill>
                <a:effectLst/>
                <a:latin typeface="+mn-lt"/>
                <a:ea typeface="+mn-ea"/>
                <a:cs typeface="+mn-cs"/>
              </a:rPr>
              <a:t>触发器为代表的</a:t>
            </a:r>
            <a:r>
              <a:rPr lang="zh-CN" altLang="zh-CN" sz="1200" kern="1200" dirty="0" smtClean="0">
                <a:solidFill>
                  <a:schemeClr val="tx1"/>
                </a:solidFill>
                <a:effectLst/>
                <a:latin typeface="+mn-lt"/>
                <a:ea typeface="+mn-ea"/>
                <a:cs typeface="+mn-cs"/>
              </a:rPr>
              <a:t>基于数据重刷的纠错机制</a:t>
            </a:r>
            <a:r>
              <a:rPr lang="zh-CN" altLang="en-US" sz="1200" kern="1200" dirty="0" smtClean="0">
                <a:solidFill>
                  <a:schemeClr val="tx1"/>
                </a:solidFill>
                <a:effectLst/>
                <a:latin typeface="+mn-lt"/>
                <a:ea typeface="+mn-ea"/>
                <a:cs typeface="+mn-cs"/>
              </a:rPr>
              <a:t>严重</a:t>
            </a:r>
            <a:r>
              <a:rPr lang="zh-CN" altLang="zh-CN" sz="1200" kern="1200" dirty="0" smtClean="0">
                <a:solidFill>
                  <a:schemeClr val="tx1"/>
                </a:solidFill>
                <a:effectLst/>
                <a:latin typeface="+mn-lt"/>
                <a:ea typeface="+mn-ea"/>
                <a:cs typeface="+mn-cs"/>
              </a:rPr>
              <a:t>影响了系统吞吐率，造成了性能损失。后续为了解决</a:t>
            </a:r>
            <a:r>
              <a:rPr lang="en-US" altLang="zh-CN" sz="1200" kern="1200" dirty="0" smtClean="0">
                <a:solidFill>
                  <a:schemeClr val="tx1"/>
                </a:solidFill>
                <a:effectLst/>
                <a:latin typeface="+mn-lt"/>
                <a:ea typeface="+mn-ea"/>
                <a:cs typeface="+mn-cs"/>
              </a:rPr>
              <a:t>Razor</a:t>
            </a:r>
            <a:r>
              <a:rPr lang="zh-CN" altLang="zh-CN" sz="1200" kern="1200" dirty="0" smtClean="0">
                <a:solidFill>
                  <a:schemeClr val="tx1"/>
                </a:solidFill>
                <a:effectLst/>
                <a:latin typeface="+mn-lt"/>
                <a:ea typeface="+mn-ea"/>
                <a:cs typeface="+mn-cs"/>
              </a:rPr>
              <a:t>结构面临的监测和纠错代价大的问题，提出了多种精简的全定制跳变</a:t>
            </a:r>
            <a:r>
              <a:rPr lang="en-US" altLang="zh-CN" sz="1200" kern="1200" dirty="0" smtClean="0">
                <a:solidFill>
                  <a:schemeClr val="tx1"/>
                </a:solidFill>
                <a:effectLst/>
                <a:latin typeface="+mn-lt"/>
                <a:ea typeface="+mn-ea"/>
                <a:cs typeface="+mn-cs"/>
              </a:rPr>
              <a:t>TD</a:t>
            </a:r>
            <a:r>
              <a:rPr lang="zh-CN" altLang="zh-CN" sz="1200" kern="1200" dirty="0" smtClean="0">
                <a:solidFill>
                  <a:schemeClr val="tx1"/>
                </a:solidFill>
                <a:effectLst/>
                <a:latin typeface="+mn-lt"/>
                <a:ea typeface="+mn-ea"/>
                <a:cs typeface="+mn-cs"/>
              </a:rPr>
              <a:t>结构，</a:t>
            </a:r>
            <a:r>
              <a:rPr lang="zh-CN" altLang="en-US" sz="1200" kern="1200" dirty="0" smtClean="0">
                <a:solidFill>
                  <a:schemeClr val="tx1"/>
                </a:solidFill>
                <a:effectLst/>
                <a:latin typeface="+mn-lt"/>
                <a:ea typeface="+mn-ea"/>
                <a:cs typeface="+mn-cs"/>
              </a:rPr>
              <a:t>以</a:t>
            </a:r>
            <a:r>
              <a:rPr lang="en-US" altLang="zh-CN" sz="1200" kern="1200" dirty="0" smtClean="0">
                <a:solidFill>
                  <a:schemeClr val="tx1"/>
                </a:solidFill>
                <a:effectLst/>
                <a:latin typeface="+mn-lt"/>
                <a:ea typeface="+mn-ea"/>
                <a:cs typeface="+mn-cs"/>
              </a:rPr>
              <a:t>HTD</a:t>
            </a:r>
            <a:r>
              <a:rPr lang="zh-CN" altLang="en-US" sz="1200" kern="1200" dirty="0" smtClean="0">
                <a:solidFill>
                  <a:schemeClr val="tx1"/>
                </a:solidFill>
                <a:effectLst/>
                <a:latin typeface="+mn-lt"/>
                <a:ea typeface="+mn-ea"/>
                <a:cs typeface="+mn-cs"/>
              </a:rPr>
              <a:t>为代表，</a:t>
            </a:r>
            <a:r>
              <a:rPr lang="zh-CN" altLang="zh-CN" sz="1200" kern="1200" dirty="0" smtClean="0">
                <a:solidFill>
                  <a:schemeClr val="tx1"/>
                </a:solidFill>
                <a:effectLst/>
                <a:latin typeface="+mn-lt"/>
                <a:ea typeface="+mn-ea"/>
                <a:cs typeface="+mn-cs"/>
              </a:rPr>
              <a:t>释放全部余量的同时，又显著降低了</a:t>
            </a:r>
            <a:r>
              <a:rPr lang="zh-CN" altLang="en-US" sz="1200" kern="1200" dirty="0" smtClean="0">
                <a:solidFill>
                  <a:schemeClr val="tx1"/>
                </a:solidFill>
                <a:effectLst/>
                <a:latin typeface="+mn-lt"/>
                <a:ea typeface="+mn-ea"/>
                <a:cs typeface="+mn-cs"/>
              </a:rPr>
              <a:t>监测</a:t>
            </a:r>
            <a:r>
              <a:rPr lang="zh-CN" altLang="zh-CN" sz="1200" kern="1200" dirty="0" smtClean="0">
                <a:solidFill>
                  <a:schemeClr val="tx1"/>
                </a:solidFill>
                <a:effectLst/>
                <a:latin typeface="+mn-lt"/>
                <a:ea typeface="+mn-ea"/>
                <a:cs typeface="+mn-cs"/>
              </a:rPr>
              <a:t>代价</a:t>
            </a:r>
            <a:r>
              <a:rPr lang="zh-CN" altLang="en-US" sz="1200" kern="1200" dirty="0" smtClean="0">
                <a:solidFill>
                  <a:schemeClr val="tx1"/>
                </a:solidFill>
                <a:effectLst/>
                <a:latin typeface="+mn-lt"/>
                <a:ea typeface="+mn-ea"/>
                <a:cs typeface="+mn-cs"/>
              </a:rPr>
              <a:t>。</a:t>
            </a:r>
            <a:endParaRPr lang="en-US" altLang="zh-CN" dirty="0" smtClean="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92B679-AE23-4750-8FB0-6513430B8953}"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76774913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r>
              <a:rPr lang="zh-CN" altLang="en-US" sz="1200" dirty="0" smtClean="0">
                <a:latin typeface="+mn-ea"/>
                <a:cs typeface="+mn-ea"/>
                <a:sym typeface="+mn-lt"/>
              </a:rPr>
              <a:t>因此</a:t>
            </a:r>
            <a:r>
              <a:rPr lang="zh-CN" altLang="en-US" sz="1200" dirty="0" smtClean="0">
                <a:latin typeface="+mn-ea"/>
                <a:cs typeface="+mn-ea"/>
                <a:sym typeface="+mn-lt"/>
              </a:rPr>
              <a:t>，本课题</a:t>
            </a:r>
            <a:r>
              <a:rPr lang="zh-CN" altLang="en-US" sz="1200" dirty="0" smtClean="0">
                <a:latin typeface="+mn-ea"/>
                <a:cs typeface="+mn-ea"/>
                <a:sym typeface="+mn-lt"/>
              </a:rPr>
              <a:t>的技术路线是</a:t>
            </a:r>
            <a:r>
              <a:rPr lang="zh-CN" altLang="en-US" sz="1200" dirty="0" smtClean="0">
                <a:latin typeface="+mn-ea"/>
                <a:cs typeface="+mn-ea"/>
                <a:sym typeface="+mn-lt"/>
              </a:rPr>
              <a:t>基于商业工艺</a:t>
            </a:r>
            <a:r>
              <a:rPr lang="zh-CN" altLang="en-US" sz="1200" dirty="0" smtClean="0">
                <a:latin typeface="+mn-ea"/>
                <a:cs typeface="+mn-ea"/>
                <a:sym typeface="+mn-lt"/>
              </a:rPr>
              <a:t>，首先在晶体管级</a:t>
            </a:r>
            <a:r>
              <a:rPr lang="en-US" altLang="zh-CN" sz="1200" dirty="0" smtClean="0">
                <a:latin typeface="+mn-ea"/>
                <a:cs typeface="+mn-ea"/>
                <a:sym typeface="+mn-lt"/>
              </a:rPr>
              <a:t>…</a:t>
            </a:r>
            <a:r>
              <a:rPr lang="zh-CN" altLang="en-US" sz="1200" dirty="0" smtClean="0">
                <a:latin typeface="+mn-ea"/>
                <a:cs typeface="+mn-ea"/>
                <a:sym typeface="+mn-lt"/>
              </a:rPr>
              <a:t>最终拟实现的效果是</a:t>
            </a:r>
            <a:r>
              <a:rPr lang="en-US" altLang="zh-CN" sz="1200" dirty="0" smtClean="0">
                <a:latin typeface="+mn-ea"/>
                <a:cs typeface="+mn-ea"/>
                <a:sym typeface="+mn-lt"/>
              </a:rPr>
              <a:t>…</a:t>
            </a:r>
          </a:p>
          <a:p>
            <a:pPr algn="just"/>
            <a:r>
              <a:rPr lang="zh-CN" altLang="en-US" dirty="0" smtClean="0">
                <a:latin typeface="+mn-ea"/>
                <a:cs typeface="+mn-ea"/>
                <a:sym typeface="+mn-lt"/>
              </a:rPr>
              <a:t>课题</a:t>
            </a:r>
            <a:r>
              <a:rPr lang="zh-CN" altLang="en-US" dirty="0" smtClean="0">
                <a:latin typeface="+mn-ea"/>
                <a:cs typeface="+mn-ea"/>
                <a:sym typeface="+mn-lt"/>
              </a:rPr>
              <a:t>新在没有人做过，</a:t>
            </a:r>
            <a:r>
              <a:rPr lang="en-US" altLang="zh-CN" dirty="0" smtClean="0">
                <a:latin typeface="+mn-ea"/>
                <a:cs typeface="+mn-ea"/>
                <a:sym typeface="+mn-lt"/>
              </a:rPr>
              <a:t>1</a:t>
            </a:r>
            <a:r>
              <a:rPr lang="zh-CN" altLang="en-US" dirty="0" smtClean="0">
                <a:latin typeface="+mn-ea"/>
                <a:cs typeface="+mn-ea"/>
                <a:sym typeface="+mn-lt"/>
              </a:rPr>
              <a:t>）</a:t>
            </a:r>
            <a:r>
              <a:rPr lang="en-US" altLang="zh-CN" dirty="0" smtClean="0">
                <a:latin typeface="+mn-ea"/>
                <a:cs typeface="+mn-ea"/>
                <a:sym typeface="+mn-lt"/>
              </a:rPr>
              <a:t>EDAC</a:t>
            </a:r>
            <a:r>
              <a:rPr lang="zh-CN" altLang="en-US" dirty="0" smtClean="0">
                <a:latin typeface="+mn-ea"/>
                <a:cs typeface="+mn-ea"/>
                <a:sym typeface="+mn-lt"/>
              </a:rPr>
              <a:t>的加固 </a:t>
            </a:r>
            <a:r>
              <a:rPr lang="en-US" altLang="zh-CN" dirty="0" smtClean="0">
                <a:latin typeface="+mn-ea"/>
                <a:cs typeface="+mn-ea"/>
                <a:sym typeface="+mn-lt"/>
              </a:rPr>
              <a:t>2</a:t>
            </a:r>
            <a:r>
              <a:rPr lang="zh-CN" altLang="en-US" dirty="0" smtClean="0">
                <a:latin typeface="+mn-ea"/>
                <a:cs typeface="+mn-ea"/>
                <a:sym typeface="+mn-lt"/>
              </a:rPr>
              <a:t>）超低电压下的故障注入</a:t>
            </a:r>
            <a:r>
              <a:rPr lang="en-US" altLang="zh-CN" baseline="0" dirty="0" smtClean="0">
                <a:latin typeface="+mn-lt"/>
                <a:cs typeface="+mn-cs"/>
                <a:sym typeface="+mn-lt"/>
              </a:rPr>
              <a:t> 3</a:t>
            </a:r>
            <a:r>
              <a:rPr lang="zh-CN" altLang="en-US" baseline="0" dirty="0" smtClean="0">
                <a:latin typeface="+mn-lt"/>
                <a:cs typeface="+mn-cs"/>
                <a:sym typeface="+mn-lt"/>
              </a:rPr>
              <a:t>）</a:t>
            </a:r>
            <a:r>
              <a:rPr lang="en-US" altLang="zh-CN" baseline="0" dirty="0" smtClean="0">
                <a:latin typeface="+mn-lt"/>
                <a:cs typeface="+mn-cs"/>
                <a:sym typeface="+mn-lt"/>
              </a:rPr>
              <a:t>TCAD</a:t>
            </a:r>
            <a:r>
              <a:rPr lang="zh-CN" altLang="en-US" baseline="0" dirty="0" smtClean="0">
                <a:latin typeface="+mn-lt"/>
                <a:cs typeface="+mn-cs"/>
                <a:sym typeface="+mn-lt"/>
              </a:rPr>
              <a:t>拟合后的电流源做故障注入，原先的文献中基本都是电流源拟合和设计各做各的</a:t>
            </a:r>
            <a:endParaRPr lang="en-US" altLang="zh-CN" baseline="0" dirty="0" smtClean="0">
              <a:latin typeface="+mn-lt"/>
              <a:cs typeface="+mn-cs"/>
              <a:sym typeface="+mn-lt"/>
            </a:endParaRPr>
          </a:p>
          <a:p>
            <a:pPr algn="just"/>
            <a:r>
              <a:rPr lang="zh-CN" altLang="en-US" baseline="0" dirty="0" smtClean="0">
                <a:latin typeface="+mn-lt"/>
                <a:cs typeface="+mn-cs"/>
                <a:sym typeface="+mn-lt"/>
              </a:rPr>
              <a:t>能效到底是啥？能不能提？</a:t>
            </a:r>
            <a:endParaRPr lang="en-US" altLang="zh-CN" dirty="0" smtClean="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92B679-AE23-4750-8FB0-6513430B8953}"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312013032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392B679-AE23-4750-8FB0-6513430B8953}" type="slidenum">
              <a:rPr lang="zh-CN" altLang="en-US" smtClean="0"/>
              <a:pPr/>
              <a:t>10</a:t>
            </a:fld>
            <a:endParaRPr lang="zh-CN" altLang="en-US"/>
          </a:p>
        </p:txBody>
      </p:sp>
    </p:spTree>
    <p:extLst>
      <p:ext uri="{BB962C8B-B14F-4D97-AF65-F5344CB8AC3E}">
        <p14:creationId xmlns:p14="http://schemas.microsoft.com/office/powerpoint/2010/main" val="427295076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设计了一款</a:t>
            </a:r>
            <a:r>
              <a:rPr lang="en-US" altLang="zh-CN" dirty="0" smtClean="0"/>
              <a:t>…SRFF</a:t>
            </a:r>
            <a:r>
              <a:rPr lang="zh-CN" altLang="en-US" dirty="0" smtClean="0"/>
              <a:t>由两个完全一样的主从锁存器构成，每个锁存器包含两个传输门和一个完全互锁的反馈环，当任一内部节点或输出节点发生单节点翻转时，由于</a:t>
            </a:r>
            <a:r>
              <a:rPr lang="en-US" altLang="zh-CN" dirty="0" smtClean="0"/>
              <a:t>C</a:t>
            </a:r>
            <a:r>
              <a:rPr lang="zh-CN" altLang="en-US" dirty="0" smtClean="0"/>
              <a:t>单元的过滤特性，暂态错误将被屏蔽并再通过反馈环恢复到原先的值，进一步地，每个锁存器里的传输门与钟控</a:t>
            </a:r>
            <a:r>
              <a:rPr lang="en-US" altLang="zh-CN" dirty="0" smtClean="0"/>
              <a:t>C</a:t>
            </a:r>
            <a:r>
              <a:rPr lang="zh-CN" altLang="en-US" dirty="0" smtClean="0"/>
              <a:t>单元总是不同时导通或关闭，降低了功耗开销。与</a:t>
            </a:r>
            <a:r>
              <a:rPr lang="en-US" altLang="zh-CN" dirty="0" smtClean="0"/>
              <a:t>24T FF</a:t>
            </a:r>
            <a:r>
              <a:rPr lang="zh-CN" altLang="en-US" dirty="0" smtClean="0"/>
              <a:t>相比，提出的触发器结构的功耗延时积仅为</a:t>
            </a:r>
            <a:r>
              <a:rPr lang="en-US" altLang="zh-CN" dirty="0" smtClean="0"/>
              <a:t>0.77</a:t>
            </a:r>
            <a:r>
              <a:rPr lang="zh-CN" altLang="en-US" dirty="0" smtClean="0"/>
              <a:t>倍。</a:t>
            </a:r>
            <a:endParaRPr lang="zh-CN" altLang="en-US" dirty="0"/>
          </a:p>
        </p:txBody>
      </p:sp>
      <p:sp>
        <p:nvSpPr>
          <p:cNvPr id="4" name="灯片编号占位符 3"/>
          <p:cNvSpPr>
            <a:spLocks noGrp="1"/>
          </p:cNvSpPr>
          <p:nvPr>
            <p:ph type="sldNum" sz="quarter" idx="10"/>
          </p:nvPr>
        </p:nvSpPr>
        <p:spPr/>
        <p:txBody>
          <a:bodyPr/>
          <a:lstStyle/>
          <a:p>
            <a:fld id="{7392B679-AE23-4750-8FB0-6513430B8953}" type="slidenum">
              <a:rPr lang="zh-CN" altLang="en-US" smtClean="0"/>
              <a:pPr/>
              <a:t>11</a:t>
            </a:fld>
            <a:endParaRPr lang="zh-CN" altLang="en-US"/>
          </a:p>
        </p:txBody>
      </p:sp>
    </p:spTree>
    <p:extLst>
      <p:ext uri="{BB962C8B-B14F-4D97-AF65-F5344CB8AC3E}">
        <p14:creationId xmlns:p14="http://schemas.microsoft.com/office/powerpoint/2010/main" val="233200000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zh-CN" altLang="en-US" dirty="0" smtClean="0"/>
              <a:t>其次，提出了一种</a:t>
            </a:r>
            <a:r>
              <a:rPr lang="en-US" altLang="zh-CN" dirty="0" smtClean="0"/>
              <a:t>…</a:t>
            </a:r>
            <a:r>
              <a:rPr lang="zh-CN" altLang="en-US" dirty="0" smtClean="0"/>
              <a:t>由</a:t>
            </a:r>
            <a:r>
              <a:rPr lang="en-US" altLang="zh-CN" dirty="0" smtClean="0"/>
              <a:t>…</a:t>
            </a:r>
            <a:r>
              <a:rPr lang="zh-CN" altLang="en-US" dirty="0" smtClean="0"/>
              <a:t>组成，整个监测单元的输入信号有</a:t>
            </a:r>
            <a:r>
              <a:rPr lang="en-US" altLang="zh-CN" dirty="0" smtClean="0"/>
              <a:t>CK</a:t>
            </a:r>
            <a:r>
              <a:rPr lang="zh-CN" altLang="en-US" dirty="0" smtClean="0"/>
              <a:t>，</a:t>
            </a:r>
            <a:r>
              <a:rPr lang="en-US" altLang="zh-CN" dirty="0" smtClean="0"/>
              <a:t>D</a:t>
            </a:r>
            <a:r>
              <a:rPr lang="zh-CN" altLang="en-US" dirty="0" smtClean="0"/>
              <a:t>，</a:t>
            </a:r>
            <a:r>
              <a:rPr lang="en-US" altLang="zh-CN" dirty="0" smtClean="0"/>
              <a:t>DN</a:t>
            </a:r>
            <a:r>
              <a:rPr lang="zh-CN" altLang="en-US" dirty="0" smtClean="0"/>
              <a:t>，</a:t>
            </a:r>
            <a:r>
              <a:rPr lang="en-US" altLang="zh-CN" dirty="0" smtClean="0"/>
              <a:t>N3</a:t>
            </a:r>
            <a:r>
              <a:rPr lang="zh-CN" altLang="en-US" dirty="0" smtClean="0"/>
              <a:t>和</a:t>
            </a:r>
            <a:r>
              <a:rPr lang="en-US" altLang="zh-CN" dirty="0" smtClean="0"/>
              <a:t>N4</a:t>
            </a:r>
            <a:r>
              <a:rPr lang="zh-CN" altLang="en-US" dirty="0" smtClean="0"/>
              <a:t>以及</a:t>
            </a:r>
            <a:r>
              <a:rPr lang="en-US" altLang="zh-CN" dirty="0" smtClean="0"/>
              <a:t>N3</a:t>
            </a:r>
            <a:r>
              <a:rPr lang="zh-CN" altLang="en-US" dirty="0" smtClean="0"/>
              <a:t>和</a:t>
            </a:r>
            <a:r>
              <a:rPr lang="en-US" altLang="zh-CN" dirty="0" smtClean="0"/>
              <a:t>N4</a:t>
            </a:r>
            <a:r>
              <a:rPr lang="zh-CN" altLang="en-US" dirty="0" smtClean="0"/>
              <a:t>的反相信号，其中，</a:t>
            </a:r>
            <a:r>
              <a:rPr lang="en-US" altLang="zh-CN" dirty="0" smtClean="0"/>
              <a:t>N3-4</a:t>
            </a:r>
            <a:r>
              <a:rPr lang="zh-CN" altLang="en-US" dirty="0" smtClean="0"/>
              <a:t>为</a:t>
            </a:r>
            <a:r>
              <a:rPr lang="en-US" altLang="zh-CN" dirty="0" smtClean="0"/>
              <a:t>SRFF</a:t>
            </a:r>
            <a:r>
              <a:rPr lang="zh-CN" altLang="en-US" dirty="0" smtClean="0"/>
              <a:t>的内部节点，实现了资源复用，</a:t>
            </a:r>
            <a:r>
              <a:rPr lang="en-US" altLang="zh-CN" dirty="0" smtClean="0"/>
              <a:t>SRTD</a:t>
            </a:r>
            <a:r>
              <a:rPr lang="zh-CN" altLang="en-US" dirty="0" smtClean="0"/>
              <a:t>的检测延时为</a:t>
            </a:r>
            <a:r>
              <a:rPr lang="en-US" altLang="zh-CN" dirty="0" smtClean="0"/>
              <a:t>…</a:t>
            </a:r>
            <a:r>
              <a:rPr lang="zh-CN" altLang="en-US" dirty="0" smtClean="0"/>
              <a:t>晶体管个数仅为</a:t>
            </a:r>
            <a:r>
              <a:rPr lang="en-US" altLang="zh-CN" dirty="0" smtClean="0"/>
              <a:t>18</a:t>
            </a:r>
            <a:r>
              <a:rPr lang="zh-CN" altLang="en-US" dirty="0" smtClean="0"/>
              <a:t>个</a:t>
            </a:r>
            <a:r>
              <a:rPr lang="en-US" altLang="zh-CN" dirty="0" smtClean="0"/>
              <a:t>…</a:t>
            </a:r>
            <a:endParaRPr lang="zh-CN" altLang="en-US" dirty="0" smtClean="0"/>
          </a:p>
          <a:p>
            <a:r>
              <a:rPr lang="en-US" altLang="zh-CN" dirty="0" smtClean="0"/>
              <a:t>SRTD</a:t>
            </a:r>
            <a:r>
              <a:rPr lang="zh-CN" altLang="en-US" dirty="0" smtClean="0"/>
              <a:t>的工作原理分为预充电模式和监测模式，预充电模式时，只有</a:t>
            </a:r>
            <a:r>
              <a:rPr lang="en-US" altLang="zh-CN" dirty="0" smtClean="0"/>
              <a:t>MP0</a:t>
            </a:r>
            <a:r>
              <a:rPr lang="zh-CN" altLang="en-US" dirty="0" smtClean="0"/>
              <a:t>这一条充电路径导通，</a:t>
            </a:r>
            <a:r>
              <a:rPr lang="en-US" altLang="zh-CN" dirty="0" smtClean="0"/>
              <a:t>Err</a:t>
            </a:r>
            <a:r>
              <a:rPr lang="zh-CN" altLang="en-US" dirty="0" smtClean="0"/>
              <a:t>被置为</a:t>
            </a:r>
            <a:r>
              <a:rPr lang="en-US" altLang="zh-CN" dirty="0" smtClean="0"/>
              <a:t>0</a:t>
            </a:r>
            <a:r>
              <a:rPr lang="zh-CN" altLang="en-US" dirty="0" smtClean="0"/>
              <a:t>，此时，任何输入信号的变化均不会影响</a:t>
            </a:r>
            <a:r>
              <a:rPr lang="en-US" altLang="zh-CN" dirty="0" smtClean="0"/>
              <a:t>Err</a:t>
            </a:r>
            <a:r>
              <a:rPr lang="zh-CN" altLang="en-US" dirty="0" smtClean="0"/>
              <a:t>的值，因此，该种情况也是</a:t>
            </a:r>
            <a:r>
              <a:rPr lang="en-US" altLang="zh-CN" dirty="0" smtClean="0"/>
              <a:t>SNU</a:t>
            </a:r>
            <a:r>
              <a:rPr lang="zh-CN" altLang="en-US" dirty="0" smtClean="0"/>
              <a:t>自恢复的。</a:t>
            </a:r>
            <a:endParaRPr lang="zh-CN" altLang="en-US" dirty="0"/>
          </a:p>
        </p:txBody>
      </p:sp>
      <p:sp>
        <p:nvSpPr>
          <p:cNvPr id="4" name="灯片编号占位符 3"/>
          <p:cNvSpPr>
            <a:spLocks noGrp="1"/>
          </p:cNvSpPr>
          <p:nvPr>
            <p:ph type="sldNum" sz="quarter" idx="10"/>
          </p:nvPr>
        </p:nvSpPr>
        <p:spPr/>
        <p:txBody>
          <a:bodyPr/>
          <a:lstStyle/>
          <a:p>
            <a:fld id="{7392B679-AE23-4750-8FB0-6513430B8953}" type="slidenum">
              <a:rPr lang="zh-CN" altLang="en-US" smtClean="0"/>
              <a:pPr/>
              <a:t>12</a:t>
            </a:fld>
            <a:endParaRPr lang="zh-CN" altLang="en-US"/>
          </a:p>
        </p:txBody>
      </p:sp>
    </p:spTree>
    <p:extLst>
      <p:ext uri="{BB962C8B-B14F-4D97-AF65-F5344CB8AC3E}">
        <p14:creationId xmlns:p14="http://schemas.microsoft.com/office/powerpoint/2010/main" val="287324911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smtClean="0"/>
              <a:t>SRTD</a:t>
            </a:r>
            <a:r>
              <a:rPr lang="zh-CN" altLang="en-US" dirty="0" smtClean="0"/>
              <a:t>的监测模式采用了全对称结构，监测模式又分为时序宽松和时序为例。当时序宽松时，</a:t>
            </a:r>
            <a:r>
              <a:rPr lang="en-US" altLang="zh-CN" dirty="0" smtClean="0"/>
              <a:t>D=0</a:t>
            </a:r>
            <a:r>
              <a:rPr lang="zh-CN" altLang="en-US" dirty="0" smtClean="0"/>
              <a:t>或</a:t>
            </a:r>
            <a:r>
              <a:rPr lang="en-US" altLang="zh-CN" dirty="0" smtClean="0"/>
              <a:t>1</a:t>
            </a:r>
            <a:r>
              <a:rPr lang="zh-CN" altLang="en-US" dirty="0" smtClean="0"/>
              <a:t>的情况下，两路上拉网络分别导通以使报警信号置为</a:t>
            </a:r>
            <a:r>
              <a:rPr lang="en-US" altLang="zh-CN" dirty="0" smtClean="0"/>
              <a:t>0</a:t>
            </a:r>
            <a:r>
              <a:rPr lang="zh-CN" altLang="en-US" dirty="0" smtClean="0"/>
              <a:t>，同时，放电网络始终是关闭的。相反，时序违例时，上拉网络始终关闭，下拉放电路径始终有一条导通，</a:t>
            </a:r>
            <a:r>
              <a:rPr lang="en-US" altLang="zh-CN" dirty="0" smtClean="0"/>
              <a:t>Err</a:t>
            </a:r>
            <a:r>
              <a:rPr lang="zh-CN" altLang="en-US" dirty="0" smtClean="0"/>
              <a:t>信号最终被置为</a:t>
            </a:r>
            <a:r>
              <a:rPr lang="en-US" altLang="zh-CN" dirty="0" smtClean="0"/>
              <a:t>1</a:t>
            </a:r>
            <a:r>
              <a:rPr lang="zh-CN" altLang="en-US" dirty="0" smtClean="0"/>
              <a:t>，从而发出报警信号。</a:t>
            </a:r>
            <a:endParaRPr lang="en-US" altLang="zh-CN" dirty="0" smtClean="0"/>
          </a:p>
          <a:p>
            <a:r>
              <a:rPr lang="zh-CN" altLang="en-US" dirty="0" smtClean="0"/>
              <a:t>对于监测模式下可能发生的</a:t>
            </a:r>
            <a:r>
              <a:rPr lang="en-US" altLang="zh-CN" dirty="0" smtClean="0"/>
              <a:t>SNU</a:t>
            </a:r>
            <a:r>
              <a:rPr lang="zh-CN" altLang="en-US" dirty="0" smtClean="0"/>
              <a:t>，由于总是有一条强驱动的上拉或下拉路径导通，因此，</a:t>
            </a:r>
            <a:r>
              <a:rPr lang="en-US" altLang="zh-CN" dirty="0" smtClean="0"/>
              <a:t>Err</a:t>
            </a:r>
            <a:r>
              <a:rPr lang="zh-CN" altLang="en-US" dirty="0" smtClean="0"/>
              <a:t>总是自恢复的。</a:t>
            </a:r>
            <a:endParaRPr lang="en-US" altLang="zh-CN" dirty="0" smtClean="0"/>
          </a:p>
        </p:txBody>
      </p:sp>
      <p:sp>
        <p:nvSpPr>
          <p:cNvPr id="4" name="灯片编号占位符 3"/>
          <p:cNvSpPr>
            <a:spLocks noGrp="1"/>
          </p:cNvSpPr>
          <p:nvPr>
            <p:ph type="sldNum" sz="quarter" idx="10"/>
          </p:nvPr>
        </p:nvSpPr>
        <p:spPr/>
        <p:txBody>
          <a:bodyPr/>
          <a:lstStyle/>
          <a:p>
            <a:fld id="{7392B679-AE23-4750-8FB0-6513430B8953}" type="slidenum">
              <a:rPr lang="zh-CN" altLang="en-US" smtClean="0"/>
              <a:pPr/>
              <a:t>13</a:t>
            </a:fld>
            <a:endParaRPr lang="zh-CN" altLang="en-US"/>
          </a:p>
        </p:txBody>
      </p:sp>
    </p:spTree>
    <p:extLst>
      <p:ext uri="{BB962C8B-B14F-4D97-AF65-F5344CB8AC3E}">
        <p14:creationId xmlns:p14="http://schemas.microsoft.com/office/powerpoint/2010/main" val="190265897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其次，提出了</a:t>
            </a:r>
            <a:r>
              <a:rPr lang="en-US" altLang="zh-CN" dirty="0" smtClean="0"/>
              <a:t>…</a:t>
            </a:r>
            <a:r>
              <a:rPr lang="zh-CN" altLang="en-US" dirty="0" smtClean="0"/>
              <a:t>在没有发生时序错误时，</a:t>
            </a:r>
            <a:r>
              <a:rPr lang="en-US" altLang="zh-CN" dirty="0" smtClean="0"/>
              <a:t>Tg1</a:t>
            </a:r>
            <a:r>
              <a:rPr lang="zh-CN" altLang="en-US" dirty="0" smtClean="0"/>
              <a:t>导通，</a:t>
            </a:r>
            <a:r>
              <a:rPr lang="en-US" altLang="zh-CN" dirty="0" smtClean="0"/>
              <a:t>C</a:t>
            </a:r>
            <a:r>
              <a:rPr lang="zh-CN" altLang="en-US" dirty="0" smtClean="0"/>
              <a:t>为系统时钟</a:t>
            </a:r>
            <a:r>
              <a:rPr lang="en-US" altLang="zh-CN" dirty="0" smtClean="0"/>
              <a:t>CK</a:t>
            </a:r>
            <a:r>
              <a:rPr lang="zh-CN" altLang="en-US" dirty="0" smtClean="0"/>
              <a:t>经过一段时间的延时，一旦</a:t>
            </a:r>
            <a:r>
              <a:rPr lang="en-US" altLang="zh-CN" dirty="0" smtClean="0"/>
              <a:t>Err</a:t>
            </a:r>
            <a:r>
              <a:rPr lang="zh-CN" altLang="en-US" dirty="0" smtClean="0"/>
              <a:t>发出报警信号置为</a:t>
            </a:r>
            <a:r>
              <a:rPr lang="en-US" altLang="zh-CN" dirty="0" smtClean="0"/>
              <a:t>1</a:t>
            </a:r>
            <a:r>
              <a:rPr lang="zh-CN" altLang="en-US" dirty="0" smtClean="0"/>
              <a:t>，</a:t>
            </a:r>
            <a:r>
              <a:rPr lang="en-US" altLang="zh-CN" dirty="0" smtClean="0"/>
              <a:t>tg2</a:t>
            </a:r>
            <a:r>
              <a:rPr lang="zh-CN" altLang="en-US" dirty="0" smtClean="0"/>
              <a:t>导通，</a:t>
            </a:r>
            <a:r>
              <a:rPr lang="en-US" altLang="zh-CN" dirty="0" smtClean="0"/>
              <a:t>C</a:t>
            </a:r>
            <a:r>
              <a:rPr lang="zh-CN" altLang="en-US" dirty="0" smtClean="0"/>
              <a:t>在当前监测窗口内将立刻被拉低，此时，</a:t>
            </a:r>
            <a:r>
              <a:rPr lang="en-US" altLang="zh-CN" dirty="0" smtClean="0"/>
              <a:t>C</a:t>
            </a:r>
            <a:r>
              <a:rPr lang="zh-CN" altLang="en-US" dirty="0" smtClean="0"/>
              <a:t>和</a:t>
            </a:r>
            <a:r>
              <a:rPr lang="en-US" altLang="zh-CN" dirty="0" smtClean="0"/>
              <a:t>CB</a:t>
            </a:r>
            <a:r>
              <a:rPr lang="zh-CN" altLang="en-US" dirty="0" smtClean="0"/>
              <a:t>将使</a:t>
            </a:r>
            <a:r>
              <a:rPr lang="en-US" altLang="zh-CN" dirty="0" smtClean="0"/>
              <a:t>…N1-2</a:t>
            </a:r>
            <a:r>
              <a:rPr lang="zh-CN" altLang="en-US" dirty="0" smtClean="0"/>
              <a:t>重采样</a:t>
            </a:r>
            <a:r>
              <a:rPr lang="en-US" altLang="zh-CN" dirty="0" smtClean="0"/>
              <a:t>…</a:t>
            </a:r>
            <a:r>
              <a:rPr lang="zh-CN" altLang="en-US" dirty="0" smtClean="0"/>
              <a:t>由于此时从锁存器处于传输模式，因此，</a:t>
            </a:r>
            <a:r>
              <a:rPr lang="en-US" altLang="zh-CN" dirty="0" smtClean="0"/>
              <a:t>Q</a:t>
            </a:r>
            <a:r>
              <a:rPr lang="zh-CN" altLang="en-US" dirty="0" smtClean="0"/>
              <a:t>的值被更正，实现了</a:t>
            </a:r>
            <a:r>
              <a:rPr lang="en-US" altLang="zh-CN" dirty="0" smtClean="0"/>
              <a:t>…</a:t>
            </a:r>
          </a:p>
          <a:p>
            <a:r>
              <a:rPr lang="zh-CN" altLang="en-US" dirty="0" smtClean="0"/>
              <a:t>该纠错电路具有</a:t>
            </a:r>
            <a:r>
              <a:rPr lang="en-US" altLang="zh-CN" dirty="0" smtClean="0"/>
              <a:t>…</a:t>
            </a:r>
            <a:r>
              <a:rPr lang="zh-CN" altLang="en-US" dirty="0" smtClean="0"/>
              <a:t>的特点</a:t>
            </a:r>
            <a:endParaRPr lang="en-US" altLang="zh-CN" dirty="0" smtClean="0"/>
          </a:p>
          <a:p>
            <a:r>
              <a:rPr lang="zh-CN" altLang="en-US" dirty="0" smtClean="0"/>
              <a:t>由于</a:t>
            </a:r>
            <a:r>
              <a:rPr lang="en-US" altLang="zh-CN" dirty="0" smtClean="0"/>
              <a:t>C</a:t>
            </a:r>
            <a:r>
              <a:rPr lang="zh-CN" altLang="en-US" dirty="0" smtClean="0"/>
              <a:t>节点始终被</a:t>
            </a:r>
            <a:r>
              <a:rPr lang="en-US" altLang="zh-CN" dirty="0" smtClean="0"/>
              <a:t>CK</a:t>
            </a:r>
            <a:r>
              <a:rPr lang="zh-CN" altLang="en-US" dirty="0" smtClean="0"/>
              <a:t>或</a:t>
            </a:r>
            <a:r>
              <a:rPr lang="en-US" altLang="zh-CN" dirty="0" err="1" smtClean="0"/>
              <a:t>Errn</a:t>
            </a:r>
            <a:r>
              <a:rPr lang="zh-CN" altLang="en-US" dirty="0" smtClean="0"/>
              <a:t>强驱动，因此，</a:t>
            </a:r>
            <a:r>
              <a:rPr lang="en-US" altLang="zh-CN" dirty="0" smtClean="0"/>
              <a:t>C</a:t>
            </a:r>
            <a:r>
              <a:rPr lang="zh-CN" altLang="en-US" dirty="0" smtClean="0"/>
              <a:t>节点也是单节点翻转自恢复的</a:t>
            </a:r>
            <a:endParaRPr lang="zh-CN" altLang="en-US" dirty="0"/>
          </a:p>
        </p:txBody>
      </p:sp>
      <p:sp>
        <p:nvSpPr>
          <p:cNvPr id="4" name="灯片编号占位符 3"/>
          <p:cNvSpPr>
            <a:spLocks noGrp="1"/>
          </p:cNvSpPr>
          <p:nvPr>
            <p:ph type="sldNum" sz="quarter" idx="10"/>
          </p:nvPr>
        </p:nvSpPr>
        <p:spPr/>
        <p:txBody>
          <a:bodyPr/>
          <a:lstStyle/>
          <a:p>
            <a:fld id="{7392B679-AE23-4750-8FB0-6513430B8953}" type="slidenum">
              <a:rPr lang="zh-CN" altLang="en-US" smtClean="0"/>
              <a:pPr/>
              <a:t>14</a:t>
            </a:fld>
            <a:endParaRPr lang="zh-CN" altLang="en-US"/>
          </a:p>
        </p:txBody>
      </p:sp>
    </p:spTree>
    <p:extLst>
      <p:ext uri="{BB962C8B-B14F-4D97-AF65-F5344CB8AC3E}">
        <p14:creationId xmlns:p14="http://schemas.microsoft.com/office/powerpoint/2010/main" val="23862362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zh-CN" altLang="en-US" sz="1200" dirty="0" smtClean="0">
                <a:latin typeface="+mn-ea"/>
              </a:rPr>
              <a:t>接下来是</a:t>
            </a:r>
            <a:r>
              <a:rPr lang="zh-CN" altLang="en-US" sz="1200" dirty="0" smtClean="0">
                <a:latin typeface="+mn-ea"/>
              </a:rPr>
              <a:t>研究</a:t>
            </a:r>
            <a:r>
              <a:rPr lang="zh-CN" altLang="en-US" sz="1200" dirty="0" smtClean="0">
                <a:latin typeface="+mn-ea"/>
              </a:rPr>
              <a:t>成果二，</a:t>
            </a:r>
            <a:r>
              <a:rPr lang="zh-CN" altLang="en-US" sz="1200" dirty="0" smtClean="0">
                <a:latin typeface="+mn-ea"/>
              </a:rPr>
              <a:t>提出了</a:t>
            </a:r>
            <a:r>
              <a:rPr lang="en-US" altLang="zh-CN" sz="1200" dirty="0" smtClean="0">
                <a:latin typeface="+mn-ea"/>
              </a:rPr>
              <a:t>…</a:t>
            </a:r>
            <a:r>
              <a:rPr lang="zh-CN" altLang="en-US" sz="1200" dirty="0" smtClean="0">
                <a:latin typeface="+mn-ea"/>
              </a:rPr>
              <a:t>透明</a:t>
            </a:r>
            <a:r>
              <a:rPr lang="zh-CN" altLang="en-US" sz="1200" dirty="0" smtClean="0">
                <a:latin typeface="+mn-ea"/>
              </a:rPr>
              <a:t>模式时，输入信号</a:t>
            </a:r>
            <a:r>
              <a:rPr lang="en-US" altLang="zh-CN" sz="1200" dirty="0" smtClean="0">
                <a:latin typeface="+mn-ea"/>
              </a:rPr>
              <a:t>D</a:t>
            </a:r>
            <a:r>
              <a:rPr lang="zh-CN" altLang="en-US" sz="1200" dirty="0" smtClean="0">
                <a:latin typeface="+mn-ea"/>
              </a:rPr>
              <a:t>经四个</a:t>
            </a:r>
            <a:r>
              <a:rPr lang="en-US" altLang="zh-CN" sz="1200" dirty="0" smtClean="0">
                <a:latin typeface="+mn-ea"/>
              </a:rPr>
              <a:t>TG</a:t>
            </a:r>
            <a:r>
              <a:rPr lang="zh-CN" altLang="en-US" sz="1200" dirty="0" smtClean="0">
                <a:latin typeface="+mn-ea"/>
              </a:rPr>
              <a:t>分别传给</a:t>
            </a:r>
            <a:r>
              <a:rPr lang="en-US" altLang="zh-CN" sz="1200" dirty="0" smtClean="0">
                <a:latin typeface="+mn-ea"/>
              </a:rPr>
              <a:t>N5-N7</a:t>
            </a:r>
            <a:r>
              <a:rPr lang="zh-CN" altLang="en-US" sz="1200" dirty="0" smtClean="0">
                <a:latin typeface="+mn-ea"/>
              </a:rPr>
              <a:t>以及输出节点</a:t>
            </a:r>
            <a:r>
              <a:rPr lang="en-US" altLang="zh-CN" sz="1200" dirty="0" smtClean="0">
                <a:latin typeface="+mn-ea"/>
              </a:rPr>
              <a:t>Q</a:t>
            </a:r>
            <a:r>
              <a:rPr lang="zh-CN" altLang="en-US" sz="1200" dirty="0" smtClean="0">
                <a:latin typeface="+mn-ea"/>
              </a:rPr>
              <a:t>，而后，这四个节点又通过四个</a:t>
            </a:r>
            <a:r>
              <a:rPr lang="en-US" altLang="zh-CN" sz="1200" dirty="0" smtClean="0">
                <a:latin typeface="+mn-ea"/>
              </a:rPr>
              <a:t>CE</a:t>
            </a:r>
            <a:r>
              <a:rPr lang="zh-CN" altLang="en-US" sz="1200" dirty="0" smtClean="0">
                <a:latin typeface="+mn-ea"/>
              </a:rPr>
              <a:t>同时驱动</a:t>
            </a:r>
            <a:r>
              <a:rPr lang="en-US" altLang="zh-CN" sz="1200" dirty="0" smtClean="0">
                <a:latin typeface="+mn-ea"/>
              </a:rPr>
              <a:t>N1-N4</a:t>
            </a:r>
            <a:r>
              <a:rPr lang="zh-CN" altLang="en-US" sz="1200" dirty="0" smtClean="0">
                <a:latin typeface="+mn-ea"/>
              </a:rPr>
              <a:t>节点，此时所有的钟控</a:t>
            </a:r>
            <a:r>
              <a:rPr lang="en-US" altLang="zh-CN" sz="1200" dirty="0" smtClean="0">
                <a:latin typeface="+mn-ea"/>
              </a:rPr>
              <a:t>C</a:t>
            </a:r>
            <a:r>
              <a:rPr lang="zh-CN" altLang="en-US" sz="1200" dirty="0" smtClean="0">
                <a:latin typeface="+mn-ea"/>
              </a:rPr>
              <a:t>单元关闭，反馈环路断开，没有节点被多驱同时驱动，</a:t>
            </a:r>
            <a:r>
              <a:rPr lang="zh-CN" altLang="en-US" sz="1200" b="1" dirty="0" smtClean="0">
                <a:latin typeface="+mn-ea"/>
              </a:rPr>
              <a:t>竞争小</a:t>
            </a:r>
            <a:r>
              <a:rPr lang="zh-CN" altLang="en-US" sz="1200" b="0" dirty="0" smtClean="0">
                <a:latin typeface="+mn-ea"/>
              </a:rPr>
              <a:t>。保持模式时，钟控</a:t>
            </a:r>
            <a:r>
              <a:rPr lang="en-US" altLang="zh-CN" sz="1200" b="0" dirty="0" smtClean="0">
                <a:latin typeface="+mn-ea"/>
              </a:rPr>
              <a:t>C</a:t>
            </a:r>
            <a:r>
              <a:rPr lang="zh-CN" altLang="en-US" sz="1200" b="0" dirty="0" smtClean="0">
                <a:latin typeface="+mn-ea"/>
              </a:rPr>
              <a:t>单元导通，所有的</a:t>
            </a:r>
            <a:r>
              <a:rPr lang="en-US" altLang="zh-CN" sz="1200" b="0" dirty="0" smtClean="0">
                <a:latin typeface="+mn-ea"/>
              </a:rPr>
              <a:t>TG</a:t>
            </a:r>
            <a:r>
              <a:rPr lang="zh-CN" altLang="en-US" sz="1200" b="0" dirty="0" smtClean="0">
                <a:latin typeface="+mn-ea"/>
              </a:rPr>
              <a:t>关闭，</a:t>
            </a:r>
            <a:r>
              <a:rPr lang="en-US" altLang="zh-CN" sz="1200" b="0" dirty="0" smtClean="0">
                <a:latin typeface="+mn-ea"/>
              </a:rPr>
              <a:t>N1-N4</a:t>
            </a:r>
            <a:r>
              <a:rPr lang="zh-CN" altLang="en-US" sz="1200" b="0" dirty="0" smtClean="0">
                <a:latin typeface="+mn-ea"/>
              </a:rPr>
              <a:t>又同时通过四个钟控</a:t>
            </a:r>
            <a:r>
              <a:rPr lang="en-US" altLang="zh-CN" sz="1200" b="0" dirty="0" smtClean="0">
                <a:latin typeface="+mn-ea"/>
              </a:rPr>
              <a:t>CE</a:t>
            </a:r>
            <a:r>
              <a:rPr lang="zh-CN" altLang="en-US" sz="1200" b="0" dirty="0" smtClean="0">
                <a:latin typeface="+mn-ea"/>
              </a:rPr>
              <a:t>反馈给输出节点</a:t>
            </a:r>
            <a:r>
              <a:rPr lang="en-US" altLang="zh-CN" sz="1200" b="0" dirty="0" smtClean="0">
                <a:latin typeface="+mn-ea"/>
              </a:rPr>
              <a:t>Q</a:t>
            </a:r>
            <a:r>
              <a:rPr lang="zh-CN" altLang="en-US" sz="1200" b="0" dirty="0" smtClean="0">
                <a:latin typeface="+mn-ea"/>
              </a:rPr>
              <a:t>以及</a:t>
            </a:r>
            <a:r>
              <a:rPr lang="en-US" altLang="zh-CN" sz="1200" b="0" dirty="0" smtClean="0">
                <a:latin typeface="+mn-ea"/>
              </a:rPr>
              <a:t>N5-N7</a:t>
            </a:r>
            <a:r>
              <a:rPr lang="zh-CN" altLang="en-US" sz="1200" b="0" dirty="0" smtClean="0">
                <a:latin typeface="+mn-ea"/>
              </a:rPr>
              <a:t>，形成了完全互锁的恢复阵列。</a:t>
            </a:r>
            <a:r>
              <a:rPr lang="zh-CN" altLang="en-US" sz="1200" dirty="0" smtClean="0">
                <a:latin typeface="+mn-ea"/>
              </a:rPr>
              <a:t>整个锁存器结构紧凑，没有多余的逻辑，</a:t>
            </a:r>
            <a:r>
              <a:rPr lang="zh-CN" altLang="en-US" sz="1200" b="1" dirty="0" smtClean="0">
                <a:latin typeface="+mn-ea"/>
              </a:rPr>
              <a:t>负载小</a:t>
            </a:r>
            <a:r>
              <a:rPr lang="zh-CN" altLang="en-US" sz="1200" dirty="0" smtClean="0">
                <a:latin typeface="+mn-ea"/>
              </a:rPr>
              <a:t>，最终可稳定工作在超低电压下。同国际上的先进工作相比，在功耗面积延时积上实现了</a:t>
            </a:r>
            <a:r>
              <a:rPr lang="en-US" altLang="zh-CN" sz="1200" dirty="0" smtClean="0">
                <a:latin typeface="+mn-ea"/>
              </a:rPr>
              <a:t>…</a:t>
            </a:r>
          </a:p>
          <a:p>
            <a:pPr marL="0" marR="0" indent="0" algn="l" defTabSz="914400" rtl="0" eaLnBrk="1" fontAlgn="auto" latinLnBrk="0" hangingPunct="1">
              <a:lnSpc>
                <a:spcPct val="100000"/>
              </a:lnSpc>
              <a:spcBef>
                <a:spcPts val="0"/>
              </a:spcBef>
              <a:spcAft>
                <a:spcPts val="0"/>
              </a:spcAft>
              <a:buClrTx/>
              <a:buSzTx/>
              <a:buFontTx/>
              <a:buNone/>
              <a:tabLst/>
              <a:defRPr/>
            </a:pPr>
            <a:r>
              <a:rPr lang="zh-CN" altLang="en-US" sz="1200" dirty="0" smtClean="0">
                <a:latin typeface="+mn-ea"/>
              </a:rPr>
              <a:t>此外，由于锁存器在监测窗口内透明，因此晚到的输入信号</a:t>
            </a:r>
            <a:r>
              <a:rPr lang="en-US" altLang="zh-CN" sz="1200" dirty="0" smtClean="0">
                <a:latin typeface="+mn-ea"/>
              </a:rPr>
              <a:t>D</a:t>
            </a:r>
            <a:r>
              <a:rPr lang="zh-CN" altLang="en-US" sz="1200" dirty="0" smtClean="0">
                <a:latin typeface="+mn-ea"/>
              </a:rPr>
              <a:t>基于锁存器的时间借用特性可以被正确传输，故不再需要额外的纠错电路。</a:t>
            </a:r>
            <a:endParaRPr lang="en-US" altLang="zh-CN" sz="1200" dirty="0" smtClean="0">
              <a:latin typeface="+mn-ea"/>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altLang="zh-CN" sz="1200" dirty="0" smtClean="0">
              <a:latin typeface="+mn-ea"/>
            </a:endParaRPr>
          </a:p>
          <a:p>
            <a:pPr marL="0" marR="0" indent="0" algn="l" defTabSz="914400" rtl="0" eaLnBrk="1" fontAlgn="auto" latinLnBrk="0" hangingPunct="1">
              <a:lnSpc>
                <a:spcPct val="100000"/>
              </a:lnSpc>
              <a:spcBef>
                <a:spcPts val="0"/>
              </a:spcBef>
              <a:spcAft>
                <a:spcPts val="0"/>
              </a:spcAft>
              <a:buClrTx/>
              <a:buSzTx/>
              <a:buFontTx/>
              <a:buNone/>
              <a:tabLst/>
              <a:defRPr/>
            </a:pPr>
            <a:r>
              <a:rPr lang="zh-CN" altLang="en-US" sz="1200" dirty="0" smtClean="0">
                <a:latin typeface="+mn-ea"/>
              </a:rPr>
              <a:t>负载小和竞争小决定了锁存器能工作在超低电压的下限，而延时小决定了</a:t>
            </a:r>
            <a:r>
              <a:rPr lang="en-US" altLang="zh-CN" sz="1200" dirty="0" smtClean="0">
                <a:latin typeface="+mn-ea"/>
              </a:rPr>
              <a:t>DPAP</a:t>
            </a:r>
            <a:r>
              <a:rPr lang="zh-CN" altLang="en-US" sz="1200" dirty="0" smtClean="0">
                <a:latin typeface="+mn-ea"/>
              </a:rPr>
              <a:t>的综合性能。真正的路径延时其实应该是关键路径延时</a:t>
            </a:r>
            <a:endParaRPr lang="en-US" altLang="zh-CN" sz="1200" dirty="0" smtClean="0">
              <a:latin typeface="+mn-ea"/>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altLang="zh-CN" sz="1200" dirty="0" smtClean="0">
                <a:latin typeface="+mn-ea"/>
              </a:rPr>
              <a:t>Emerging topics in computing</a:t>
            </a:r>
          </a:p>
          <a:p>
            <a:pPr marL="0" marR="0" indent="0" algn="l" defTabSz="914400" rtl="0" eaLnBrk="1" fontAlgn="auto" latinLnBrk="0" hangingPunct="1">
              <a:lnSpc>
                <a:spcPct val="100000"/>
              </a:lnSpc>
              <a:spcBef>
                <a:spcPts val="0"/>
              </a:spcBef>
              <a:spcAft>
                <a:spcPts val="0"/>
              </a:spcAft>
              <a:buClrTx/>
              <a:buSzTx/>
              <a:buFontTx/>
              <a:buNone/>
              <a:tabLst/>
              <a:defRPr/>
            </a:pPr>
            <a:r>
              <a:rPr lang="en-US" altLang="zh-CN" sz="1200" dirty="0" smtClean="0">
                <a:latin typeface="+mn-ea"/>
              </a:rPr>
              <a:t>Device</a:t>
            </a:r>
            <a:r>
              <a:rPr lang="en-US" altLang="zh-CN" sz="1200" baseline="0" dirty="0" smtClean="0">
                <a:latin typeface="+mn-ea"/>
              </a:rPr>
              <a:t> and Materials reliability</a:t>
            </a:r>
            <a:endParaRPr lang="en-US" altLang="zh-CN" sz="1200" dirty="0" smtClean="0">
              <a:latin typeface="+mn-ea"/>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altLang="zh-CN" sz="1200" dirty="0" smtClean="0">
              <a:latin typeface="+mn-ea"/>
            </a:endParaRPr>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92B679-AE23-4750-8FB0-6513430B8953}"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72996200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zh-CN" altLang="en-US" sz="1200" dirty="0" smtClean="0">
                <a:latin typeface="+mn-ea"/>
              </a:rPr>
              <a:t>其次，提出了</a:t>
            </a:r>
            <a:r>
              <a:rPr lang="en-US" altLang="zh-CN" sz="1200" dirty="0" smtClean="0">
                <a:latin typeface="+mn-ea"/>
              </a:rPr>
              <a:t>…</a:t>
            </a:r>
            <a:r>
              <a:rPr lang="zh-CN" altLang="en-US" sz="1200" dirty="0" smtClean="0">
                <a:latin typeface="+mn-ea"/>
              </a:rPr>
              <a:t>在不考虑加固的情况下，采用一个传输门两个反相器和一个</a:t>
            </a:r>
            <a:r>
              <a:rPr lang="en-US" altLang="zh-CN" sz="1200" dirty="0" smtClean="0">
                <a:latin typeface="+mn-ea"/>
              </a:rPr>
              <a:t>6T</a:t>
            </a:r>
            <a:r>
              <a:rPr lang="zh-CN" altLang="en-US" sz="1200" dirty="0" smtClean="0">
                <a:latin typeface="+mn-ea"/>
              </a:rPr>
              <a:t>异或门的独立跳变单元结构便可实现输入信号</a:t>
            </a:r>
            <a:r>
              <a:rPr lang="en-US" altLang="zh-CN" sz="1200" dirty="0" smtClean="0">
                <a:latin typeface="+mn-ea"/>
              </a:rPr>
              <a:t>D</a:t>
            </a:r>
            <a:r>
              <a:rPr lang="zh-CN" altLang="en-US" sz="1200" dirty="0" smtClean="0">
                <a:latin typeface="+mn-ea"/>
              </a:rPr>
              <a:t>的时序监测，具体原理是</a:t>
            </a:r>
            <a:r>
              <a:rPr lang="en-US" altLang="zh-CN" sz="1200" dirty="0" smtClean="0">
                <a:latin typeface="+mn-ea"/>
              </a:rPr>
              <a:t>…</a:t>
            </a:r>
            <a:r>
              <a:rPr lang="zh-CN" altLang="en-US" sz="1200" dirty="0" smtClean="0">
                <a:latin typeface="+mn-ea"/>
              </a:rPr>
              <a:t>进一步地，又提出了改进的</a:t>
            </a:r>
            <a:r>
              <a:rPr lang="en-US" altLang="zh-CN" sz="1200" dirty="0" smtClean="0">
                <a:latin typeface="+mn-ea"/>
              </a:rPr>
              <a:t>DTD</a:t>
            </a:r>
            <a:r>
              <a:rPr lang="zh-CN" altLang="en-US" sz="1200" dirty="0" smtClean="0">
                <a:latin typeface="+mn-ea"/>
              </a:rPr>
              <a:t>监测单元结构，通过将</a:t>
            </a:r>
            <a:r>
              <a:rPr lang="en-US" altLang="zh-CN" sz="1200" dirty="0" smtClean="0">
                <a:latin typeface="+mn-ea"/>
              </a:rPr>
              <a:t>DD</a:t>
            </a:r>
            <a:r>
              <a:rPr lang="zh-CN" altLang="en-US" sz="1200" dirty="0" smtClean="0">
                <a:latin typeface="+mn-ea"/>
              </a:rPr>
              <a:t>信号冗余备份来完成双节点翻转的容忍加固，最终只有</a:t>
            </a:r>
            <a:r>
              <a:rPr lang="en-US" altLang="zh-CN" sz="1200" dirty="0" err="1" smtClean="0">
                <a:latin typeface="+mn-ea"/>
              </a:rPr>
              <a:t>ce</a:t>
            </a:r>
            <a:r>
              <a:rPr lang="zh-CN" altLang="en-US" sz="1200" dirty="0" smtClean="0">
                <a:latin typeface="+mn-ea"/>
              </a:rPr>
              <a:t>的输入输出节点同时发生翻转时，将导致误报警，由于</a:t>
            </a:r>
            <a:r>
              <a:rPr lang="en-US" altLang="zh-CN" sz="1200" dirty="0" smtClean="0">
                <a:latin typeface="+mn-ea"/>
              </a:rPr>
              <a:t>DTD</a:t>
            </a:r>
            <a:r>
              <a:rPr lang="zh-CN" altLang="en-US" sz="1200" dirty="0" smtClean="0">
                <a:latin typeface="+mn-ea"/>
              </a:rPr>
              <a:t>是独立于</a:t>
            </a:r>
            <a:r>
              <a:rPr lang="en-US" altLang="zh-CN" sz="1200" dirty="0" smtClean="0">
                <a:latin typeface="+mn-ea"/>
              </a:rPr>
              <a:t>Latch</a:t>
            </a:r>
            <a:r>
              <a:rPr lang="zh-CN" altLang="en-US" sz="1200" dirty="0" smtClean="0">
                <a:latin typeface="+mn-ea"/>
              </a:rPr>
              <a:t>的，因此，</a:t>
            </a:r>
            <a:r>
              <a:rPr lang="zh-CN" altLang="en-US" sz="1200" kern="1200" dirty="0" smtClean="0">
                <a:solidFill>
                  <a:schemeClr val="tx1"/>
                </a:solidFill>
                <a:effectLst/>
                <a:latin typeface="+mn-lt"/>
                <a:ea typeface="+mn-ea"/>
                <a:cs typeface="+mn-cs"/>
              </a:rPr>
              <a:t>并不会造成数据的传输错误，考虑到</a:t>
            </a:r>
            <a:r>
              <a:rPr lang="en-US" altLang="zh-CN" sz="1200" kern="1200" dirty="0" smtClean="0">
                <a:solidFill>
                  <a:schemeClr val="tx1"/>
                </a:solidFill>
                <a:effectLst/>
                <a:latin typeface="+mn-lt"/>
                <a:ea typeface="+mn-ea"/>
                <a:cs typeface="+mn-cs"/>
              </a:rPr>
              <a:t>SEU</a:t>
            </a:r>
            <a:r>
              <a:rPr lang="zh-CN" altLang="en-US" sz="1200" kern="1200" dirty="0" smtClean="0">
                <a:solidFill>
                  <a:schemeClr val="tx1"/>
                </a:solidFill>
                <a:effectLst/>
                <a:latin typeface="+mn-lt"/>
                <a:ea typeface="+mn-ea"/>
                <a:cs typeface="+mn-cs"/>
              </a:rPr>
              <a:t>的低概率与致命性，</a:t>
            </a:r>
            <a:r>
              <a:rPr lang="en-US" altLang="zh-CN" sz="1200" kern="1200" dirty="0" smtClean="0">
                <a:solidFill>
                  <a:schemeClr val="tx1"/>
                </a:solidFill>
                <a:effectLst/>
                <a:latin typeface="+mn-lt"/>
                <a:ea typeface="+mn-ea"/>
                <a:cs typeface="+mn-cs"/>
              </a:rPr>
              <a:t>DTD</a:t>
            </a:r>
            <a:r>
              <a:rPr lang="zh-CN" altLang="en-US" sz="1200" kern="1200" dirty="0" smtClean="0">
                <a:solidFill>
                  <a:schemeClr val="tx1"/>
                </a:solidFill>
                <a:effectLst/>
                <a:latin typeface="+mn-lt"/>
                <a:ea typeface="+mn-ea"/>
                <a:cs typeface="+mn-cs"/>
              </a:rPr>
              <a:t>连续发生误报警的概率是极低的，因此，</a:t>
            </a:r>
            <a:r>
              <a:rPr lang="en-US" altLang="zh-CN" sz="1200" kern="1200" dirty="0" smtClean="0">
                <a:solidFill>
                  <a:schemeClr val="tx1"/>
                </a:solidFill>
                <a:effectLst/>
                <a:latin typeface="+mn-lt"/>
                <a:ea typeface="+mn-ea"/>
                <a:cs typeface="+mn-cs"/>
              </a:rPr>
              <a:t>DTD</a:t>
            </a:r>
            <a:r>
              <a:rPr lang="zh-CN" altLang="en-US" sz="1200" kern="1200" dirty="0" smtClean="0">
                <a:solidFill>
                  <a:schemeClr val="tx1"/>
                </a:solidFill>
                <a:effectLst/>
                <a:latin typeface="+mn-lt"/>
                <a:ea typeface="+mn-ea"/>
                <a:cs typeface="+mn-cs"/>
              </a:rPr>
              <a:t>的误报警对电路性能产生的影响时忽略不计的。</a:t>
            </a:r>
            <a:endParaRPr lang="en-US" altLang="zh-CN" sz="1200" dirty="0" smtClean="0">
              <a:latin typeface="+mn-ea"/>
            </a:endParaRPr>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92B679-AE23-4750-8FB0-6513430B8953}"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341223075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zh-CN" altLang="en-US" sz="1200" dirty="0" smtClean="0">
                <a:solidFill>
                  <a:schemeClr val="tx1"/>
                </a:solidFill>
                <a:latin typeface="+mn-ea"/>
              </a:rPr>
              <a:t>先比较性能开销再做故障注入验证</a:t>
            </a:r>
            <a:endParaRPr lang="en-US" altLang="zh-CN" sz="1200" dirty="0" smtClean="0">
              <a:solidFill>
                <a:schemeClr val="tx1"/>
              </a:solidFill>
              <a:latin typeface="+mn-ea"/>
            </a:endParaRPr>
          </a:p>
          <a:p>
            <a:pPr marL="0" marR="0" indent="0" algn="l" defTabSz="914400" rtl="0" eaLnBrk="1" fontAlgn="auto" latinLnBrk="0" hangingPunct="1">
              <a:lnSpc>
                <a:spcPct val="100000"/>
              </a:lnSpc>
              <a:spcBef>
                <a:spcPts val="0"/>
              </a:spcBef>
              <a:spcAft>
                <a:spcPts val="0"/>
              </a:spcAft>
              <a:buClrTx/>
              <a:buSzTx/>
              <a:buFontTx/>
              <a:buNone/>
              <a:tabLst/>
              <a:defRPr/>
            </a:pPr>
            <a:r>
              <a:rPr lang="zh-CN" altLang="en-US" sz="1200" dirty="0" smtClean="0">
                <a:solidFill>
                  <a:schemeClr val="tx1"/>
                </a:solidFill>
                <a:latin typeface="+mn-ea"/>
              </a:rPr>
              <a:t>从</a:t>
            </a:r>
            <a:r>
              <a:rPr lang="zh-CN" altLang="en-US" sz="1200" dirty="0" smtClean="0">
                <a:solidFill>
                  <a:schemeClr val="tx1"/>
                </a:solidFill>
                <a:latin typeface="+mn-ea"/>
              </a:rPr>
              <a:t>以上的案例中可以得出结论</a:t>
            </a:r>
            <a:r>
              <a:rPr lang="en-US" altLang="zh-CN" sz="1200" dirty="0" smtClean="0">
                <a:solidFill>
                  <a:schemeClr val="tx1"/>
                </a:solidFill>
                <a:latin typeface="+mn-ea"/>
              </a:rPr>
              <a:t>…</a:t>
            </a:r>
            <a:r>
              <a:rPr lang="zh-CN" altLang="en-US" sz="1200" dirty="0" smtClean="0">
                <a:solidFill>
                  <a:schemeClr val="tx1"/>
                </a:solidFill>
                <a:latin typeface="+mn-ea"/>
              </a:rPr>
              <a:t>待定</a:t>
            </a:r>
            <a:endParaRPr lang="en-US" altLang="zh-CN" sz="1200" dirty="0" smtClean="0">
              <a:solidFill>
                <a:schemeClr val="tx1"/>
              </a:solidFill>
              <a:latin typeface="+mn-ea"/>
            </a:endParaRPr>
          </a:p>
        </p:txBody>
      </p:sp>
      <p:sp>
        <p:nvSpPr>
          <p:cNvPr id="4" name="灯片编号占位符 3"/>
          <p:cNvSpPr>
            <a:spLocks noGrp="1"/>
          </p:cNvSpPr>
          <p:nvPr>
            <p:ph type="sldNum" sz="quarter" idx="10"/>
          </p:nvPr>
        </p:nvSpPr>
        <p:spPr/>
        <p:txBody>
          <a:bodyPr/>
          <a:lstStyle/>
          <a:p>
            <a:fld id="{7392B679-AE23-4750-8FB0-6513430B8953}" type="slidenum">
              <a:rPr lang="zh-CN" altLang="en-US" smtClean="0"/>
              <a:pPr/>
              <a:t>17</a:t>
            </a:fld>
            <a:endParaRPr lang="zh-CN" altLang="en-US"/>
          </a:p>
        </p:txBody>
      </p:sp>
    </p:spTree>
    <p:extLst>
      <p:ext uri="{BB962C8B-B14F-4D97-AF65-F5344CB8AC3E}">
        <p14:creationId xmlns:p14="http://schemas.microsoft.com/office/powerpoint/2010/main" val="398834955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在仿真验证方面，基于</a:t>
            </a:r>
            <a:r>
              <a:rPr lang="en-US" altLang="zh-CN" dirty="0" smtClean="0"/>
              <a:t>TCAD</a:t>
            </a:r>
            <a:r>
              <a:rPr lang="zh-CN" altLang="en-US" dirty="0" smtClean="0"/>
              <a:t>仿真得到了近地轨道下单粒子轰击</a:t>
            </a:r>
            <a:r>
              <a:rPr lang="en-US" altLang="zh-CN" dirty="0" smtClean="0"/>
              <a:t>28nm</a:t>
            </a:r>
            <a:r>
              <a:rPr lang="zh-CN" altLang="en-US" dirty="0" smtClean="0"/>
              <a:t>器件产生的瞬态电流</a:t>
            </a:r>
            <a:r>
              <a:rPr lang="en-US" altLang="zh-CN" dirty="0" smtClean="0"/>
              <a:t>…. 0.9V</a:t>
            </a:r>
            <a:r>
              <a:rPr lang="zh-CN" altLang="en-US" dirty="0" smtClean="0"/>
              <a:t>电压下，注入的瞬态电流产生的电压峰值已高达</a:t>
            </a:r>
            <a:r>
              <a:rPr lang="en-US" altLang="zh-CN" dirty="0" smtClean="0"/>
              <a:t>1.5V-1.8V</a:t>
            </a:r>
            <a:r>
              <a:rPr lang="zh-CN" altLang="en-US" dirty="0" smtClean="0"/>
              <a:t>，而提出的锁存器在最小尺寸下仍能实现所有节点的单节点和双节点翻转的快速自恢复，这也再次证明提出的锁存器结构是临界电荷量无穷大的。</a:t>
            </a:r>
            <a:endParaRPr lang="en-US" altLang="zh-CN" dirty="0" smtClean="0"/>
          </a:p>
          <a:p>
            <a:r>
              <a:rPr lang="zh-CN" altLang="en-US" dirty="0" smtClean="0"/>
              <a:t>线性能量传输值</a:t>
            </a:r>
            <a:endParaRPr lang="en-US" altLang="zh-CN" dirty="0" smtClean="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92B679-AE23-4750-8FB0-6513430B8953}"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43776614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在仿真验证方面，基于</a:t>
            </a:r>
            <a:r>
              <a:rPr lang="en-US" altLang="zh-CN" dirty="0" smtClean="0"/>
              <a:t>TCAD</a:t>
            </a:r>
            <a:r>
              <a:rPr lang="zh-CN" altLang="en-US" dirty="0" smtClean="0"/>
              <a:t>仿真得到了近地轨道下单粒子轰击</a:t>
            </a:r>
            <a:r>
              <a:rPr lang="en-US" altLang="zh-CN" dirty="0" smtClean="0"/>
              <a:t>28nm</a:t>
            </a:r>
            <a:r>
              <a:rPr lang="zh-CN" altLang="en-US" dirty="0" smtClean="0"/>
              <a:t>器件产生的瞬态电流</a:t>
            </a:r>
            <a:r>
              <a:rPr lang="en-US" altLang="zh-CN" dirty="0" smtClean="0"/>
              <a:t>…. 0.9V</a:t>
            </a:r>
            <a:r>
              <a:rPr lang="zh-CN" altLang="en-US" dirty="0" smtClean="0"/>
              <a:t>电压下，注入的瞬态电流产生的电压峰值已高达</a:t>
            </a:r>
            <a:r>
              <a:rPr lang="en-US" altLang="zh-CN" dirty="0" smtClean="0"/>
              <a:t>1.5V-1.8V</a:t>
            </a:r>
            <a:r>
              <a:rPr lang="zh-CN" altLang="en-US" dirty="0" smtClean="0"/>
              <a:t>，而提出的锁存器在最小尺寸下仍能实现所有节点的单节点和双节点翻转的快速自恢复，这也再次证明提出的锁存器结构是临界电荷量无穷大的。</a:t>
            </a:r>
            <a:endParaRPr lang="en-US" altLang="zh-CN" dirty="0" smtClean="0"/>
          </a:p>
          <a:p>
            <a:r>
              <a:rPr lang="zh-CN" altLang="en-US" dirty="0" smtClean="0"/>
              <a:t>线性能量传输值</a:t>
            </a:r>
            <a:endParaRPr lang="en-US" altLang="zh-CN" dirty="0" smtClean="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92B679-AE23-4750-8FB0-6513430B8953}"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352311099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在仿真验证方面，基于</a:t>
            </a:r>
            <a:r>
              <a:rPr lang="en-US" altLang="zh-CN" dirty="0" smtClean="0"/>
              <a:t>TCAD</a:t>
            </a:r>
            <a:r>
              <a:rPr lang="zh-CN" altLang="en-US" dirty="0" smtClean="0"/>
              <a:t>仿真得到了近地轨道下单粒子轰击</a:t>
            </a:r>
            <a:r>
              <a:rPr lang="en-US" altLang="zh-CN" dirty="0" smtClean="0"/>
              <a:t>28nm</a:t>
            </a:r>
            <a:r>
              <a:rPr lang="zh-CN" altLang="en-US" dirty="0" smtClean="0"/>
              <a:t>器件产生的瞬态电流</a:t>
            </a:r>
            <a:r>
              <a:rPr lang="en-US" altLang="zh-CN" dirty="0" smtClean="0"/>
              <a:t>…. 0.9V</a:t>
            </a:r>
            <a:r>
              <a:rPr lang="zh-CN" altLang="en-US" dirty="0" smtClean="0"/>
              <a:t>电压下，注入的瞬态电流产生的电压峰值已高达</a:t>
            </a:r>
            <a:r>
              <a:rPr lang="en-US" altLang="zh-CN" dirty="0" smtClean="0"/>
              <a:t>1.5V-1.8V</a:t>
            </a:r>
            <a:r>
              <a:rPr lang="zh-CN" altLang="en-US" dirty="0" smtClean="0"/>
              <a:t>，而提出的锁存器在最小尺寸下仍能实现所有节点的单节点和双节点翻转的快速自恢复，这也再次证明提出的锁存器结构是临界电荷量无穷大的。</a:t>
            </a:r>
            <a:endParaRPr lang="en-US" altLang="zh-CN" dirty="0" smtClean="0"/>
          </a:p>
          <a:p>
            <a:r>
              <a:rPr lang="zh-CN" altLang="en-US" dirty="0" smtClean="0"/>
              <a:t>线性能量传输值</a:t>
            </a:r>
            <a:endParaRPr lang="en-US" altLang="zh-CN" dirty="0" smtClean="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92B679-AE23-4750-8FB0-6513430B8953}"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290243180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在仿真验证方面，基于</a:t>
            </a:r>
            <a:r>
              <a:rPr lang="en-US" altLang="zh-CN" dirty="0" smtClean="0"/>
              <a:t>TCAD</a:t>
            </a:r>
            <a:r>
              <a:rPr lang="zh-CN" altLang="en-US" dirty="0" smtClean="0"/>
              <a:t>仿真得到了近地轨道下单粒子轰击</a:t>
            </a:r>
            <a:r>
              <a:rPr lang="en-US" altLang="zh-CN" dirty="0" smtClean="0"/>
              <a:t>28nm</a:t>
            </a:r>
            <a:r>
              <a:rPr lang="zh-CN" altLang="en-US" dirty="0" smtClean="0"/>
              <a:t>器件产生的瞬态电流</a:t>
            </a:r>
            <a:r>
              <a:rPr lang="en-US" altLang="zh-CN" dirty="0" smtClean="0"/>
              <a:t>…. 0.9V</a:t>
            </a:r>
            <a:r>
              <a:rPr lang="zh-CN" altLang="en-US" dirty="0" smtClean="0"/>
              <a:t>电压下，注入的瞬态电流产生的电压峰值已高达</a:t>
            </a:r>
            <a:r>
              <a:rPr lang="en-US" altLang="zh-CN" dirty="0" smtClean="0"/>
              <a:t>1.5V-1.8V</a:t>
            </a:r>
            <a:r>
              <a:rPr lang="zh-CN" altLang="en-US" dirty="0" smtClean="0"/>
              <a:t>，而提出的锁存器在最小尺寸下仍能实现所有节点的单节点和双节点翻转的快速自恢复，这也再次证明提出的锁存器结构是临界电荷量无穷大的。</a:t>
            </a:r>
            <a:endParaRPr lang="en-US" altLang="zh-CN" dirty="0" smtClean="0"/>
          </a:p>
          <a:p>
            <a:r>
              <a:rPr lang="zh-CN" altLang="en-US" dirty="0" smtClean="0"/>
              <a:t>线性能量传输值</a:t>
            </a:r>
            <a:endParaRPr lang="en-US" altLang="zh-CN" dirty="0" smtClean="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92B679-AE23-4750-8FB0-6513430B8953}"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347604471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392B679-AE23-4750-8FB0-6513430B8953}" type="slidenum">
              <a:rPr lang="zh-CN" altLang="en-US" smtClean="0"/>
              <a:pPr/>
              <a:t>22</a:t>
            </a:fld>
            <a:endParaRPr lang="zh-CN" altLang="en-US"/>
          </a:p>
        </p:txBody>
      </p:sp>
    </p:spTree>
    <p:extLst>
      <p:ext uri="{BB962C8B-B14F-4D97-AF65-F5344CB8AC3E}">
        <p14:creationId xmlns:p14="http://schemas.microsoft.com/office/powerpoint/2010/main" val="67987654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在仿真验证方面，基于</a:t>
            </a:r>
            <a:r>
              <a:rPr lang="en-US" altLang="zh-CN" dirty="0" smtClean="0"/>
              <a:t>TCAD</a:t>
            </a:r>
            <a:r>
              <a:rPr lang="zh-CN" altLang="en-US" dirty="0" smtClean="0"/>
              <a:t>仿真得到了近地轨道下单粒子轰击</a:t>
            </a:r>
            <a:r>
              <a:rPr lang="en-US" altLang="zh-CN" dirty="0" smtClean="0"/>
              <a:t>28nm</a:t>
            </a:r>
            <a:r>
              <a:rPr lang="zh-CN" altLang="en-US" dirty="0" smtClean="0"/>
              <a:t>器件产生的瞬态电流</a:t>
            </a:r>
            <a:r>
              <a:rPr lang="en-US" altLang="zh-CN" dirty="0" smtClean="0"/>
              <a:t>…. 0.9V</a:t>
            </a:r>
            <a:r>
              <a:rPr lang="zh-CN" altLang="en-US" dirty="0" smtClean="0"/>
              <a:t>电压下，注入的瞬态电流产生的电压峰值已高达</a:t>
            </a:r>
            <a:r>
              <a:rPr lang="en-US" altLang="zh-CN" dirty="0" smtClean="0"/>
              <a:t>1.5V-1.8V</a:t>
            </a:r>
            <a:r>
              <a:rPr lang="zh-CN" altLang="en-US" dirty="0" smtClean="0"/>
              <a:t>，而提出的锁存器在最小尺寸下仍能实现所有节点的单节点和双节点翻转的快速自恢复，这也再次证明提出的锁存器结构是临界电荷量无穷大的。</a:t>
            </a:r>
            <a:endParaRPr lang="en-US" altLang="zh-CN" dirty="0" smtClean="0"/>
          </a:p>
          <a:p>
            <a:r>
              <a:rPr lang="zh-CN" altLang="en-US" dirty="0" smtClean="0"/>
              <a:t>线性能量传输值</a:t>
            </a:r>
            <a:endParaRPr lang="en-US" altLang="zh-CN" dirty="0" smtClean="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92B679-AE23-4750-8FB0-6513430B8953}"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28104172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r>
              <a:rPr lang="zh-CN" altLang="en-US" dirty="0" smtClean="0"/>
              <a:t>将</a:t>
            </a:r>
            <a:r>
              <a:rPr lang="en-US" altLang="zh-CN" dirty="0" smtClean="0"/>
              <a:t>SPICE</a:t>
            </a:r>
            <a:r>
              <a:rPr lang="zh-CN" altLang="en-US" dirty="0" smtClean="0"/>
              <a:t>的网表贴上去</a:t>
            </a:r>
            <a:endParaRPr lang="en-US" altLang="zh-CN" dirty="0" smtClean="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92B679-AE23-4750-8FB0-6513430B8953}"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233438663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altLang="zh-CN" b="1" dirty="0" smtClean="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92B679-AE23-4750-8FB0-6513430B8953}"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344951188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感谢</a:t>
            </a:r>
            <a:r>
              <a:rPr lang="en-US" altLang="zh-CN" dirty="0" smtClean="0"/>
              <a:t>…</a:t>
            </a:r>
            <a:r>
              <a:rPr lang="zh-CN" altLang="en-US" dirty="0" smtClean="0"/>
              <a:t>的聆听，敬请</a:t>
            </a:r>
            <a:r>
              <a:rPr lang="en-US" altLang="zh-CN" dirty="0" smtClean="0"/>
              <a:t>…</a:t>
            </a:r>
            <a:endParaRPr lang="zh-CN" altLang="en-US" dirty="0"/>
          </a:p>
        </p:txBody>
      </p:sp>
      <p:sp>
        <p:nvSpPr>
          <p:cNvPr id="4" name="灯片编号占位符 3"/>
          <p:cNvSpPr>
            <a:spLocks noGrp="1"/>
          </p:cNvSpPr>
          <p:nvPr>
            <p:ph type="sldNum" sz="quarter" idx="10"/>
          </p:nvPr>
        </p:nvSpPr>
        <p:spPr/>
        <p:txBody>
          <a:bodyPr/>
          <a:lstStyle/>
          <a:p>
            <a:fld id="{530638E9-0F18-4D5D-A320-5B9FAC67D5E9}" type="slidenum">
              <a:rPr lang="zh-CN" altLang="en-US" smtClean="0"/>
              <a:pPr/>
              <a:t>26</a:t>
            </a:fld>
            <a:endParaRPr lang="zh-CN" altLang="en-US"/>
          </a:p>
        </p:txBody>
      </p:sp>
    </p:spTree>
    <p:extLst>
      <p:ext uri="{BB962C8B-B14F-4D97-AF65-F5344CB8AC3E}">
        <p14:creationId xmlns:p14="http://schemas.microsoft.com/office/powerpoint/2010/main" val="171112809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以标准静态锁存器为例。</a:t>
            </a:r>
            <a:r>
              <a:rPr lang="zh-CN" altLang="en-US" b="1" dirty="0" smtClean="0"/>
              <a:t>保持模式下</a:t>
            </a:r>
            <a:r>
              <a:rPr lang="zh-CN" altLang="en-US" dirty="0" smtClean="0"/>
              <a:t>，如果任意一个内部节点发生单粒子翻转，那这个错误将在内部节点逐级传播，最终导致整个环路崩溃</a:t>
            </a:r>
            <a:r>
              <a:rPr lang="en-US" altLang="zh-CN" dirty="0" smtClean="0"/>
              <a:t>…</a:t>
            </a:r>
            <a:r>
              <a:rPr lang="zh-CN" altLang="en-US" dirty="0" smtClean="0"/>
              <a:t>因此，我总结了一套解决思路。</a:t>
            </a:r>
            <a:endParaRPr lang="en-US" altLang="zh-CN" dirty="0" smtClean="0"/>
          </a:p>
          <a:p>
            <a:r>
              <a:rPr lang="zh-CN" altLang="en-US" dirty="0" smtClean="0"/>
              <a:t>对于单粒子翻转，关键在于要采用隔离单元阻塞内部节点的错误传播</a:t>
            </a:r>
            <a:r>
              <a:rPr lang="en-US" altLang="zh-CN" dirty="0" smtClean="0"/>
              <a:t>…</a:t>
            </a:r>
            <a:r>
              <a:rPr lang="zh-CN" altLang="en-US" dirty="0" smtClean="0"/>
              <a:t>加固类型也可以分为容忍型和自恢复型</a:t>
            </a:r>
            <a:endParaRPr lang="en-US" altLang="zh-CN" dirty="0" smtClean="0"/>
          </a:p>
          <a:p>
            <a:r>
              <a:rPr lang="zh-CN" altLang="en-US" dirty="0" smtClean="0"/>
              <a:t>对于投票表决器，可以采用定制表决器结构</a:t>
            </a:r>
            <a:r>
              <a:rPr lang="en-US" altLang="zh-CN" dirty="0" smtClean="0"/>
              <a:t>…</a:t>
            </a:r>
            <a:r>
              <a:rPr lang="zh-CN" altLang="en-US" dirty="0" smtClean="0"/>
              <a:t>最终时序单元的表现形式是</a:t>
            </a:r>
            <a:r>
              <a:rPr lang="en-US" altLang="zh-CN" dirty="0" smtClean="0"/>
              <a:t>…</a:t>
            </a:r>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92B679-AE23-4750-8FB0-6513430B8953}"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16842548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zh-CN" altLang="en-US" dirty="0" smtClean="0"/>
              <a:t>其次推导了软错误率的计算方法，得出了两个重要结论</a:t>
            </a:r>
            <a:r>
              <a:rPr lang="en-US" altLang="zh-CN" dirty="0" smtClean="0"/>
              <a:t>…</a:t>
            </a:r>
            <a:endParaRPr lang="zh-CN" altLang="en-US"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zh-CN" altLang="en-US" dirty="0" smtClean="0"/>
              <a:t>最终在软错误率、功耗和延时三者乘积上获得了</a:t>
            </a:r>
            <a:r>
              <a:rPr lang="en-US" altLang="zh-CN" dirty="0" smtClean="0"/>
              <a:t>…</a:t>
            </a:r>
            <a:r>
              <a:rPr lang="zh-CN" altLang="en-US" dirty="0" smtClean="0"/>
              <a:t>的收益，这项工作最终发表在了</a:t>
            </a:r>
            <a:r>
              <a:rPr lang="en-US" altLang="zh-CN" dirty="0" smtClean="0"/>
              <a:t>TVLSI</a:t>
            </a:r>
            <a:r>
              <a:rPr lang="zh-CN" altLang="en-US" dirty="0" smtClean="0"/>
              <a:t>上</a:t>
            </a:r>
            <a:endParaRPr lang="en-US" altLang="zh-CN" dirty="0" smtClean="0"/>
          </a:p>
        </p:txBody>
      </p:sp>
      <p:sp>
        <p:nvSpPr>
          <p:cNvPr id="4" name="灯片编号占位符 3"/>
          <p:cNvSpPr>
            <a:spLocks noGrp="1"/>
          </p:cNvSpPr>
          <p:nvPr>
            <p:ph type="sldNum" sz="quarter" idx="10"/>
          </p:nvPr>
        </p:nvSpPr>
        <p:spPr/>
        <p:txBody>
          <a:bodyPr/>
          <a:lstStyle/>
          <a:p>
            <a:fld id="{7392B679-AE23-4750-8FB0-6513430B8953}" type="slidenum">
              <a:rPr lang="zh-CN" altLang="en-US" smtClean="0"/>
              <a:pPr/>
              <a:t>28</a:t>
            </a:fld>
            <a:endParaRPr lang="zh-CN" altLang="en-US"/>
          </a:p>
        </p:txBody>
      </p:sp>
    </p:spTree>
    <p:extLst>
      <p:ext uri="{BB962C8B-B14F-4D97-AF65-F5344CB8AC3E}">
        <p14:creationId xmlns:p14="http://schemas.microsoft.com/office/powerpoint/2010/main" val="268471997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其次，提出了一种</a:t>
            </a:r>
            <a:r>
              <a:rPr lang="en-US" altLang="zh-CN" dirty="0" smtClean="0"/>
              <a:t>…</a:t>
            </a:r>
            <a:r>
              <a:rPr lang="zh-CN" altLang="en-US" dirty="0" smtClean="0"/>
              <a:t>监测晶体管</a:t>
            </a:r>
            <a:r>
              <a:rPr lang="en-US" altLang="zh-CN" dirty="0" smtClean="0"/>
              <a:t>MN0-MN4</a:t>
            </a:r>
            <a:r>
              <a:rPr lang="zh-CN" altLang="en-US" dirty="0" smtClean="0"/>
              <a:t>，充电晶体管</a:t>
            </a:r>
            <a:r>
              <a:rPr lang="en-US" altLang="zh-CN" dirty="0" smtClean="0"/>
              <a:t>MP0</a:t>
            </a:r>
            <a:r>
              <a:rPr lang="zh-CN" altLang="en-US" dirty="0" smtClean="0"/>
              <a:t>和上拉恢复晶体管</a:t>
            </a:r>
            <a:r>
              <a:rPr lang="en-US" altLang="zh-CN" dirty="0" smtClean="0"/>
              <a:t>MP1-MP4</a:t>
            </a:r>
            <a:r>
              <a:rPr lang="zh-CN" altLang="en-US" dirty="0" smtClean="0"/>
              <a:t>组成</a:t>
            </a:r>
            <a:endParaRPr lang="zh-CN" altLang="en-US" dirty="0"/>
          </a:p>
        </p:txBody>
      </p:sp>
      <p:sp>
        <p:nvSpPr>
          <p:cNvPr id="4" name="灯片编号占位符 3"/>
          <p:cNvSpPr>
            <a:spLocks noGrp="1"/>
          </p:cNvSpPr>
          <p:nvPr>
            <p:ph type="sldNum" sz="quarter" idx="10"/>
          </p:nvPr>
        </p:nvSpPr>
        <p:spPr/>
        <p:txBody>
          <a:bodyPr/>
          <a:lstStyle/>
          <a:p>
            <a:fld id="{7392B679-AE23-4750-8FB0-6513430B8953}" type="slidenum">
              <a:rPr lang="zh-CN" altLang="en-US" smtClean="0"/>
              <a:pPr/>
              <a:t>29</a:t>
            </a:fld>
            <a:endParaRPr lang="zh-CN" altLang="en-US"/>
          </a:p>
        </p:txBody>
      </p:sp>
    </p:spTree>
    <p:extLst>
      <p:ext uri="{BB962C8B-B14F-4D97-AF65-F5344CB8AC3E}">
        <p14:creationId xmlns:p14="http://schemas.microsoft.com/office/powerpoint/2010/main" val="120494059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其次，提出了一种</a:t>
            </a:r>
            <a:r>
              <a:rPr lang="en-US" altLang="zh-CN" dirty="0" smtClean="0"/>
              <a:t>…</a:t>
            </a:r>
            <a:r>
              <a:rPr lang="zh-CN" altLang="en-US" dirty="0" smtClean="0"/>
              <a:t>由</a:t>
            </a:r>
            <a:r>
              <a:rPr lang="en-US" altLang="zh-CN" dirty="0" smtClean="0"/>
              <a:t>…</a:t>
            </a:r>
            <a:r>
              <a:rPr lang="zh-CN" altLang="en-US" dirty="0" smtClean="0"/>
              <a:t>组成，分为预充电模式和监测模式，</a:t>
            </a:r>
            <a:endParaRPr lang="zh-CN" altLang="en-US" dirty="0"/>
          </a:p>
        </p:txBody>
      </p:sp>
      <p:sp>
        <p:nvSpPr>
          <p:cNvPr id="4" name="灯片编号占位符 3"/>
          <p:cNvSpPr>
            <a:spLocks noGrp="1"/>
          </p:cNvSpPr>
          <p:nvPr>
            <p:ph type="sldNum" sz="quarter" idx="10"/>
          </p:nvPr>
        </p:nvSpPr>
        <p:spPr/>
        <p:txBody>
          <a:bodyPr/>
          <a:lstStyle/>
          <a:p>
            <a:fld id="{7392B679-AE23-4750-8FB0-6513430B8953}" type="slidenum">
              <a:rPr lang="zh-CN" altLang="en-US" smtClean="0"/>
              <a:pPr/>
              <a:t>30</a:t>
            </a:fld>
            <a:endParaRPr lang="zh-CN" altLang="en-US"/>
          </a:p>
        </p:txBody>
      </p:sp>
    </p:spTree>
    <p:extLst>
      <p:ext uri="{BB962C8B-B14F-4D97-AF65-F5344CB8AC3E}">
        <p14:creationId xmlns:p14="http://schemas.microsoft.com/office/powerpoint/2010/main" val="9867473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r>
              <a:rPr lang="zh-CN" altLang="en-US" sz="1200" dirty="0" smtClean="0">
                <a:latin typeface="+mn-ea"/>
                <a:cs typeface="+mn-ea"/>
                <a:sym typeface="+mn-lt"/>
              </a:rPr>
              <a:t>之前应该再放一页</a:t>
            </a:r>
            <a:r>
              <a:rPr lang="en-US" altLang="zh-CN" sz="1200" dirty="0" smtClean="0">
                <a:latin typeface="+mn-ea"/>
                <a:cs typeface="+mn-ea"/>
                <a:sym typeface="+mn-lt"/>
              </a:rPr>
              <a:t>Razor</a:t>
            </a:r>
          </a:p>
          <a:p>
            <a:pPr algn="just"/>
            <a:r>
              <a:rPr lang="zh-CN" altLang="en-US" sz="1200" dirty="0" smtClean="0">
                <a:latin typeface="+mn-ea"/>
                <a:cs typeface="+mn-ea"/>
                <a:sym typeface="+mn-lt"/>
              </a:rPr>
              <a:t>因此</a:t>
            </a:r>
            <a:r>
              <a:rPr lang="zh-CN" altLang="en-US" sz="1200" dirty="0" smtClean="0">
                <a:latin typeface="+mn-ea"/>
                <a:cs typeface="+mn-ea"/>
                <a:sym typeface="+mn-lt"/>
              </a:rPr>
              <a:t>，本课题的研究目标是基于商业工艺，设计一款覆盖全范围加固的高能效抗辐照芯片。</a:t>
            </a:r>
            <a:r>
              <a:rPr lang="zh-CN" altLang="en-US" sz="1400" dirty="0" smtClean="0">
                <a:latin typeface="+mn-ea"/>
                <a:cs typeface="+mn-ea"/>
                <a:sym typeface="+mn-lt"/>
              </a:rPr>
              <a:t>研究内容是 首先</a:t>
            </a:r>
            <a:r>
              <a:rPr lang="en-US" altLang="zh-CN" sz="1400" dirty="0" smtClean="0">
                <a:latin typeface="+mn-ea"/>
                <a:cs typeface="+mn-ea"/>
                <a:sym typeface="+mn-lt"/>
              </a:rPr>
              <a:t>1</a:t>
            </a:r>
            <a:r>
              <a:rPr lang="zh-CN" altLang="en-US" sz="1400" dirty="0" smtClean="0">
                <a:latin typeface="+mn-ea"/>
                <a:cs typeface="+mn-ea"/>
                <a:sym typeface="+mn-lt"/>
              </a:rPr>
              <a:t>）其次</a:t>
            </a:r>
            <a:r>
              <a:rPr lang="en-US" altLang="zh-CN" sz="1400" dirty="0" smtClean="0">
                <a:latin typeface="+mn-ea"/>
                <a:cs typeface="+mn-ea"/>
                <a:sym typeface="+mn-lt"/>
              </a:rPr>
              <a:t>2</a:t>
            </a:r>
            <a:r>
              <a:rPr lang="zh-CN" altLang="en-US" sz="1400" dirty="0" smtClean="0">
                <a:latin typeface="+mn-ea"/>
                <a:cs typeface="+mn-ea"/>
                <a:sym typeface="+mn-lt"/>
              </a:rPr>
              <a:t>）</a:t>
            </a:r>
            <a:r>
              <a:rPr lang="zh-CN" altLang="en-US" dirty="0" smtClean="0">
                <a:latin typeface="+mn-ea"/>
                <a:cs typeface="+mn-ea"/>
                <a:sym typeface="+mn-lt"/>
              </a:rPr>
              <a:t>结合，</a:t>
            </a:r>
            <a:r>
              <a:rPr lang="zh-CN" altLang="en-US" sz="1400" dirty="0" smtClean="0">
                <a:latin typeface="+mn-ea"/>
                <a:cs typeface="+mn-ea"/>
                <a:sym typeface="+mn-lt"/>
              </a:rPr>
              <a:t>最后</a:t>
            </a:r>
            <a:r>
              <a:rPr lang="en-US" altLang="zh-CN" sz="1400" dirty="0" smtClean="0">
                <a:latin typeface="+mn-ea"/>
                <a:cs typeface="+mn-ea"/>
                <a:sym typeface="+mn-lt"/>
              </a:rPr>
              <a:t>3</a:t>
            </a:r>
            <a:r>
              <a:rPr lang="zh-CN" altLang="en-US" sz="1400" dirty="0" smtClean="0">
                <a:latin typeface="+mn-ea"/>
                <a:cs typeface="+mn-ea"/>
                <a:sym typeface="+mn-lt"/>
              </a:rPr>
              <a:t>）</a:t>
            </a:r>
            <a:r>
              <a:rPr lang="zh-CN" altLang="en-US" dirty="0" smtClean="0">
                <a:latin typeface="+mn-ea"/>
                <a:cs typeface="+mn-ea"/>
                <a:sym typeface="+mn-lt"/>
              </a:rPr>
              <a:t>覆盖全流程的</a:t>
            </a:r>
            <a:r>
              <a:rPr lang="en-US" altLang="zh-CN" dirty="0" smtClean="0">
                <a:latin typeface="+mn-ea"/>
                <a:cs typeface="+mn-ea"/>
                <a:sym typeface="+mn-lt"/>
              </a:rPr>
              <a:t>…</a:t>
            </a:r>
          </a:p>
          <a:p>
            <a:pPr algn="just"/>
            <a:r>
              <a:rPr lang="zh-CN" altLang="en-US" dirty="0" smtClean="0">
                <a:latin typeface="+mn-ea"/>
                <a:cs typeface="+mn-ea"/>
                <a:sym typeface="+mn-lt"/>
              </a:rPr>
              <a:t>突破</a:t>
            </a:r>
            <a:r>
              <a:rPr lang="en-US" altLang="zh-CN" dirty="0" smtClean="0">
                <a:latin typeface="+mn-ea"/>
                <a:cs typeface="+mn-ea"/>
                <a:sym typeface="+mn-lt"/>
              </a:rPr>
              <a:t>or</a:t>
            </a:r>
            <a:r>
              <a:rPr lang="zh-CN" altLang="en-US" dirty="0" smtClean="0">
                <a:latin typeface="+mn-ea"/>
                <a:cs typeface="+mn-ea"/>
                <a:sym typeface="+mn-lt"/>
              </a:rPr>
              <a:t>进展？</a:t>
            </a:r>
            <a:endParaRPr lang="en-US" altLang="zh-CN" dirty="0" smtClean="0">
              <a:latin typeface="+mn-ea"/>
              <a:cs typeface="+mn-ea"/>
              <a:sym typeface="+mn-lt"/>
            </a:endParaRPr>
          </a:p>
          <a:p>
            <a:pPr algn="just"/>
            <a:r>
              <a:rPr lang="zh-CN" altLang="en-US" dirty="0" smtClean="0">
                <a:latin typeface="+mn-ea"/>
                <a:cs typeface="+mn-ea"/>
                <a:sym typeface="+mn-lt"/>
              </a:rPr>
              <a:t>课题新在没有人做过，</a:t>
            </a:r>
            <a:r>
              <a:rPr lang="en-US" altLang="zh-CN" dirty="0" smtClean="0">
                <a:latin typeface="+mn-ea"/>
                <a:cs typeface="+mn-ea"/>
                <a:sym typeface="+mn-lt"/>
              </a:rPr>
              <a:t>1</a:t>
            </a:r>
            <a:r>
              <a:rPr lang="zh-CN" altLang="en-US" dirty="0" smtClean="0">
                <a:latin typeface="+mn-ea"/>
                <a:cs typeface="+mn-ea"/>
                <a:sym typeface="+mn-lt"/>
              </a:rPr>
              <a:t>）</a:t>
            </a:r>
            <a:r>
              <a:rPr lang="en-US" altLang="zh-CN" dirty="0" smtClean="0">
                <a:latin typeface="+mn-ea"/>
                <a:cs typeface="+mn-ea"/>
                <a:sym typeface="+mn-lt"/>
              </a:rPr>
              <a:t>EDAC</a:t>
            </a:r>
            <a:r>
              <a:rPr lang="zh-CN" altLang="en-US" dirty="0" smtClean="0">
                <a:latin typeface="+mn-ea"/>
                <a:cs typeface="+mn-ea"/>
                <a:sym typeface="+mn-lt"/>
              </a:rPr>
              <a:t>的加固 </a:t>
            </a:r>
            <a:r>
              <a:rPr lang="en-US" altLang="zh-CN" dirty="0" smtClean="0">
                <a:latin typeface="+mn-ea"/>
                <a:cs typeface="+mn-ea"/>
                <a:sym typeface="+mn-lt"/>
              </a:rPr>
              <a:t>2</a:t>
            </a:r>
            <a:r>
              <a:rPr lang="zh-CN" altLang="en-US" dirty="0" smtClean="0">
                <a:latin typeface="+mn-ea"/>
                <a:cs typeface="+mn-ea"/>
                <a:sym typeface="+mn-lt"/>
              </a:rPr>
              <a:t>）超低电压下的故障注入</a:t>
            </a:r>
            <a:r>
              <a:rPr lang="en-US" altLang="zh-CN" baseline="0" dirty="0" smtClean="0">
                <a:latin typeface="+mn-lt"/>
                <a:cs typeface="+mn-cs"/>
                <a:sym typeface="+mn-lt"/>
              </a:rPr>
              <a:t> 3</a:t>
            </a:r>
            <a:r>
              <a:rPr lang="zh-CN" altLang="en-US" baseline="0" dirty="0" smtClean="0">
                <a:latin typeface="+mn-lt"/>
                <a:cs typeface="+mn-cs"/>
                <a:sym typeface="+mn-lt"/>
              </a:rPr>
              <a:t>）</a:t>
            </a:r>
            <a:r>
              <a:rPr lang="en-US" altLang="zh-CN" baseline="0" dirty="0" smtClean="0">
                <a:latin typeface="+mn-lt"/>
                <a:cs typeface="+mn-cs"/>
                <a:sym typeface="+mn-lt"/>
              </a:rPr>
              <a:t>TCAD</a:t>
            </a:r>
            <a:r>
              <a:rPr lang="zh-CN" altLang="en-US" baseline="0" dirty="0" smtClean="0">
                <a:latin typeface="+mn-lt"/>
                <a:cs typeface="+mn-cs"/>
                <a:sym typeface="+mn-lt"/>
              </a:rPr>
              <a:t>拟合后的电流源做故障注入，原先的文献中基本都是电流源拟合和设计各做各的</a:t>
            </a:r>
            <a:endParaRPr lang="en-US" altLang="zh-CN" baseline="0" dirty="0" smtClean="0">
              <a:latin typeface="+mn-lt"/>
              <a:cs typeface="+mn-cs"/>
              <a:sym typeface="+mn-lt"/>
            </a:endParaRPr>
          </a:p>
          <a:p>
            <a:pPr algn="just"/>
            <a:r>
              <a:rPr lang="zh-CN" altLang="en-US" baseline="0" dirty="0" smtClean="0">
                <a:latin typeface="+mn-lt"/>
                <a:cs typeface="+mn-cs"/>
                <a:sym typeface="+mn-lt"/>
              </a:rPr>
              <a:t>能效到底是啥？能不能提？</a:t>
            </a:r>
            <a:endParaRPr lang="en-US" altLang="zh-CN" dirty="0" smtClean="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92B679-AE23-4750-8FB0-6513430B8953}"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200352296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最后，再次对我个人的代表性成果和荣誉做一个总结。</a:t>
            </a:r>
            <a:r>
              <a:rPr lang="zh-CN" altLang="en-US" b="1" dirty="0" smtClean="0"/>
              <a:t>除了已发表的成果外，目前还有两篇一作的大修论文：</a:t>
            </a:r>
            <a:r>
              <a:rPr lang="en-US" altLang="zh-CN" b="1" dirty="0" smtClean="0"/>
              <a:t>…</a:t>
            </a:r>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92B679-AE23-4750-8FB0-6513430B8953}"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104558741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zh-CN" altLang="en-US" sz="1200" dirty="0" smtClean="0">
                <a:latin typeface="+mn-ea"/>
              </a:rPr>
              <a:t>首先是研究成果一，提出了</a:t>
            </a:r>
            <a:r>
              <a:rPr lang="en-US" altLang="zh-CN" sz="1200" dirty="0" smtClean="0">
                <a:latin typeface="+mn-ea"/>
              </a:rPr>
              <a:t>…</a:t>
            </a:r>
            <a:r>
              <a:rPr lang="zh-CN" altLang="en-US" sz="1200" dirty="0" smtClean="0">
                <a:latin typeface="+mn-ea"/>
              </a:rPr>
              <a:t>透明模式时，输入信号</a:t>
            </a:r>
            <a:r>
              <a:rPr lang="en-US" altLang="zh-CN" sz="1200" dirty="0" smtClean="0">
                <a:latin typeface="+mn-ea"/>
              </a:rPr>
              <a:t>D</a:t>
            </a:r>
            <a:r>
              <a:rPr lang="zh-CN" altLang="en-US" sz="1200" dirty="0" smtClean="0">
                <a:latin typeface="+mn-ea"/>
              </a:rPr>
              <a:t>经四个</a:t>
            </a:r>
            <a:r>
              <a:rPr lang="en-US" altLang="zh-CN" sz="1200" dirty="0" smtClean="0">
                <a:latin typeface="+mn-ea"/>
              </a:rPr>
              <a:t>TG</a:t>
            </a:r>
            <a:r>
              <a:rPr lang="zh-CN" altLang="en-US" sz="1200" dirty="0" smtClean="0">
                <a:latin typeface="+mn-ea"/>
              </a:rPr>
              <a:t>分别传给</a:t>
            </a:r>
            <a:r>
              <a:rPr lang="en-US" altLang="zh-CN" sz="1200" dirty="0" smtClean="0">
                <a:latin typeface="+mn-ea"/>
              </a:rPr>
              <a:t>N5-N7</a:t>
            </a:r>
            <a:r>
              <a:rPr lang="zh-CN" altLang="en-US" sz="1200" dirty="0" smtClean="0">
                <a:latin typeface="+mn-ea"/>
              </a:rPr>
              <a:t>以及输出节点</a:t>
            </a:r>
            <a:r>
              <a:rPr lang="en-US" altLang="zh-CN" sz="1200" dirty="0" smtClean="0">
                <a:latin typeface="+mn-ea"/>
              </a:rPr>
              <a:t>Q</a:t>
            </a:r>
            <a:r>
              <a:rPr lang="zh-CN" altLang="en-US" sz="1200" dirty="0" smtClean="0">
                <a:latin typeface="+mn-ea"/>
              </a:rPr>
              <a:t>，而后，这四个节点又通过四个</a:t>
            </a:r>
            <a:r>
              <a:rPr lang="en-US" altLang="zh-CN" sz="1200" dirty="0" smtClean="0">
                <a:latin typeface="+mn-ea"/>
              </a:rPr>
              <a:t>CE</a:t>
            </a:r>
            <a:r>
              <a:rPr lang="zh-CN" altLang="en-US" sz="1200" dirty="0" smtClean="0">
                <a:latin typeface="+mn-ea"/>
              </a:rPr>
              <a:t>同时驱动</a:t>
            </a:r>
            <a:r>
              <a:rPr lang="en-US" altLang="zh-CN" sz="1200" dirty="0" smtClean="0">
                <a:latin typeface="+mn-ea"/>
              </a:rPr>
              <a:t>N1-N4</a:t>
            </a:r>
            <a:r>
              <a:rPr lang="zh-CN" altLang="en-US" sz="1200" dirty="0" smtClean="0">
                <a:latin typeface="+mn-ea"/>
              </a:rPr>
              <a:t>节点，此时所有的钟控</a:t>
            </a:r>
            <a:r>
              <a:rPr lang="en-US" altLang="zh-CN" sz="1200" dirty="0" smtClean="0">
                <a:latin typeface="+mn-ea"/>
              </a:rPr>
              <a:t>C</a:t>
            </a:r>
            <a:r>
              <a:rPr lang="zh-CN" altLang="en-US" sz="1200" dirty="0" smtClean="0">
                <a:latin typeface="+mn-ea"/>
              </a:rPr>
              <a:t>单元关闭，反馈环路断开，没有节点被多驱同时驱动，</a:t>
            </a:r>
            <a:r>
              <a:rPr lang="zh-CN" altLang="en-US" sz="1200" b="1" dirty="0" smtClean="0">
                <a:latin typeface="+mn-ea"/>
              </a:rPr>
              <a:t>竞争小</a:t>
            </a:r>
            <a:r>
              <a:rPr lang="zh-CN" altLang="en-US" sz="1200" b="0" dirty="0" smtClean="0">
                <a:latin typeface="+mn-ea"/>
              </a:rPr>
              <a:t>。保持模式时，钟控</a:t>
            </a:r>
            <a:r>
              <a:rPr lang="en-US" altLang="zh-CN" sz="1200" b="0" dirty="0" smtClean="0">
                <a:latin typeface="+mn-ea"/>
              </a:rPr>
              <a:t>C</a:t>
            </a:r>
            <a:r>
              <a:rPr lang="zh-CN" altLang="en-US" sz="1200" b="0" dirty="0" smtClean="0">
                <a:latin typeface="+mn-ea"/>
              </a:rPr>
              <a:t>单元导通，所有的</a:t>
            </a:r>
            <a:r>
              <a:rPr lang="en-US" altLang="zh-CN" sz="1200" b="0" dirty="0" smtClean="0">
                <a:latin typeface="+mn-ea"/>
              </a:rPr>
              <a:t>TG</a:t>
            </a:r>
            <a:r>
              <a:rPr lang="zh-CN" altLang="en-US" sz="1200" b="0" dirty="0" smtClean="0">
                <a:latin typeface="+mn-ea"/>
              </a:rPr>
              <a:t>关闭，</a:t>
            </a:r>
            <a:r>
              <a:rPr lang="en-US" altLang="zh-CN" sz="1200" b="0" dirty="0" smtClean="0">
                <a:latin typeface="+mn-ea"/>
              </a:rPr>
              <a:t>N1-N4</a:t>
            </a:r>
            <a:r>
              <a:rPr lang="zh-CN" altLang="en-US" sz="1200" b="0" dirty="0" smtClean="0">
                <a:latin typeface="+mn-ea"/>
              </a:rPr>
              <a:t>又同时通过四个钟控</a:t>
            </a:r>
            <a:r>
              <a:rPr lang="en-US" altLang="zh-CN" sz="1200" b="0" dirty="0" smtClean="0">
                <a:latin typeface="+mn-ea"/>
              </a:rPr>
              <a:t>CE</a:t>
            </a:r>
            <a:r>
              <a:rPr lang="zh-CN" altLang="en-US" sz="1200" b="0" dirty="0" smtClean="0">
                <a:latin typeface="+mn-ea"/>
              </a:rPr>
              <a:t>反馈给输出节点</a:t>
            </a:r>
            <a:r>
              <a:rPr lang="en-US" altLang="zh-CN" sz="1200" b="0" dirty="0" smtClean="0">
                <a:latin typeface="+mn-ea"/>
              </a:rPr>
              <a:t>Q</a:t>
            </a:r>
            <a:r>
              <a:rPr lang="zh-CN" altLang="en-US" sz="1200" b="0" dirty="0" smtClean="0">
                <a:latin typeface="+mn-ea"/>
              </a:rPr>
              <a:t>以及</a:t>
            </a:r>
            <a:r>
              <a:rPr lang="en-US" altLang="zh-CN" sz="1200" b="0" dirty="0" smtClean="0">
                <a:latin typeface="+mn-ea"/>
              </a:rPr>
              <a:t>N5-N7</a:t>
            </a:r>
            <a:r>
              <a:rPr lang="zh-CN" altLang="en-US" sz="1200" b="0" dirty="0" smtClean="0">
                <a:latin typeface="+mn-ea"/>
              </a:rPr>
              <a:t>，形成了完全互锁的恢复阵列。</a:t>
            </a:r>
            <a:r>
              <a:rPr lang="zh-CN" altLang="en-US" sz="1200" dirty="0" smtClean="0">
                <a:latin typeface="+mn-ea"/>
              </a:rPr>
              <a:t>整个锁存器结构紧凑，没有多余的逻辑，</a:t>
            </a:r>
            <a:r>
              <a:rPr lang="zh-CN" altLang="en-US" sz="1200" b="1" dirty="0" smtClean="0">
                <a:latin typeface="+mn-ea"/>
              </a:rPr>
              <a:t>负载小</a:t>
            </a:r>
            <a:r>
              <a:rPr lang="zh-CN" altLang="en-US" sz="1200" dirty="0" smtClean="0">
                <a:latin typeface="+mn-ea"/>
              </a:rPr>
              <a:t>，最终可稳定工作在超低电压下。同国际上的先进工作相比，在功耗面积延时积上实现了</a:t>
            </a:r>
            <a:r>
              <a:rPr lang="en-US" altLang="zh-CN" sz="1200" dirty="0" smtClean="0">
                <a:latin typeface="+mn-ea"/>
              </a:rPr>
              <a:t>…</a:t>
            </a:r>
          </a:p>
          <a:p>
            <a:pPr marL="0" marR="0" indent="0" algn="l" defTabSz="914400" rtl="0" eaLnBrk="1" fontAlgn="auto" latinLnBrk="0" hangingPunct="1">
              <a:lnSpc>
                <a:spcPct val="100000"/>
              </a:lnSpc>
              <a:spcBef>
                <a:spcPts val="0"/>
              </a:spcBef>
              <a:spcAft>
                <a:spcPts val="0"/>
              </a:spcAft>
              <a:buClrTx/>
              <a:buSzTx/>
              <a:buFontTx/>
              <a:buNone/>
              <a:tabLst/>
              <a:defRPr/>
            </a:pPr>
            <a:r>
              <a:rPr lang="zh-CN" altLang="en-US" sz="1200" dirty="0" smtClean="0">
                <a:latin typeface="+mn-ea"/>
              </a:rPr>
              <a:t>负载小和竞争小决定了锁存器能工作在超低电压的下限，而延时小决定了</a:t>
            </a:r>
            <a:r>
              <a:rPr lang="en-US" altLang="zh-CN" sz="1200" dirty="0" smtClean="0">
                <a:latin typeface="+mn-ea"/>
              </a:rPr>
              <a:t>DPAP</a:t>
            </a:r>
            <a:r>
              <a:rPr lang="zh-CN" altLang="en-US" sz="1200" dirty="0" smtClean="0">
                <a:latin typeface="+mn-ea"/>
              </a:rPr>
              <a:t>的综合性能。真正的路径延时其实应该是关键路径延时</a:t>
            </a:r>
            <a:endParaRPr lang="en-US" altLang="zh-CN" sz="1200" dirty="0" smtClean="0">
              <a:latin typeface="+mn-ea"/>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altLang="zh-CN" sz="1200" dirty="0" smtClean="0">
                <a:latin typeface="+mn-ea"/>
              </a:rPr>
              <a:t>Emerging topics in computing</a:t>
            </a:r>
          </a:p>
          <a:p>
            <a:pPr marL="0" marR="0" indent="0" algn="l" defTabSz="914400" rtl="0" eaLnBrk="1" fontAlgn="auto" latinLnBrk="0" hangingPunct="1">
              <a:lnSpc>
                <a:spcPct val="100000"/>
              </a:lnSpc>
              <a:spcBef>
                <a:spcPts val="0"/>
              </a:spcBef>
              <a:spcAft>
                <a:spcPts val="0"/>
              </a:spcAft>
              <a:buClrTx/>
              <a:buSzTx/>
              <a:buFontTx/>
              <a:buNone/>
              <a:tabLst/>
              <a:defRPr/>
            </a:pPr>
            <a:r>
              <a:rPr lang="en-US" altLang="zh-CN" sz="1200" dirty="0" smtClean="0">
                <a:latin typeface="+mn-ea"/>
              </a:rPr>
              <a:t>Device</a:t>
            </a:r>
            <a:r>
              <a:rPr lang="en-US" altLang="zh-CN" sz="1200" baseline="0" dirty="0" smtClean="0">
                <a:latin typeface="+mn-ea"/>
              </a:rPr>
              <a:t> and Materials reliability</a:t>
            </a:r>
            <a:endParaRPr lang="en-US" altLang="zh-CN" sz="1200" dirty="0" smtClean="0">
              <a:latin typeface="+mn-ea"/>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altLang="zh-CN" sz="1200" dirty="0" smtClean="0">
              <a:latin typeface="+mn-ea"/>
            </a:endParaRPr>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92B679-AE23-4750-8FB0-6513430B8953}"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95281022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在仿真验证方面，基于</a:t>
            </a:r>
            <a:r>
              <a:rPr lang="en-US" altLang="zh-CN" dirty="0" smtClean="0"/>
              <a:t>TCAD</a:t>
            </a:r>
            <a:r>
              <a:rPr lang="zh-CN" altLang="en-US" dirty="0" smtClean="0"/>
              <a:t>仿真得到了近地轨道下单粒子轰击</a:t>
            </a:r>
            <a:r>
              <a:rPr lang="en-US" altLang="zh-CN" dirty="0" smtClean="0"/>
              <a:t>28nm</a:t>
            </a:r>
            <a:r>
              <a:rPr lang="zh-CN" altLang="en-US" dirty="0" smtClean="0"/>
              <a:t>器件产生的瞬态电流</a:t>
            </a:r>
            <a:r>
              <a:rPr lang="en-US" altLang="zh-CN" dirty="0" smtClean="0"/>
              <a:t>…. 0.9V</a:t>
            </a:r>
            <a:r>
              <a:rPr lang="zh-CN" altLang="en-US" dirty="0" smtClean="0"/>
              <a:t>电压下，注入的瞬态电流产生的电压峰值已高达</a:t>
            </a:r>
            <a:r>
              <a:rPr lang="en-US" altLang="zh-CN" dirty="0" smtClean="0"/>
              <a:t>1.5V-1.8V</a:t>
            </a:r>
            <a:r>
              <a:rPr lang="zh-CN" altLang="en-US" dirty="0" smtClean="0"/>
              <a:t>，而提出的锁存器在最小尺寸下仍能实现所有节点的单节点和双节点翻转的快速自恢复，这也再次证明提出的锁存器结构是临界电荷量无穷大的。</a:t>
            </a:r>
            <a:endParaRPr lang="en-US" altLang="zh-CN" dirty="0" smtClean="0"/>
          </a:p>
          <a:p>
            <a:r>
              <a:rPr lang="zh-CN" altLang="en-US" dirty="0" smtClean="0"/>
              <a:t>线性能量传输值</a:t>
            </a:r>
            <a:endParaRPr lang="en-US" altLang="zh-CN" dirty="0" smtClean="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92B679-AE23-4750-8FB0-6513430B8953}"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420748809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F237E082-ABD7-450F-96DE-89B85B96C8E6}" type="datetime1">
              <a:rPr lang="zh-CN" altLang="en-US" smtClean="0"/>
              <a:t>2024/3/13</a:t>
            </a:fld>
            <a:endParaRPr lang="zh-CN" altLang="en-US"/>
          </a:p>
        </p:txBody>
      </p:sp>
      <p:sp>
        <p:nvSpPr>
          <p:cNvPr id="4" name="灯片编号占位符 3"/>
          <p:cNvSpPr>
            <a:spLocks noGrp="1"/>
          </p:cNvSpPr>
          <p:nvPr>
            <p:ph type="sldNum" sz="quarter" idx="12"/>
          </p:nvPr>
        </p:nvSpPr>
        <p:spPr/>
        <p:txBody>
          <a:bodyPr/>
          <a:lstStyle>
            <a:lvl1pPr>
              <a:defRPr b="1">
                <a:latin typeface="+mn-ea"/>
                <a:ea typeface="+mn-ea"/>
              </a:defRPr>
            </a:lvl1pPr>
          </a:lstStyle>
          <a:p>
            <a:fld id="{D44FA6E1-6B83-4935-BD31-F33F54FC6619}" type="slidenum">
              <a:rPr lang="zh-CN" altLang="en-US" smtClean="0"/>
              <a:pPr/>
              <a:t>‹#›</a:t>
            </a:fld>
            <a:endParaRPr lang="zh-CN" altLang="en-US" dirty="0"/>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空白">
    <p:spTree>
      <p:nvGrpSpPr>
        <p:cNvPr id="1" name=""/>
        <p:cNvGrpSpPr/>
        <p:nvPr/>
      </p:nvGrpSpPr>
      <p:grpSpPr>
        <a:xfrm>
          <a:off x="0" y="0"/>
          <a:ext cx="0" cy="0"/>
          <a:chOff x="0" y="0"/>
          <a:chExt cx="0" cy="0"/>
        </a:xfrm>
      </p:grpSpPr>
      <p:cxnSp>
        <p:nvCxnSpPr>
          <p:cNvPr id="5" name="直接连接符 4"/>
          <p:cNvCxnSpPr/>
          <p:nvPr userDrawn="1"/>
        </p:nvCxnSpPr>
        <p:spPr>
          <a:xfrm>
            <a:off x="1007435" y="833864"/>
            <a:ext cx="10465163" cy="0"/>
          </a:xfrm>
          <a:prstGeom prst="line">
            <a:avLst/>
          </a:prstGeom>
          <a:ln>
            <a:solidFill>
              <a:srgbClr val="5B9BD5"/>
            </a:solidFill>
          </a:ln>
        </p:spPr>
        <p:style>
          <a:lnRef idx="1">
            <a:schemeClr val="accent1"/>
          </a:lnRef>
          <a:fillRef idx="0">
            <a:schemeClr val="accent1"/>
          </a:fillRef>
          <a:effectRef idx="0">
            <a:schemeClr val="accent1"/>
          </a:effectRef>
          <a:fontRef idx="minor">
            <a:schemeClr val="tx1"/>
          </a:fontRef>
        </p:style>
      </p:cxnSp>
      <p:grpSp>
        <p:nvGrpSpPr>
          <p:cNvPr id="6" name="Group 7"/>
          <p:cNvGrpSpPr/>
          <p:nvPr userDrawn="1"/>
        </p:nvGrpSpPr>
        <p:grpSpPr bwMode="auto">
          <a:xfrm>
            <a:off x="431371" y="390527"/>
            <a:ext cx="520496" cy="274639"/>
            <a:chOff x="0" y="0"/>
            <a:chExt cx="1041399" cy="549275"/>
          </a:xfrm>
          <a:solidFill>
            <a:srgbClr val="5B9BD5"/>
          </a:solidFill>
        </p:grpSpPr>
        <p:sp>
          <p:nvSpPr>
            <p:cNvPr id="7" name="Freeform 16"/>
            <p:cNvSpPr/>
            <p:nvPr/>
          </p:nvSpPr>
          <p:spPr bwMode="auto">
            <a:xfrm>
              <a:off x="0" y="0"/>
              <a:ext cx="361950" cy="549275"/>
            </a:xfrm>
            <a:custGeom>
              <a:avLst/>
              <a:gdLst>
                <a:gd name="T0" fmla="*/ 4 w 400"/>
                <a:gd name="T1" fmla="*/ 92 h 608"/>
                <a:gd name="T2" fmla="*/ 96 w 400"/>
                <a:gd name="T3" fmla="*/ 0 h 608"/>
                <a:gd name="T4" fmla="*/ 400 w 400"/>
                <a:gd name="T5" fmla="*/ 304 h 608"/>
                <a:gd name="T6" fmla="*/ 96 w 400"/>
                <a:gd name="T7" fmla="*/ 608 h 608"/>
                <a:gd name="T8" fmla="*/ 0 w 400"/>
                <a:gd name="T9" fmla="*/ 512 h 608"/>
                <a:gd name="T10" fmla="*/ 212 w 400"/>
                <a:gd name="T11" fmla="*/ 300 h 608"/>
                <a:gd name="T12" fmla="*/ 4 w 400"/>
                <a:gd name="T13" fmla="*/ 92 h 608"/>
              </a:gdLst>
              <a:ahLst/>
              <a:cxnLst>
                <a:cxn ang="0">
                  <a:pos x="T0" y="T1"/>
                </a:cxn>
                <a:cxn ang="0">
                  <a:pos x="T2" y="T3"/>
                </a:cxn>
                <a:cxn ang="0">
                  <a:pos x="T4" y="T5"/>
                </a:cxn>
                <a:cxn ang="0">
                  <a:pos x="T6" y="T7"/>
                </a:cxn>
                <a:cxn ang="0">
                  <a:pos x="T8" y="T9"/>
                </a:cxn>
                <a:cxn ang="0">
                  <a:pos x="T10" y="T11"/>
                </a:cxn>
                <a:cxn ang="0">
                  <a:pos x="T12" y="T13"/>
                </a:cxn>
              </a:cxnLst>
              <a:rect l="0" t="0" r="r" b="b"/>
              <a:pathLst>
                <a:path w="400" h="608">
                  <a:moveTo>
                    <a:pt x="4" y="92"/>
                  </a:moveTo>
                  <a:lnTo>
                    <a:pt x="96" y="0"/>
                  </a:lnTo>
                  <a:lnTo>
                    <a:pt x="400" y="304"/>
                  </a:lnTo>
                  <a:lnTo>
                    <a:pt x="96" y="608"/>
                  </a:lnTo>
                  <a:lnTo>
                    <a:pt x="0" y="512"/>
                  </a:lnTo>
                  <a:lnTo>
                    <a:pt x="212" y="300"/>
                  </a:lnTo>
                  <a:lnTo>
                    <a:pt x="4" y="9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a:solidFill>
                  <a:schemeClr val="bg1"/>
                </a:solidFill>
              </a:endParaRPr>
            </a:p>
          </p:txBody>
        </p:sp>
        <p:sp>
          <p:nvSpPr>
            <p:cNvPr id="8" name="Freeform 17"/>
            <p:cNvSpPr/>
            <p:nvPr/>
          </p:nvSpPr>
          <p:spPr bwMode="auto">
            <a:xfrm>
              <a:off x="338137" y="0"/>
              <a:ext cx="360362" cy="549275"/>
            </a:xfrm>
            <a:custGeom>
              <a:avLst/>
              <a:gdLst>
                <a:gd name="T0" fmla="*/ 4 w 399"/>
                <a:gd name="T1" fmla="*/ 92 h 608"/>
                <a:gd name="T2" fmla="*/ 96 w 399"/>
                <a:gd name="T3" fmla="*/ 0 h 608"/>
                <a:gd name="T4" fmla="*/ 399 w 399"/>
                <a:gd name="T5" fmla="*/ 304 h 608"/>
                <a:gd name="T6" fmla="*/ 96 w 399"/>
                <a:gd name="T7" fmla="*/ 608 h 608"/>
                <a:gd name="T8" fmla="*/ 0 w 399"/>
                <a:gd name="T9" fmla="*/ 512 h 608"/>
                <a:gd name="T10" fmla="*/ 212 w 399"/>
                <a:gd name="T11" fmla="*/ 300 h 608"/>
                <a:gd name="T12" fmla="*/ 4 w 399"/>
                <a:gd name="T13" fmla="*/ 92 h 608"/>
              </a:gdLst>
              <a:ahLst/>
              <a:cxnLst>
                <a:cxn ang="0">
                  <a:pos x="T0" y="T1"/>
                </a:cxn>
                <a:cxn ang="0">
                  <a:pos x="T2" y="T3"/>
                </a:cxn>
                <a:cxn ang="0">
                  <a:pos x="T4" y="T5"/>
                </a:cxn>
                <a:cxn ang="0">
                  <a:pos x="T6" y="T7"/>
                </a:cxn>
                <a:cxn ang="0">
                  <a:pos x="T8" y="T9"/>
                </a:cxn>
                <a:cxn ang="0">
                  <a:pos x="T10" y="T11"/>
                </a:cxn>
                <a:cxn ang="0">
                  <a:pos x="T12" y="T13"/>
                </a:cxn>
              </a:cxnLst>
              <a:rect l="0" t="0" r="r" b="b"/>
              <a:pathLst>
                <a:path w="399" h="608">
                  <a:moveTo>
                    <a:pt x="4" y="92"/>
                  </a:moveTo>
                  <a:lnTo>
                    <a:pt x="96" y="0"/>
                  </a:lnTo>
                  <a:lnTo>
                    <a:pt x="399" y="304"/>
                  </a:lnTo>
                  <a:lnTo>
                    <a:pt x="96" y="608"/>
                  </a:lnTo>
                  <a:lnTo>
                    <a:pt x="0" y="512"/>
                  </a:lnTo>
                  <a:lnTo>
                    <a:pt x="212" y="300"/>
                  </a:lnTo>
                  <a:lnTo>
                    <a:pt x="4" y="9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a:solidFill>
                  <a:schemeClr val="bg1"/>
                </a:solidFill>
              </a:endParaRPr>
            </a:p>
          </p:txBody>
        </p:sp>
        <p:sp>
          <p:nvSpPr>
            <p:cNvPr id="9" name="Freeform 18"/>
            <p:cNvSpPr/>
            <p:nvPr/>
          </p:nvSpPr>
          <p:spPr bwMode="auto">
            <a:xfrm>
              <a:off x="681037" y="0"/>
              <a:ext cx="360362" cy="549275"/>
            </a:xfrm>
            <a:custGeom>
              <a:avLst/>
              <a:gdLst>
                <a:gd name="T0" fmla="*/ 4 w 399"/>
                <a:gd name="T1" fmla="*/ 92 h 608"/>
                <a:gd name="T2" fmla="*/ 95 w 399"/>
                <a:gd name="T3" fmla="*/ 0 h 608"/>
                <a:gd name="T4" fmla="*/ 399 w 399"/>
                <a:gd name="T5" fmla="*/ 304 h 608"/>
                <a:gd name="T6" fmla="*/ 95 w 399"/>
                <a:gd name="T7" fmla="*/ 608 h 608"/>
                <a:gd name="T8" fmla="*/ 0 w 399"/>
                <a:gd name="T9" fmla="*/ 512 h 608"/>
                <a:gd name="T10" fmla="*/ 212 w 399"/>
                <a:gd name="T11" fmla="*/ 300 h 608"/>
                <a:gd name="T12" fmla="*/ 4 w 399"/>
                <a:gd name="T13" fmla="*/ 92 h 608"/>
              </a:gdLst>
              <a:ahLst/>
              <a:cxnLst>
                <a:cxn ang="0">
                  <a:pos x="T0" y="T1"/>
                </a:cxn>
                <a:cxn ang="0">
                  <a:pos x="T2" y="T3"/>
                </a:cxn>
                <a:cxn ang="0">
                  <a:pos x="T4" y="T5"/>
                </a:cxn>
                <a:cxn ang="0">
                  <a:pos x="T6" y="T7"/>
                </a:cxn>
                <a:cxn ang="0">
                  <a:pos x="T8" y="T9"/>
                </a:cxn>
                <a:cxn ang="0">
                  <a:pos x="T10" y="T11"/>
                </a:cxn>
                <a:cxn ang="0">
                  <a:pos x="T12" y="T13"/>
                </a:cxn>
              </a:cxnLst>
              <a:rect l="0" t="0" r="r" b="b"/>
              <a:pathLst>
                <a:path w="399" h="608">
                  <a:moveTo>
                    <a:pt x="4" y="92"/>
                  </a:moveTo>
                  <a:lnTo>
                    <a:pt x="95" y="0"/>
                  </a:lnTo>
                  <a:lnTo>
                    <a:pt x="399" y="304"/>
                  </a:lnTo>
                  <a:lnTo>
                    <a:pt x="95" y="608"/>
                  </a:lnTo>
                  <a:lnTo>
                    <a:pt x="0" y="512"/>
                  </a:lnTo>
                  <a:lnTo>
                    <a:pt x="212" y="300"/>
                  </a:lnTo>
                  <a:lnTo>
                    <a:pt x="4" y="9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a:solidFill>
                  <a:schemeClr val="bg1"/>
                </a:solidFill>
              </a:endParaRPr>
            </a:p>
          </p:txBody>
        </p:sp>
      </p:grpSp>
      <p:sp>
        <p:nvSpPr>
          <p:cNvPr id="12" name="文本占位符 11"/>
          <p:cNvSpPr>
            <a:spLocks noGrp="1"/>
          </p:cNvSpPr>
          <p:nvPr>
            <p:ph type="body" sz="quarter" idx="10" hasCustomPrompt="1"/>
          </p:nvPr>
        </p:nvSpPr>
        <p:spPr>
          <a:xfrm>
            <a:off x="1111348" y="301629"/>
            <a:ext cx="3924300" cy="458787"/>
          </a:xfrm>
        </p:spPr>
        <p:txBody>
          <a:bodyPr anchor="ctr">
            <a:normAutofit/>
          </a:bodyPr>
          <a:lstStyle>
            <a:lvl1pPr marL="0" indent="0">
              <a:buNone/>
              <a:defRPr sz="2400">
                <a:solidFill>
                  <a:schemeClr val="bg1">
                    <a:lumMod val="95000"/>
                  </a:schemeClr>
                </a:solidFill>
              </a:defRPr>
            </a:lvl1pPr>
          </a:lstStyle>
          <a:p>
            <a:pPr lvl="0"/>
            <a:r>
              <a:rPr lang="zh-CN" altLang="en-US" dirty="0" smtClean="0"/>
              <a:t>点击输入标题内容</a:t>
            </a:r>
            <a:endParaRPr lang="zh-CN" altLang="en-US" dirty="0"/>
          </a:p>
        </p:txBody>
      </p:sp>
      <p:sp>
        <p:nvSpPr>
          <p:cNvPr id="2" name="日期占位符 1"/>
          <p:cNvSpPr>
            <a:spLocks noGrp="1"/>
          </p:cNvSpPr>
          <p:nvPr>
            <p:ph type="dt" sz="half" idx="11"/>
          </p:nvPr>
        </p:nvSpPr>
        <p:spPr/>
        <p:txBody>
          <a:bodyPr/>
          <a:lstStyle/>
          <a:p>
            <a:fld id="{1E091FAA-9146-4827-B1F4-D9ACDB5E83AB}" type="datetime1">
              <a:rPr lang="zh-CN" altLang="en-US" smtClean="0"/>
              <a:t>2024/3/13</a:t>
            </a:fld>
            <a:endParaRPr lang="zh-CN" altLang="en-US"/>
          </a:p>
        </p:txBody>
      </p:sp>
      <p:sp>
        <p:nvSpPr>
          <p:cNvPr id="4" name="灯片编号占位符 3"/>
          <p:cNvSpPr>
            <a:spLocks noGrp="1"/>
          </p:cNvSpPr>
          <p:nvPr>
            <p:ph type="sldNum" sz="quarter" idx="13"/>
          </p:nvPr>
        </p:nvSpPr>
        <p:spPr/>
        <p:txBody>
          <a:bodyPr/>
          <a:lstStyle>
            <a:lvl1pPr>
              <a:defRPr b="1">
                <a:latin typeface="+mn-ea"/>
                <a:ea typeface="+mn-ea"/>
              </a:defRPr>
            </a:lvl1pPr>
          </a:lstStyle>
          <a:p>
            <a:fld id="{D44FA6E1-6B83-4935-BD31-F33F54FC6619}" type="slidenum">
              <a:rPr lang="zh-CN" altLang="en-US" smtClean="0"/>
              <a:pPr/>
              <a:t>‹#›</a:t>
            </a:fld>
            <a:endParaRPr lang="zh-CN" altLang="en-US" dirty="0"/>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D86D5FB-922F-D5F1-9E5E-0C958AF79EBC}"/>
              </a:ext>
            </a:extLst>
          </p:cNvPr>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a:extLst>
              <a:ext uri="{FF2B5EF4-FFF2-40B4-BE49-F238E27FC236}">
                <a16:creationId xmlns:a16="http://schemas.microsoft.com/office/drawing/2014/main" id="{F55FCC0C-BD51-C13C-AA2D-4BABCD4EC5F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a:extLst>
              <a:ext uri="{FF2B5EF4-FFF2-40B4-BE49-F238E27FC236}">
                <a16:creationId xmlns:a16="http://schemas.microsoft.com/office/drawing/2014/main" id="{CC95BF08-0835-81B8-1E89-1040F97DC8F2}"/>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C9610948-CDE2-4188-AEB1-068C043A139E}" type="datetime1">
              <a:rPr kumimoji="0" lang="zh-CN" altLang="en-US" sz="1200" b="0" i="0" u="none" strike="noStrike" kern="1200" cap="none" spc="0" normalizeH="0" baseline="0" noProof="0" smtClean="0">
                <a:ln>
                  <a:noFill/>
                </a:ln>
                <a:solidFill>
                  <a:prstClr val="black">
                    <a:tint val="75000"/>
                  </a:prstClr>
                </a:solidFill>
                <a:effectLst/>
                <a:uLnTx/>
                <a:uFillTx/>
                <a:latin typeface="等线" panose="020F0502020204030204"/>
                <a:ea typeface="等线" panose="02010600030101010101" pitchFamily="2" charset="-122"/>
                <a:cs typeface="+mn-cs"/>
              </a:rPr>
              <a:t>2024/3/13</a:t>
            </a:fld>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ea typeface="等线" panose="02010600030101010101" pitchFamily="2" charset="-122"/>
              <a:cs typeface="+mn-cs"/>
            </a:endParaRPr>
          </a:p>
        </p:txBody>
      </p:sp>
      <p:sp>
        <p:nvSpPr>
          <p:cNvPr id="5" name="页脚占位符 4">
            <a:extLst>
              <a:ext uri="{FF2B5EF4-FFF2-40B4-BE49-F238E27FC236}">
                <a16:creationId xmlns:a16="http://schemas.microsoft.com/office/drawing/2014/main" id="{23B6088B-709C-E759-81A8-F5B260413C18}"/>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ea typeface="等线" panose="02010600030101010101" pitchFamily="2" charset="-122"/>
              <a:cs typeface="+mn-cs"/>
            </a:endParaRPr>
          </a:p>
        </p:txBody>
      </p:sp>
      <p:sp>
        <p:nvSpPr>
          <p:cNvPr id="7" name="灯片编号占位符 5"/>
          <p:cNvSpPr>
            <a:spLocks noGrp="1"/>
          </p:cNvSpPr>
          <p:nvPr>
            <p:ph type="sldNum" sz="quarter" idx="4"/>
          </p:nvPr>
        </p:nvSpPr>
        <p:spPr>
          <a:xfrm>
            <a:off x="9448800" y="6492875"/>
            <a:ext cx="2743200" cy="365125"/>
          </a:xfrm>
          <a:prstGeom prst="rect">
            <a:avLst/>
          </a:prstGeom>
        </p:spPr>
        <p:txBody>
          <a:bodyPr vert="horz" lIns="91440" tIns="45720" rIns="91440" bIns="45720" rtlCol="0" anchor="ctr"/>
          <a:lstStyle>
            <a:lvl1pPr algn="r">
              <a:defRPr sz="2000" b="1">
                <a:solidFill>
                  <a:srgbClr val="5B9BD5"/>
                </a:solidFill>
                <a:latin typeface="+mn-ea"/>
                <a:ea typeface="+mn-ea"/>
              </a:defRPr>
            </a:lvl1pPr>
          </a:lstStyle>
          <a:p>
            <a:fld id="{D44FA6E1-6B83-4935-BD31-F33F54FC6619}" type="slidenum">
              <a:rPr lang="zh-CN" altLang="en-US" smtClean="0"/>
              <a:pPr/>
              <a:t>‹#›</a:t>
            </a:fld>
            <a:endParaRPr lang="zh-CN" altLang="en-US" dirty="0"/>
          </a:p>
        </p:txBody>
      </p:sp>
    </p:spTree>
    <p:extLst>
      <p:ext uri="{BB962C8B-B14F-4D97-AF65-F5344CB8AC3E}">
        <p14:creationId xmlns:p14="http://schemas.microsoft.com/office/powerpoint/2010/main" val="4234319774"/>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空白">
    <p:spTree>
      <p:nvGrpSpPr>
        <p:cNvPr id="1" name=""/>
        <p:cNvGrpSpPr/>
        <p:nvPr/>
      </p:nvGrpSpPr>
      <p:grpSpPr>
        <a:xfrm>
          <a:off x="0" y="0"/>
          <a:ext cx="0" cy="0"/>
          <a:chOff x="0" y="0"/>
          <a:chExt cx="0" cy="0"/>
        </a:xfrm>
      </p:grpSpPr>
      <p:cxnSp>
        <p:nvCxnSpPr>
          <p:cNvPr id="5" name="直接连接符 4"/>
          <p:cNvCxnSpPr/>
          <p:nvPr userDrawn="1"/>
        </p:nvCxnSpPr>
        <p:spPr>
          <a:xfrm>
            <a:off x="1007435" y="833864"/>
            <a:ext cx="10465163" cy="0"/>
          </a:xfrm>
          <a:prstGeom prst="line">
            <a:avLst/>
          </a:prstGeom>
          <a:ln>
            <a:solidFill>
              <a:srgbClr val="5B9BD5"/>
            </a:solidFill>
          </a:ln>
        </p:spPr>
        <p:style>
          <a:lnRef idx="1">
            <a:schemeClr val="accent1"/>
          </a:lnRef>
          <a:fillRef idx="0">
            <a:schemeClr val="accent1"/>
          </a:fillRef>
          <a:effectRef idx="0">
            <a:schemeClr val="accent1"/>
          </a:effectRef>
          <a:fontRef idx="minor">
            <a:schemeClr val="tx1"/>
          </a:fontRef>
        </p:style>
      </p:cxnSp>
      <p:grpSp>
        <p:nvGrpSpPr>
          <p:cNvPr id="6" name="Group 7"/>
          <p:cNvGrpSpPr/>
          <p:nvPr userDrawn="1"/>
        </p:nvGrpSpPr>
        <p:grpSpPr bwMode="auto">
          <a:xfrm>
            <a:off x="431371" y="390527"/>
            <a:ext cx="520496" cy="274639"/>
            <a:chOff x="0" y="0"/>
            <a:chExt cx="1041399" cy="549275"/>
          </a:xfrm>
          <a:solidFill>
            <a:srgbClr val="5B9BD5"/>
          </a:solidFill>
        </p:grpSpPr>
        <p:sp>
          <p:nvSpPr>
            <p:cNvPr id="7" name="Freeform 16"/>
            <p:cNvSpPr/>
            <p:nvPr/>
          </p:nvSpPr>
          <p:spPr bwMode="auto">
            <a:xfrm>
              <a:off x="0" y="0"/>
              <a:ext cx="361950" cy="549275"/>
            </a:xfrm>
            <a:custGeom>
              <a:avLst/>
              <a:gdLst>
                <a:gd name="T0" fmla="*/ 4 w 400"/>
                <a:gd name="T1" fmla="*/ 92 h 608"/>
                <a:gd name="T2" fmla="*/ 96 w 400"/>
                <a:gd name="T3" fmla="*/ 0 h 608"/>
                <a:gd name="T4" fmla="*/ 400 w 400"/>
                <a:gd name="T5" fmla="*/ 304 h 608"/>
                <a:gd name="T6" fmla="*/ 96 w 400"/>
                <a:gd name="T7" fmla="*/ 608 h 608"/>
                <a:gd name="T8" fmla="*/ 0 w 400"/>
                <a:gd name="T9" fmla="*/ 512 h 608"/>
                <a:gd name="T10" fmla="*/ 212 w 400"/>
                <a:gd name="T11" fmla="*/ 300 h 608"/>
                <a:gd name="T12" fmla="*/ 4 w 400"/>
                <a:gd name="T13" fmla="*/ 92 h 608"/>
              </a:gdLst>
              <a:ahLst/>
              <a:cxnLst>
                <a:cxn ang="0">
                  <a:pos x="T0" y="T1"/>
                </a:cxn>
                <a:cxn ang="0">
                  <a:pos x="T2" y="T3"/>
                </a:cxn>
                <a:cxn ang="0">
                  <a:pos x="T4" y="T5"/>
                </a:cxn>
                <a:cxn ang="0">
                  <a:pos x="T6" y="T7"/>
                </a:cxn>
                <a:cxn ang="0">
                  <a:pos x="T8" y="T9"/>
                </a:cxn>
                <a:cxn ang="0">
                  <a:pos x="T10" y="T11"/>
                </a:cxn>
                <a:cxn ang="0">
                  <a:pos x="T12" y="T13"/>
                </a:cxn>
              </a:cxnLst>
              <a:rect l="0" t="0" r="r" b="b"/>
              <a:pathLst>
                <a:path w="400" h="608">
                  <a:moveTo>
                    <a:pt x="4" y="92"/>
                  </a:moveTo>
                  <a:lnTo>
                    <a:pt x="96" y="0"/>
                  </a:lnTo>
                  <a:lnTo>
                    <a:pt x="400" y="304"/>
                  </a:lnTo>
                  <a:lnTo>
                    <a:pt x="96" y="608"/>
                  </a:lnTo>
                  <a:lnTo>
                    <a:pt x="0" y="512"/>
                  </a:lnTo>
                  <a:lnTo>
                    <a:pt x="212" y="300"/>
                  </a:lnTo>
                  <a:lnTo>
                    <a:pt x="4" y="9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1200" cap="none" spc="0" normalizeH="0" baseline="0" noProof="0">
                <a:ln>
                  <a:noFill/>
                </a:ln>
                <a:solidFill>
                  <a:prstClr val="white"/>
                </a:solidFill>
                <a:effectLst/>
                <a:uLnTx/>
                <a:uFillTx/>
                <a:latin typeface="Impact"/>
                <a:ea typeface="微软雅黑"/>
                <a:cs typeface="+mn-cs"/>
              </a:endParaRPr>
            </a:p>
          </p:txBody>
        </p:sp>
        <p:sp>
          <p:nvSpPr>
            <p:cNvPr id="8" name="Freeform 17"/>
            <p:cNvSpPr/>
            <p:nvPr/>
          </p:nvSpPr>
          <p:spPr bwMode="auto">
            <a:xfrm>
              <a:off x="338137" y="0"/>
              <a:ext cx="360362" cy="549275"/>
            </a:xfrm>
            <a:custGeom>
              <a:avLst/>
              <a:gdLst>
                <a:gd name="T0" fmla="*/ 4 w 399"/>
                <a:gd name="T1" fmla="*/ 92 h 608"/>
                <a:gd name="T2" fmla="*/ 96 w 399"/>
                <a:gd name="T3" fmla="*/ 0 h 608"/>
                <a:gd name="T4" fmla="*/ 399 w 399"/>
                <a:gd name="T5" fmla="*/ 304 h 608"/>
                <a:gd name="T6" fmla="*/ 96 w 399"/>
                <a:gd name="T7" fmla="*/ 608 h 608"/>
                <a:gd name="T8" fmla="*/ 0 w 399"/>
                <a:gd name="T9" fmla="*/ 512 h 608"/>
                <a:gd name="T10" fmla="*/ 212 w 399"/>
                <a:gd name="T11" fmla="*/ 300 h 608"/>
                <a:gd name="T12" fmla="*/ 4 w 399"/>
                <a:gd name="T13" fmla="*/ 92 h 608"/>
              </a:gdLst>
              <a:ahLst/>
              <a:cxnLst>
                <a:cxn ang="0">
                  <a:pos x="T0" y="T1"/>
                </a:cxn>
                <a:cxn ang="0">
                  <a:pos x="T2" y="T3"/>
                </a:cxn>
                <a:cxn ang="0">
                  <a:pos x="T4" y="T5"/>
                </a:cxn>
                <a:cxn ang="0">
                  <a:pos x="T6" y="T7"/>
                </a:cxn>
                <a:cxn ang="0">
                  <a:pos x="T8" y="T9"/>
                </a:cxn>
                <a:cxn ang="0">
                  <a:pos x="T10" y="T11"/>
                </a:cxn>
                <a:cxn ang="0">
                  <a:pos x="T12" y="T13"/>
                </a:cxn>
              </a:cxnLst>
              <a:rect l="0" t="0" r="r" b="b"/>
              <a:pathLst>
                <a:path w="399" h="608">
                  <a:moveTo>
                    <a:pt x="4" y="92"/>
                  </a:moveTo>
                  <a:lnTo>
                    <a:pt x="96" y="0"/>
                  </a:lnTo>
                  <a:lnTo>
                    <a:pt x="399" y="304"/>
                  </a:lnTo>
                  <a:lnTo>
                    <a:pt x="96" y="608"/>
                  </a:lnTo>
                  <a:lnTo>
                    <a:pt x="0" y="512"/>
                  </a:lnTo>
                  <a:lnTo>
                    <a:pt x="212" y="300"/>
                  </a:lnTo>
                  <a:lnTo>
                    <a:pt x="4" y="9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1200" cap="none" spc="0" normalizeH="0" baseline="0" noProof="0">
                <a:ln>
                  <a:noFill/>
                </a:ln>
                <a:solidFill>
                  <a:prstClr val="white"/>
                </a:solidFill>
                <a:effectLst/>
                <a:uLnTx/>
                <a:uFillTx/>
                <a:latin typeface="Impact"/>
                <a:ea typeface="微软雅黑"/>
                <a:cs typeface="+mn-cs"/>
              </a:endParaRPr>
            </a:p>
          </p:txBody>
        </p:sp>
        <p:sp>
          <p:nvSpPr>
            <p:cNvPr id="9" name="Freeform 18"/>
            <p:cNvSpPr/>
            <p:nvPr/>
          </p:nvSpPr>
          <p:spPr bwMode="auto">
            <a:xfrm>
              <a:off x="681037" y="0"/>
              <a:ext cx="360362" cy="549275"/>
            </a:xfrm>
            <a:custGeom>
              <a:avLst/>
              <a:gdLst>
                <a:gd name="T0" fmla="*/ 4 w 399"/>
                <a:gd name="T1" fmla="*/ 92 h 608"/>
                <a:gd name="T2" fmla="*/ 95 w 399"/>
                <a:gd name="T3" fmla="*/ 0 h 608"/>
                <a:gd name="T4" fmla="*/ 399 w 399"/>
                <a:gd name="T5" fmla="*/ 304 h 608"/>
                <a:gd name="T6" fmla="*/ 95 w 399"/>
                <a:gd name="T7" fmla="*/ 608 h 608"/>
                <a:gd name="T8" fmla="*/ 0 w 399"/>
                <a:gd name="T9" fmla="*/ 512 h 608"/>
                <a:gd name="T10" fmla="*/ 212 w 399"/>
                <a:gd name="T11" fmla="*/ 300 h 608"/>
                <a:gd name="T12" fmla="*/ 4 w 399"/>
                <a:gd name="T13" fmla="*/ 92 h 608"/>
              </a:gdLst>
              <a:ahLst/>
              <a:cxnLst>
                <a:cxn ang="0">
                  <a:pos x="T0" y="T1"/>
                </a:cxn>
                <a:cxn ang="0">
                  <a:pos x="T2" y="T3"/>
                </a:cxn>
                <a:cxn ang="0">
                  <a:pos x="T4" y="T5"/>
                </a:cxn>
                <a:cxn ang="0">
                  <a:pos x="T6" y="T7"/>
                </a:cxn>
                <a:cxn ang="0">
                  <a:pos x="T8" y="T9"/>
                </a:cxn>
                <a:cxn ang="0">
                  <a:pos x="T10" y="T11"/>
                </a:cxn>
                <a:cxn ang="0">
                  <a:pos x="T12" y="T13"/>
                </a:cxn>
              </a:cxnLst>
              <a:rect l="0" t="0" r="r" b="b"/>
              <a:pathLst>
                <a:path w="399" h="608">
                  <a:moveTo>
                    <a:pt x="4" y="92"/>
                  </a:moveTo>
                  <a:lnTo>
                    <a:pt x="95" y="0"/>
                  </a:lnTo>
                  <a:lnTo>
                    <a:pt x="399" y="304"/>
                  </a:lnTo>
                  <a:lnTo>
                    <a:pt x="95" y="608"/>
                  </a:lnTo>
                  <a:lnTo>
                    <a:pt x="0" y="512"/>
                  </a:lnTo>
                  <a:lnTo>
                    <a:pt x="212" y="300"/>
                  </a:lnTo>
                  <a:lnTo>
                    <a:pt x="4" y="9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1200" cap="none" spc="0" normalizeH="0" baseline="0" noProof="0">
                <a:ln>
                  <a:noFill/>
                </a:ln>
                <a:solidFill>
                  <a:prstClr val="white"/>
                </a:solidFill>
                <a:effectLst/>
                <a:uLnTx/>
                <a:uFillTx/>
                <a:latin typeface="Impact"/>
                <a:ea typeface="微软雅黑"/>
                <a:cs typeface="+mn-cs"/>
              </a:endParaRPr>
            </a:p>
          </p:txBody>
        </p:sp>
      </p:grpSp>
      <p:sp>
        <p:nvSpPr>
          <p:cNvPr id="12" name="文本占位符 11"/>
          <p:cNvSpPr>
            <a:spLocks noGrp="1"/>
          </p:cNvSpPr>
          <p:nvPr>
            <p:ph type="body" sz="quarter" idx="10" hasCustomPrompt="1"/>
          </p:nvPr>
        </p:nvSpPr>
        <p:spPr>
          <a:xfrm>
            <a:off x="1111348" y="301629"/>
            <a:ext cx="3924300" cy="458787"/>
          </a:xfrm>
        </p:spPr>
        <p:txBody>
          <a:bodyPr anchor="ctr">
            <a:normAutofit/>
          </a:bodyPr>
          <a:lstStyle>
            <a:lvl1pPr marL="0" indent="0">
              <a:buNone/>
              <a:defRPr sz="2400">
                <a:solidFill>
                  <a:schemeClr val="bg1">
                    <a:lumMod val="95000"/>
                  </a:schemeClr>
                </a:solidFill>
              </a:defRPr>
            </a:lvl1pPr>
          </a:lstStyle>
          <a:p>
            <a:pPr lvl="0"/>
            <a:r>
              <a:rPr lang="zh-CN" altLang="en-US" dirty="0" smtClean="0"/>
              <a:t>点击输入标题内容</a:t>
            </a:r>
            <a:endParaRPr lang="zh-CN" altLang="en-US" dirty="0"/>
          </a:p>
        </p:txBody>
      </p:sp>
      <p:pic>
        <p:nvPicPr>
          <p:cNvPr id="11" name="图片 10"/>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845748" y="263016"/>
            <a:ext cx="2165743" cy="423430"/>
          </a:xfrm>
          <a:prstGeom prst="rect">
            <a:avLst/>
          </a:prstGeom>
        </p:spPr>
      </p:pic>
      <p:sp>
        <p:nvSpPr>
          <p:cNvPr id="2" name="日期占位符 1"/>
          <p:cNvSpPr>
            <a:spLocks noGrp="1"/>
          </p:cNvSpPr>
          <p:nvPr>
            <p:ph type="dt" sz="half"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308C0D0-1766-4EC5-B7DC-EEE60A3E419F}" type="datetimeFigureOut">
              <a:rPr kumimoji="0" lang="zh-CN" altLang="en-US" sz="1200" b="0" i="0" u="none" strike="noStrike" kern="1200" cap="none" spc="0" normalizeH="0" baseline="0" noProof="0" smtClean="0">
                <a:ln>
                  <a:noFill/>
                </a:ln>
                <a:solidFill>
                  <a:prstClr val="black">
                    <a:tint val="75000"/>
                  </a:prstClr>
                </a:solidFill>
                <a:effectLst/>
                <a:uLnTx/>
                <a:uFillTx/>
                <a:latin typeface="Impact"/>
                <a:ea typeface="微软雅黑"/>
                <a:cs typeface="+mn-cs"/>
              </a:rPr>
              <a:pPr marL="0" marR="0" lvl="0" indent="0" algn="l" defTabSz="914400" rtl="0" eaLnBrk="1" fontAlgn="auto" latinLnBrk="0" hangingPunct="1">
                <a:lnSpc>
                  <a:spcPct val="100000"/>
                </a:lnSpc>
                <a:spcBef>
                  <a:spcPts val="0"/>
                </a:spcBef>
                <a:spcAft>
                  <a:spcPts val="0"/>
                </a:spcAft>
                <a:buClrTx/>
                <a:buSzTx/>
                <a:buFontTx/>
                <a:buNone/>
                <a:tabLst/>
                <a:defRPr/>
              </a:pPr>
              <a:t>2024/3/13</a:t>
            </a:fld>
            <a:endParaRPr kumimoji="0" lang="zh-CN" altLang="en-US" sz="1200" b="0" i="0" u="none" strike="noStrike" kern="1200" cap="none" spc="0" normalizeH="0" baseline="0" noProof="0">
              <a:ln>
                <a:noFill/>
              </a:ln>
              <a:solidFill>
                <a:prstClr val="black">
                  <a:tint val="75000"/>
                </a:prstClr>
              </a:solidFill>
              <a:effectLst/>
              <a:uLnTx/>
              <a:uFillTx/>
              <a:latin typeface="Impact"/>
              <a:ea typeface="微软雅黑"/>
              <a:cs typeface="+mn-cs"/>
            </a:endParaRPr>
          </a:p>
        </p:txBody>
      </p:sp>
      <p:sp>
        <p:nvSpPr>
          <p:cNvPr id="3" name="页脚占位符 2"/>
          <p:cNvSpPr>
            <a:spLocks noGrp="1"/>
          </p:cNvSpPr>
          <p:nvPr>
            <p:ph type="ftr"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prstClr val="black">
                  <a:tint val="75000"/>
                </a:prstClr>
              </a:solidFill>
              <a:effectLst/>
              <a:uLnTx/>
              <a:uFillTx/>
              <a:latin typeface="Impact"/>
              <a:ea typeface="微软雅黑"/>
              <a:cs typeface="+mn-cs"/>
            </a:endParaRPr>
          </a:p>
        </p:txBody>
      </p:sp>
      <p:sp>
        <p:nvSpPr>
          <p:cNvPr id="4" name="灯片编号占位符 3"/>
          <p:cNvSpPr>
            <a:spLocks noGrp="1"/>
          </p:cNvSpPr>
          <p:nvPr>
            <p:ph type="sldNum" sz="quarter" idx="13"/>
          </p:nvPr>
        </p:nvSpPr>
        <p:spPr>
          <a:xfrm>
            <a:off x="9448800" y="6475584"/>
            <a:ext cx="2743200" cy="365125"/>
          </a:xfrm>
          <a:prstGeom prst="rect">
            <a:avLst/>
          </a:prstGeom>
        </p:spPr>
        <p:txBody>
          <a:bodyPr/>
          <a:lstStyle>
            <a:lvl1pPr>
              <a:defRPr sz="2000">
                <a:solidFill>
                  <a:srgbClr val="5B9BD5"/>
                </a:solidFill>
              </a:defRPr>
            </a:lvl1pPr>
          </a:lstStyle>
          <a:p>
            <a:fld id="{D44FA6E1-6B83-4935-BD31-F33F54FC6619}" type="slidenum">
              <a:rPr lang="zh-CN" altLang="en-US" smtClean="0"/>
              <a:pPr/>
              <a:t>‹#›</a:t>
            </a:fld>
            <a:endParaRPr lang="zh-CN" altLang="en-US" dirty="0"/>
          </a:p>
        </p:txBody>
      </p:sp>
    </p:spTree>
    <p:extLst>
      <p:ext uri="{BB962C8B-B14F-4D97-AF65-F5344CB8AC3E}">
        <p14:creationId xmlns:p14="http://schemas.microsoft.com/office/powerpoint/2010/main" val="2990399325"/>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3.xml"/></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3.xml"/><Relationship Id="rId1"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4" cstate="print">
            <a:lum/>
          </a:blip>
          <a:srcRect/>
          <a:stretch>
            <a:fillRect t="-4000" b="-4000"/>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D5BB608-693C-4F16-9B6F-FF9F40F5E6B0}" type="datetime1">
              <a:rPr lang="zh-CN" altLang="en-US" smtClean="0"/>
              <a:t>2024/3/13</a:t>
            </a:fld>
            <a:endParaRPr lang="zh-CN" altLang="en-US"/>
          </a:p>
        </p:txBody>
      </p:sp>
      <p:sp>
        <p:nvSpPr>
          <p:cNvPr id="6" name="灯片编号占位符 5"/>
          <p:cNvSpPr>
            <a:spLocks noGrp="1"/>
          </p:cNvSpPr>
          <p:nvPr>
            <p:ph type="sldNum" sz="quarter" idx="4"/>
          </p:nvPr>
        </p:nvSpPr>
        <p:spPr>
          <a:xfrm>
            <a:off x="9448800" y="6492875"/>
            <a:ext cx="2743200" cy="365125"/>
          </a:xfrm>
          <a:prstGeom prst="rect">
            <a:avLst/>
          </a:prstGeom>
        </p:spPr>
        <p:txBody>
          <a:bodyPr vert="horz" lIns="91440" tIns="45720" rIns="91440" bIns="45720" rtlCol="0" anchor="ctr"/>
          <a:lstStyle>
            <a:lvl1pPr algn="r">
              <a:defRPr sz="2000" b="1">
                <a:solidFill>
                  <a:srgbClr val="5B9BD5"/>
                </a:solidFill>
                <a:latin typeface="+mn-ea"/>
                <a:ea typeface="+mn-ea"/>
              </a:defRPr>
            </a:lvl1pPr>
          </a:lstStyle>
          <a:p>
            <a:fld id="{D44FA6E1-6B83-4935-BD31-F33F54FC6619}" type="slidenum">
              <a:rPr lang="zh-CN" altLang="en-US" smtClean="0"/>
              <a:pPr/>
              <a:t>‹#›</a:t>
            </a:fld>
            <a:endParaRPr lang="zh-CN" altLang="en-US" dirty="0"/>
          </a:p>
        </p:txBody>
      </p:sp>
    </p:spTree>
  </p:cSld>
  <p:clrMap bg1="lt1" tx1="dk1" bg2="lt2" tx2="dk2" accent1="accent1" accent2="accent2" accent3="accent3" accent4="accent4" accent5="accent5" accent6="accent6" hlink="hlink" folHlink="folHlink"/>
  <p:sldLayoutIdLst>
    <p:sldLayoutId id="2147483651" r:id="rId1"/>
    <p:sldLayoutId id="2147483655" r:id="rId2"/>
  </p:sldLayoutIdLst>
  <p:timing>
    <p:tnLst>
      <p:par>
        <p:cTn id="1" dur="indefinite" restart="never" nodeType="tmRoot"/>
      </p:par>
    </p:tnLst>
  </p:timing>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a:extLst>
              <a:ext uri="{FF2B5EF4-FFF2-40B4-BE49-F238E27FC236}">
                <a16:creationId xmlns:a16="http://schemas.microsoft.com/office/drawing/2014/main" id="{78AE0D3B-B65D-E3AC-E2AA-AF6CC7FC5EE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a:extLst>
              <a:ext uri="{FF2B5EF4-FFF2-40B4-BE49-F238E27FC236}">
                <a16:creationId xmlns:a16="http://schemas.microsoft.com/office/drawing/2014/main" id="{85CCF67C-58FD-EE2D-8A8C-DB623EAAD0E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29A81DB7-7B07-3548-A059-31948545963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C1385E8B-31F1-4B42-835B-0B4D4E29638B}" type="datetime1">
              <a:rPr kumimoji="0" lang="zh-CN" altLang="en-US" sz="1200" b="0" i="0" u="none" strike="noStrike" kern="1200" cap="none" spc="0" normalizeH="0" baseline="0" noProof="0" smtClean="0">
                <a:ln>
                  <a:noFill/>
                </a:ln>
                <a:solidFill>
                  <a:prstClr val="black">
                    <a:tint val="75000"/>
                  </a:prstClr>
                </a:solidFill>
                <a:effectLst/>
                <a:uLnTx/>
                <a:uFillTx/>
                <a:latin typeface="等线" panose="020F0502020204030204"/>
                <a:ea typeface="等线" panose="02010600030101010101" pitchFamily="2" charset="-122"/>
                <a:cs typeface="+mn-cs"/>
              </a:rPr>
              <a:t>2024/3/13</a:t>
            </a:fld>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ea typeface="等线" panose="02010600030101010101" pitchFamily="2" charset="-122"/>
              <a:cs typeface="+mn-cs"/>
            </a:endParaRPr>
          </a:p>
        </p:txBody>
      </p:sp>
      <p:sp>
        <p:nvSpPr>
          <p:cNvPr id="5" name="页脚占位符 4">
            <a:extLst>
              <a:ext uri="{FF2B5EF4-FFF2-40B4-BE49-F238E27FC236}">
                <a16:creationId xmlns:a16="http://schemas.microsoft.com/office/drawing/2014/main" id="{0586DE0C-15E2-F9A2-8B2A-1C451E1FA1A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ea typeface="等线" panose="02010600030101010101" pitchFamily="2" charset="-122"/>
              <a:cs typeface="+mn-cs"/>
            </a:endParaRPr>
          </a:p>
        </p:txBody>
      </p:sp>
      <p:sp>
        <p:nvSpPr>
          <p:cNvPr id="7" name="灯片编号占位符 5"/>
          <p:cNvSpPr>
            <a:spLocks noGrp="1"/>
          </p:cNvSpPr>
          <p:nvPr>
            <p:ph type="sldNum" sz="quarter" idx="4"/>
          </p:nvPr>
        </p:nvSpPr>
        <p:spPr>
          <a:xfrm>
            <a:off x="9448800" y="6492875"/>
            <a:ext cx="2743200" cy="365125"/>
          </a:xfrm>
          <a:prstGeom prst="rect">
            <a:avLst/>
          </a:prstGeom>
        </p:spPr>
        <p:txBody>
          <a:bodyPr vert="horz" lIns="91440" tIns="45720" rIns="91440" bIns="45720" rtlCol="0" anchor="ctr"/>
          <a:lstStyle>
            <a:lvl1pPr algn="r">
              <a:defRPr sz="2000" b="1">
                <a:solidFill>
                  <a:srgbClr val="5B9BD5"/>
                </a:solidFill>
                <a:latin typeface="+mn-ea"/>
                <a:ea typeface="+mn-ea"/>
              </a:defRPr>
            </a:lvl1pPr>
          </a:lstStyle>
          <a:p>
            <a:fld id="{D44FA6E1-6B83-4935-BD31-F33F54FC6619}" type="slidenum">
              <a:rPr lang="zh-CN" altLang="en-US" smtClean="0"/>
              <a:pPr/>
              <a:t>‹#›</a:t>
            </a:fld>
            <a:endParaRPr lang="zh-CN" altLang="en-US" dirty="0"/>
          </a:p>
        </p:txBody>
      </p:sp>
    </p:spTree>
    <p:extLst>
      <p:ext uri="{BB962C8B-B14F-4D97-AF65-F5344CB8AC3E}">
        <p14:creationId xmlns:p14="http://schemas.microsoft.com/office/powerpoint/2010/main" val="1324299979"/>
      </p:ext>
    </p:extLst>
  </p:cSld>
  <p:clrMap bg1="lt1" tx1="dk1" bg2="lt2" tx2="dk2" accent1="accent1" accent2="accent2" accent3="accent3" accent4="accent4" accent5="accent5" accent6="accent6" hlink="hlink" folHlink="folHlink"/>
  <p:sldLayoutIdLst>
    <p:sldLayoutId id="2147484140" r:id="rId1"/>
  </p:sldLayoutIdLst>
  <p:timing>
    <p:tnLst>
      <p:par>
        <p:cTn id="1" dur="indefinite" restart="never" nodeType="tmRoot"/>
      </p:par>
    </p:tnLst>
  </p:timing>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t="-4000" b="-4000"/>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F308C0D0-1766-4EC5-B7DC-EEE60A3E419F}" type="datetimeFigureOut">
              <a:rPr kumimoji="0" lang="zh-CN" altLang="en-US" sz="1200" b="0" i="0" u="none" strike="noStrike" kern="1200" cap="none" spc="0" normalizeH="0" baseline="0" noProof="0" smtClean="0">
                <a:ln>
                  <a:noFill/>
                </a:ln>
                <a:solidFill>
                  <a:prstClr val="black">
                    <a:tint val="75000"/>
                  </a:prstClr>
                </a:solidFill>
                <a:effectLst/>
                <a:uLnTx/>
                <a:uFillTx/>
                <a:latin typeface="Impact"/>
                <a:ea typeface="微软雅黑"/>
                <a:cs typeface="+mn-cs"/>
              </a:rPr>
              <a:pPr marL="0" marR="0" lvl="0" indent="0" algn="l" defTabSz="914400" rtl="0" eaLnBrk="1" fontAlgn="auto" latinLnBrk="0" hangingPunct="1">
                <a:lnSpc>
                  <a:spcPct val="100000"/>
                </a:lnSpc>
                <a:spcBef>
                  <a:spcPts val="0"/>
                </a:spcBef>
                <a:spcAft>
                  <a:spcPts val="0"/>
                </a:spcAft>
                <a:buClrTx/>
                <a:buSzTx/>
                <a:buFontTx/>
                <a:buNone/>
                <a:tabLst/>
                <a:defRPr/>
              </a:pPr>
              <a:t>2024/3/13</a:t>
            </a:fld>
            <a:endParaRPr kumimoji="0" lang="zh-CN" altLang="en-US" sz="1200" b="0" i="0" u="none" strike="noStrike" kern="1200" cap="none" spc="0" normalizeH="0" baseline="0" noProof="0">
              <a:ln>
                <a:noFill/>
              </a:ln>
              <a:solidFill>
                <a:prstClr val="black">
                  <a:tint val="75000"/>
                </a:prstClr>
              </a:solidFill>
              <a:effectLst/>
              <a:uLnTx/>
              <a:uFillTx/>
              <a:latin typeface="Impact"/>
              <a:ea typeface="微软雅黑"/>
              <a:cs typeface="+mn-cs"/>
            </a:endParaRPr>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prstClr val="black">
                  <a:tint val="75000"/>
                </a:prstClr>
              </a:solidFill>
              <a:effectLst/>
              <a:uLnTx/>
              <a:uFillTx/>
              <a:latin typeface="Impact"/>
              <a:ea typeface="微软雅黑"/>
              <a:cs typeface="+mn-cs"/>
            </a:endParaRPr>
          </a:p>
        </p:txBody>
      </p:sp>
      <p:sp>
        <p:nvSpPr>
          <p:cNvPr id="7" name="灯片编号占位符 5"/>
          <p:cNvSpPr>
            <a:spLocks noGrp="1"/>
          </p:cNvSpPr>
          <p:nvPr>
            <p:ph type="sldNum" sz="quarter" idx="4"/>
          </p:nvPr>
        </p:nvSpPr>
        <p:spPr>
          <a:xfrm>
            <a:off x="9448800" y="6492875"/>
            <a:ext cx="2743200" cy="365125"/>
          </a:xfrm>
          <a:prstGeom prst="rect">
            <a:avLst/>
          </a:prstGeom>
        </p:spPr>
        <p:txBody>
          <a:bodyPr vert="horz" lIns="91440" tIns="45720" rIns="91440" bIns="45720" rtlCol="0" anchor="ctr"/>
          <a:lstStyle>
            <a:lvl1pPr algn="r">
              <a:defRPr sz="2000" b="1">
                <a:solidFill>
                  <a:srgbClr val="5B9BD5"/>
                </a:solidFill>
                <a:latin typeface="+mn-ea"/>
                <a:ea typeface="+mn-ea"/>
              </a:defRPr>
            </a:lvl1pPr>
          </a:lstStyle>
          <a:p>
            <a:fld id="{D44FA6E1-6B83-4935-BD31-F33F54FC6619}" type="slidenum">
              <a:rPr lang="zh-CN" altLang="en-US" smtClean="0"/>
              <a:pPr/>
              <a:t>‹#›</a:t>
            </a:fld>
            <a:endParaRPr lang="zh-CN" altLang="en-US" dirty="0"/>
          </a:p>
        </p:txBody>
      </p:sp>
    </p:spTree>
    <p:extLst>
      <p:ext uri="{BB962C8B-B14F-4D97-AF65-F5344CB8AC3E}">
        <p14:creationId xmlns:p14="http://schemas.microsoft.com/office/powerpoint/2010/main" val="2520079226"/>
      </p:ext>
    </p:extLst>
  </p:cSld>
  <p:clrMap bg1="lt1" tx1="dk1" bg2="lt2" tx2="dk2" accent1="accent1" accent2="accent2" accent3="accent3" accent4="accent4" accent5="accent5" accent6="accent6" hlink="hlink" folHlink="folHlink"/>
  <p:sldLayoutIdLst>
    <p:sldLayoutId id="2147484148" r:id="rId1"/>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3.xml"/><Relationship Id="rId5" Type="http://schemas.openxmlformats.org/officeDocument/2006/relationships/image" Target="../media/image2.png"/><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notesSlide" Target="../notesSlides/notesSlide3.xml"/><Relationship Id="rId7" Type="http://schemas.openxmlformats.org/officeDocument/2006/relationships/image" Target="../media/image7.emf"/><Relationship Id="rId2" Type="http://schemas.openxmlformats.org/officeDocument/2006/relationships/slideLayout" Target="../slideLayouts/slideLayout2.xml"/><Relationship Id="rId1" Type="http://schemas.openxmlformats.org/officeDocument/2006/relationships/tags" Target="../tags/tag1.xml"/><Relationship Id="rId6" Type="http://schemas.openxmlformats.org/officeDocument/2006/relationships/image" Target="../media/image6.emf"/><Relationship Id="rId5" Type="http://schemas.openxmlformats.org/officeDocument/2006/relationships/image" Target="../media/image5.emf"/><Relationship Id="rId10" Type="http://schemas.openxmlformats.org/officeDocument/2006/relationships/image" Target="../media/image10.png"/><Relationship Id="rId4" Type="http://schemas.openxmlformats.org/officeDocument/2006/relationships/image" Target="../media/image4.png"/><Relationship Id="rId9" Type="http://schemas.openxmlformats.org/officeDocument/2006/relationships/image" Target="../media/image9.png"/></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18.png"/><Relationship Id="rId4" Type="http://schemas.openxmlformats.org/officeDocument/2006/relationships/image" Target="../media/image17.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210.png"/><Relationship Id="rId5" Type="http://schemas.openxmlformats.org/officeDocument/2006/relationships/image" Target="../media/image21.png"/><Relationship Id="rId4" Type="http://schemas.openxmlformats.org/officeDocument/2006/relationships/image" Target="../media/image20.png"/></Relationships>
</file>

<file path=ppt/slides/_rels/slide1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1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s>
</file>

<file path=ppt/slides/_rels/slide1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png"/></Relationships>
</file>

<file path=ppt/slides/_rels/slide1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5.xml"/><Relationship Id="rId1" Type="http://schemas.openxmlformats.org/officeDocument/2006/relationships/slideLayout" Target="../slideLayouts/slideLayout4.xml"/><Relationship Id="rId4" Type="http://schemas.openxmlformats.org/officeDocument/2006/relationships/image" Target="../media/image33.png"/></Relationships>
</file>

<file path=ppt/slides/_rels/slide16.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6.xml"/><Relationship Id="rId1" Type="http://schemas.openxmlformats.org/officeDocument/2006/relationships/slideLayout" Target="../slideLayouts/slideLayout4.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5.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39.png"/></Relationships>
</file>

<file path=ppt/slides/_rels/slide19.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s>
</file>

<file path=ppt/slides/_rels/slide20.xml.rels><?xml version="1.0" encoding="UTF-8" standalone="yes"?>
<Relationships xmlns="http://schemas.openxmlformats.org/package/2006/relationships"><Relationship Id="rId3" Type="http://schemas.openxmlformats.org/officeDocument/2006/relationships/image" Target="../media/image44.png"/><Relationship Id="rId7" Type="http://schemas.openxmlformats.org/officeDocument/2006/relationships/image" Target="../media/image48.png"/><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47.png"/><Relationship Id="rId5" Type="http://schemas.openxmlformats.org/officeDocument/2006/relationships/image" Target="../media/image46.png"/><Relationship Id="rId4" Type="http://schemas.openxmlformats.org/officeDocument/2006/relationships/image" Target="../media/image45.png"/></Relationships>
</file>

<file path=ppt/slides/_rels/slide21.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image" Target="../media/image52.png"/><Relationship Id="rId5" Type="http://schemas.openxmlformats.org/officeDocument/2006/relationships/image" Target="../media/image51.png"/><Relationship Id="rId4" Type="http://schemas.openxmlformats.org/officeDocument/2006/relationships/image" Target="../media/image50.pn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6.xml"/><Relationship Id="rId1" Type="http://schemas.openxmlformats.org/officeDocument/2006/relationships/slideLayout" Target="../slideLayouts/slideLayout3.xml"/><Relationship Id="rId5" Type="http://schemas.openxmlformats.org/officeDocument/2006/relationships/image" Target="../media/image2.png"/><Relationship Id="rId4" Type="http://schemas.microsoft.com/office/2007/relationships/hdphoto" Target="../media/hdphoto1.wdp"/></Relationships>
</file>

<file path=ppt/slides/_rels/slide27.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27.xml"/><Relationship Id="rId1" Type="http://schemas.openxmlformats.org/officeDocument/2006/relationships/slideLayout" Target="../slideLayouts/slideLayout2.xml"/><Relationship Id="rId5" Type="http://schemas.openxmlformats.org/officeDocument/2006/relationships/image" Target="../media/image55.png"/><Relationship Id="rId4" Type="http://schemas.openxmlformats.org/officeDocument/2006/relationships/image" Target="../media/image54.png"/></Relationships>
</file>

<file path=ppt/slides/_rels/slide28.xml.rels><?xml version="1.0" encoding="UTF-8" standalone="yes"?>
<Relationships xmlns="http://schemas.openxmlformats.org/package/2006/relationships"><Relationship Id="rId8" Type="http://schemas.openxmlformats.org/officeDocument/2006/relationships/image" Target="../media/image390.png"/><Relationship Id="rId3" Type="http://schemas.openxmlformats.org/officeDocument/2006/relationships/image" Target="../media/image340.png"/><Relationship Id="rId7" Type="http://schemas.openxmlformats.org/officeDocument/2006/relationships/image" Target="../media/image380.png"/><Relationship Id="rId12" Type="http://schemas.openxmlformats.org/officeDocument/2006/relationships/image" Target="../media/image430.png"/><Relationship Id="rId2" Type="http://schemas.openxmlformats.org/officeDocument/2006/relationships/notesSlide" Target="../notesSlides/notesSlide28.xml"/><Relationship Id="rId1" Type="http://schemas.openxmlformats.org/officeDocument/2006/relationships/slideLayout" Target="../slideLayouts/slideLayout2.xml"/><Relationship Id="rId6" Type="http://schemas.openxmlformats.org/officeDocument/2006/relationships/image" Target="../media/image370.png"/><Relationship Id="rId11" Type="http://schemas.openxmlformats.org/officeDocument/2006/relationships/image" Target="../media/image420.png"/><Relationship Id="rId5" Type="http://schemas.openxmlformats.org/officeDocument/2006/relationships/image" Target="../media/image360.png"/><Relationship Id="rId10" Type="http://schemas.openxmlformats.org/officeDocument/2006/relationships/image" Target="../media/image57.png"/><Relationship Id="rId4" Type="http://schemas.openxmlformats.org/officeDocument/2006/relationships/image" Target="../media/image350.png"/><Relationship Id="rId9" Type="http://schemas.openxmlformats.org/officeDocument/2006/relationships/image" Target="../media/image56.png"/></Relationships>
</file>

<file path=ppt/slides/_rels/slide2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3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4.png"/><Relationship Id="rId7" Type="http://schemas.openxmlformats.org/officeDocument/2006/relationships/image" Target="../media/image351.png"/><Relationship Id="rId2" Type="http://schemas.openxmlformats.org/officeDocument/2006/relationships/notesSlide" Target="../notesSlides/notesSlide33.xml"/><Relationship Id="rId1" Type="http://schemas.openxmlformats.org/officeDocument/2006/relationships/slideLayout" Target="../slideLayouts/slideLayout4.xml"/><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image" Target="../media/image58.png"/></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3">
            <a:extLst>
              <a:ext uri="{BEBA8EAE-BF5A-486C-A8C5-ECC9F3942E4B}">
                <a14:imgProps xmlns:a14="http://schemas.microsoft.com/office/drawing/2010/main">
                  <a14:imgLayer r:embed="rId4">
                    <a14:imgEffect>
                      <a14:sharpenSoften amount="-35000"/>
                    </a14:imgEffect>
                  </a14:imgLayer>
                </a14:imgProps>
              </a:ext>
              <a:ext uri="{28A0092B-C50C-407E-A947-70E740481C1C}">
                <a14:useLocalDpi xmlns:a14="http://schemas.microsoft.com/office/drawing/2010/main" val="0"/>
              </a:ext>
            </a:extLst>
          </a:blip>
          <a:srcRect l="-85" r="2415" b="2401"/>
          <a:stretch/>
        </p:blipFill>
        <p:spPr>
          <a:xfrm>
            <a:off x="-5949" y="0"/>
            <a:ext cx="12217614" cy="6858000"/>
          </a:xfrm>
          <a:prstGeom prst="rect">
            <a:avLst/>
          </a:prstGeom>
        </p:spPr>
      </p:pic>
      <p:sp>
        <p:nvSpPr>
          <p:cNvPr id="2" name="标题 1">
            <a:extLst>
              <a:ext uri="{FF2B5EF4-FFF2-40B4-BE49-F238E27FC236}">
                <a16:creationId xmlns:a16="http://schemas.microsoft.com/office/drawing/2014/main" id="{A8625995-2F3E-3D89-8FDF-4F5A19DF9FCD}"/>
              </a:ext>
            </a:extLst>
          </p:cNvPr>
          <p:cNvSpPr>
            <a:spLocks noGrp="1"/>
          </p:cNvSpPr>
          <p:nvPr>
            <p:ph type="ctrTitle"/>
          </p:nvPr>
        </p:nvSpPr>
        <p:spPr>
          <a:xfrm>
            <a:off x="-135881" y="2589160"/>
            <a:ext cx="12491192" cy="1009134"/>
          </a:xfrm>
        </p:spPr>
        <p:txBody>
          <a:bodyPr>
            <a:noAutofit/>
          </a:bodyPr>
          <a:lstStyle/>
          <a:p>
            <a:r>
              <a:rPr lang="zh-CN" altLang="en-US" sz="6200" b="1" dirty="0" smtClean="0">
                <a:solidFill>
                  <a:schemeClr val="bg1"/>
                </a:solidFill>
                <a:latin typeface="微软雅黑" panose="020B0503020204020204" pitchFamily="34" charset="-122"/>
                <a:ea typeface="微软雅黑" panose="020B0503020204020204" pitchFamily="34" charset="-122"/>
              </a:rPr>
              <a:t>电子信息工程学院硕士生毕业答辩</a:t>
            </a:r>
            <a:endParaRPr lang="zh-CN" altLang="en-US" sz="6200" b="1" dirty="0">
              <a:solidFill>
                <a:schemeClr val="bg1"/>
              </a:solidFill>
              <a:latin typeface="微软雅黑" panose="020B0503020204020204" pitchFamily="34" charset="-122"/>
              <a:ea typeface="微软雅黑" panose="020B0503020204020204" pitchFamily="34" charset="-122"/>
            </a:endParaRPr>
          </a:p>
        </p:txBody>
      </p:sp>
      <p:sp>
        <p:nvSpPr>
          <p:cNvPr id="3" name="副标题 2">
            <a:extLst>
              <a:ext uri="{FF2B5EF4-FFF2-40B4-BE49-F238E27FC236}">
                <a16:creationId xmlns:a16="http://schemas.microsoft.com/office/drawing/2014/main" id="{3A9D2AFD-1AF1-2794-54C2-BF183C7D42C5}"/>
              </a:ext>
            </a:extLst>
          </p:cNvPr>
          <p:cNvSpPr>
            <a:spLocks noGrp="1"/>
          </p:cNvSpPr>
          <p:nvPr>
            <p:ph type="subTitle" idx="1"/>
          </p:nvPr>
        </p:nvSpPr>
        <p:spPr>
          <a:xfrm>
            <a:off x="447472" y="4031507"/>
            <a:ext cx="11297056" cy="445645"/>
          </a:xfrm>
        </p:spPr>
        <p:txBody>
          <a:bodyPr>
            <a:noAutofit/>
          </a:bodyPr>
          <a:lstStyle/>
          <a:p>
            <a:r>
              <a:rPr lang="zh-CN" altLang="en-US" sz="2500" b="1" dirty="0" smtClean="0">
                <a:solidFill>
                  <a:schemeClr val="bg1"/>
                </a:solidFill>
                <a:latin typeface="微软雅黑" panose="020B0503020204020204" pitchFamily="34" charset="-122"/>
                <a:ea typeface="微软雅黑" panose="020B0503020204020204" pitchFamily="34" charset="-122"/>
              </a:rPr>
              <a:t>专业</a:t>
            </a:r>
            <a:r>
              <a:rPr lang="en-US" altLang="zh-CN" sz="2500" b="1" dirty="0">
                <a:solidFill>
                  <a:schemeClr val="bg1"/>
                </a:solidFill>
                <a:latin typeface="微软雅黑" panose="020B0503020204020204" pitchFamily="34" charset="-122"/>
                <a:ea typeface="微软雅黑" panose="020B0503020204020204" pitchFamily="34" charset="-122"/>
              </a:rPr>
              <a:t>: </a:t>
            </a:r>
            <a:r>
              <a:rPr lang="zh-CN" altLang="en-US" sz="2500" b="1" dirty="0" smtClean="0">
                <a:solidFill>
                  <a:schemeClr val="bg1"/>
                </a:solidFill>
                <a:latin typeface="微软雅黑" panose="020B0503020204020204" pitchFamily="34" charset="-122"/>
                <a:ea typeface="微软雅黑" panose="020B0503020204020204" pitchFamily="34" charset="-122"/>
              </a:rPr>
              <a:t>电子科学与</a:t>
            </a:r>
            <a:r>
              <a:rPr lang="zh-CN" altLang="en-US" sz="2500" b="1" dirty="0">
                <a:solidFill>
                  <a:schemeClr val="bg1"/>
                </a:solidFill>
                <a:latin typeface="微软雅黑" panose="020B0503020204020204" pitchFamily="34" charset="-122"/>
                <a:ea typeface="微软雅黑" panose="020B0503020204020204" pitchFamily="34" charset="-122"/>
              </a:rPr>
              <a:t>技术</a:t>
            </a:r>
            <a:r>
              <a:rPr lang="zh-CN" altLang="en-US" sz="2500" b="1" dirty="0" smtClean="0">
                <a:solidFill>
                  <a:schemeClr val="bg1"/>
                </a:solidFill>
                <a:latin typeface="微软雅黑" panose="020B0503020204020204" pitchFamily="34" charset="-122"/>
                <a:ea typeface="微软雅黑" panose="020B0503020204020204" pitchFamily="34" charset="-122"/>
              </a:rPr>
              <a:t> </a:t>
            </a:r>
            <a:r>
              <a:rPr lang="en-US" altLang="zh-CN" sz="2500" b="1" dirty="0" smtClean="0">
                <a:solidFill>
                  <a:schemeClr val="bg1"/>
                </a:solidFill>
                <a:latin typeface="微软雅黑" panose="020B0503020204020204" pitchFamily="34" charset="-122"/>
                <a:ea typeface="微软雅黑" panose="020B0503020204020204" pitchFamily="34" charset="-122"/>
              </a:rPr>
              <a:t>| </a:t>
            </a:r>
            <a:r>
              <a:rPr lang="zh-CN" altLang="en-US" sz="2500" b="1" dirty="0" smtClean="0">
                <a:solidFill>
                  <a:schemeClr val="bg1"/>
                </a:solidFill>
                <a:latin typeface="微软雅黑" panose="020B0503020204020204" pitchFamily="34" charset="-122"/>
                <a:ea typeface="微软雅黑" panose="020B0503020204020204" pitchFamily="34" charset="-122"/>
              </a:rPr>
              <a:t>姓名</a:t>
            </a:r>
            <a:r>
              <a:rPr lang="en-US" altLang="zh-CN" sz="2500" b="1" dirty="0" smtClean="0">
                <a:solidFill>
                  <a:schemeClr val="bg1"/>
                </a:solidFill>
                <a:latin typeface="微软雅黑" panose="020B0503020204020204" pitchFamily="34" charset="-122"/>
                <a:ea typeface="微软雅黑" panose="020B0503020204020204" pitchFamily="34" charset="-122"/>
              </a:rPr>
              <a:t>: </a:t>
            </a:r>
            <a:r>
              <a:rPr lang="zh-CN" altLang="en-US" sz="2500" b="1" dirty="0" smtClean="0">
                <a:solidFill>
                  <a:schemeClr val="bg1"/>
                </a:solidFill>
                <a:latin typeface="微软雅黑" panose="020B0503020204020204" pitchFamily="34" charset="-122"/>
                <a:ea typeface="微软雅黑" panose="020B0503020204020204" pitchFamily="34" charset="-122"/>
              </a:rPr>
              <a:t>白雨鑫 </a:t>
            </a:r>
            <a:r>
              <a:rPr lang="en-US" altLang="zh-CN" sz="2500" b="1" dirty="0" smtClean="0">
                <a:solidFill>
                  <a:schemeClr val="bg1"/>
                </a:solidFill>
                <a:latin typeface="微软雅黑" panose="020B0503020204020204" pitchFamily="34" charset="-122"/>
                <a:ea typeface="微软雅黑" panose="020B0503020204020204" pitchFamily="34" charset="-122"/>
              </a:rPr>
              <a:t>| </a:t>
            </a:r>
            <a:r>
              <a:rPr lang="zh-CN" altLang="en-US" sz="2500" b="1" dirty="0" smtClean="0">
                <a:solidFill>
                  <a:schemeClr val="bg1"/>
                </a:solidFill>
                <a:latin typeface="微软雅黑" panose="020B0503020204020204" pitchFamily="34" charset="-122"/>
                <a:ea typeface="微软雅黑" panose="020B0503020204020204" pitchFamily="34" charset="-122"/>
              </a:rPr>
              <a:t>指导教师：陈鑫副教授</a:t>
            </a:r>
            <a:endParaRPr lang="zh-CN" altLang="en-US" sz="2500" b="1" dirty="0">
              <a:solidFill>
                <a:schemeClr val="bg1"/>
              </a:solidFill>
              <a:latin typeface="微软雅黑" panose="020B0503020204020204" pitchFamily="34" charset="-122"/>
              <a:ea typeface="微软雅黑" panose="020B0503020204020204" pitchFamily="34" charset="-122"/>
            </a:endParaRPr>
          </a:p>
        </p:txBody>
      </p:sp>
      <p:sp>
        <p:nvSpPr>
          <p:cNvPr id="12" name="文本框 11">
            <a:extLst>
              <a:ext uri="{FF2B5EF4-FFF2-40B4-BE49-F238E27FC236}">
                <a16:creationId xmlns:a16="http://schemas.microsoft.com/office/drawing/2014/main" id="{FE5D5985-5606-119F-58AF-E6AB73F1EAF7}"/>
              </a:ext>
            </a:extLst>
          </p:cNvPr>
          <p:cNvSpPr txBox="1"/>
          <p:nvPr/>
        </p:nvSpPr>
        <p:spPr>
          <a:xfrm>
            <a:off x="4759042" y="5082015"/>
            <a:ext cx="2673916"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2400" b="1" i="0" u="none" strike="noStrike" kern="120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rPr>
              <a:t>2024</a:t>
            </a:r>
            <a:r>
              <a:rPr kumimoji="0" lang="zh-CN" altLang="en-US" sz="2400" b="1" i="0" u="none" strike="noStrike" kern="120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rPr>
              <a:t>年</a:t>
            </a:r>
            <a:r>
              <a:rPr kumimoji="0" lang="en-US" altLang="zh-CN" sz="2400" b="1" i="0" u="none" strike="noStrike" kern="120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rPr>
              <a:t>3</a:t>
            </a:r>
            <a:r>
              <a:rPr kumimoji="0" lang="zh-CN" altLang="en-US" sz="2400" b="1" i="0" u="none" strike="noStrike" kern="120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rPr>
              <a:t>月</a:t>
            </a:r>
            <a:r>
              <a:rPr kumimoji="0" lang="en-US" altLang="zh-CN" sz="2400" b="1" i="0" u="none" strike="noStrike" kern="120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rPr>
              <a:t>15</a:t>
            </a:r>
            <a:r>
              <a:rPr kumimoji="0" lang="zh-CN" altLang="en-US" sz="2400" b="1" i="0" u="none" strike="noStrike" kern="120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rPr>
              <a:t>日</a:t>
            </a:r>
            <a:endParaRPr kumimoji="0" lang="zh-CN" altLang="en-US" sz="24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endParaRPr>
          </a:p>
        </p:txBody>
      </p:sp>
      <p:pic>
        <p:nvPicPr>
          <p:cNvPr id="10" name="图片 9"/>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710561" y="1332763"/>
            <a:ext cx="4770879" cy="932768"/>
          </a:xfrm>
          <a:prstGeom prst="rect">
            <a:avLst/>
          </a:prstGeom>
        </p:spPr>
      </p:pic>
    </p:spTree>
    <p:extLst>
      <p:ext uri="{BB962C8B-B14F-4D97-AF65-F5344CB8AC3E}">
        <p14:creationId xmlns:p14="http://schemas.microsoft.com/office/powerpoint/2010/main" val="278504132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63" name="组合 62"/>
          <p:cNvGrpSpPr/>
          <p:nvPr/>
        </p:nvGrpSpPr>
        <p:grpSpPr>
          <a:xfrm>
            <a:off x="4025341" y="2940891"/>
            <a:ext cx="5143000" cy="612920"/>
            <a:chOff x="4315150" y="1647579"/>
            <a:chExt cx="3857250" cy="540057"/>
          </a:xfrm>
          <a:noFill/>
        </p:grpSpPr>
        <p:sp>
          <p:nvSpPr>
            <p:cNvPr id="64" name="矩形 63"/>
            <p:cNvSpPr/>
            <p:nvPr/>
          </p:nvSpPr>
          <p:spPr>
            <a:xfrm>
              <a:off x="4841196" y="1705066"/>
              <a:ext cx="2827147" cy="461020"/>
            </a:xfrm>
            <a:prstGeom prst="rect">
              <a:avLst/>
            </a:prstGeom>
            <a:grpFill/>
            <a:ln w="15875">
              <a:noFill/>
            </a:ln>
          </p:spPr>
          <p:txBody>
            <a:bodyPr wrap="square" lIns="91440" tIns="45720" rIns="91440" bIns="45720">
              <a:spAutoFit/>
            </a:bodyPr>
            <a:lstStyle/>
            <a:p>
              <a:r>
                <a:rPr lang="zh-CN" altLang="en-US" sz="2800" b="1" dirty="0" smtClean="0">
                  <a:solidFill>
                    <a:schemeClr val="bg1">
                      <a:lumMod val="75000"/>
                    </a:schemeClr>
                  </a:solidFill>
                  <a:cs typeface="+mn-ea"/>
                  <a:sym typeface="+mn-lt"/>
                </a:rPr>
                <a:t>研究方法</a:t>
              </a:r>
              <a:endParaRPr lang="zh-CN" altLang="en-US" sz="2800" b="1" dirty="0">
                <a:solidFill>
                  <a:schemeClr val="bg1">
                    <a:lumMod val="75000"/>
                  </a:schemeClr>
                </a:solidFill>
                <a:cs typeface="+mn-ea"/>
                <a:sym typeface="+mn-lt"/>
              </a:endParaRPr>
            </a:p>
          </p:txBody>
        </p:sp>
        <p:sp>
          <p:nvSpPr>
            <p:cNvPr id="65" name="平行四边形 64"/>
            <p:cNvSpPr/>
            <p:nvPr/>
          </p:nvSpPr>
          <p:spPr>
            <a:xfrm>
              <a:off x="4315150" y="1647579"/>
              <a:ext cx="3857250" cy="540057"/>
            </a:xfrm>
            <a:prstGeom prst="parallelogram">
              <a:avLst>
                <a:gd name="adj" fmla="val 48207"/>
              </a:avLst>
            </a:prstGeom>
            <a:grpFill/>
            <a:ln w="158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endParaRPr lang="zh-CN" altLang="en-US" sz="2135" b="1" dirty="0">
                <a:solidFill>
                  <a:schemeClr val="tx1"/>
                </a:solidFill>
                <a:cs typeface="+mn-ea"/>
                <a:sym typeface="+mn-lt"/>
              </a:endParaRPr>
            </a:p>
          </p:txBody>
        </p:sp>
      </p:grpSp>
      <p:sp>
        <p:nvSpPr>
          <p:cNvPr id="15" name="Text Placeholder 4"/>
          <p:cNvSpPr txBox="1"/>
          <p:nvPr/>
        </p:nvSpPr>
        <p:spPr>
          <a:xfrm>
            <a:off x="815413" y="572625"/>
            <a:ext cx="3496603" cy="662379"/>
          </a:xfrm>
          <a:prstGeom prst="rect">
            <a:avLst/>
          </a:prstGeom>
        </p:spPr>
        <p:txBody>
          <a:bodyPr anchor="ctr">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zh-CN" altLang="en-US" sz="4265" b="1" dirty="0">
                <a:solidFill>
                  <a:schemeClr val="accent1"/>
                </a:solidFill>
                <a:cs typeface="+mn-ea"/>
                <a:sym typeface="+mn-lt"/>
              </a:rPr>
              <a:t>目录</a:t>
            </a:r>
            <a:r>
              <a:rPr lang="en-US" altLang="zh-CN" sz="4265" b="1" dirty="0">
                <a:solidFill>
                  <a:schemeClr val="accent1"/>
                </a:solidFill>
                <a:cs typeface="+mn-ea"/>
                <a:sym typeface="+mn-lt"/>
              </a:rPr>
              <a:t>/</a:t>
            </a:r>
            <a:r>
              <a:rPr lang="en-US" altLang="zh-CN" sz="3600" b="1" dirty="0">
                <a:solidFill>
                  <a:schemeClr val="accent1"/>
                </a:solidFill>
                <a:cs typeface="+mn-ea"/>
                <a:sym typeface="+mn-lt"/>
              </a:rPr>
              <a:t>Contents</a:t>
            </a:r>
            <a:endParaRPr lang="en-GB" sz="3600" b="1" dirty="0">
              <a:solidFill>
                <a:schemeClr val="accent1"/>
              </a:solidFill>
              <a:cs typeface="+mn-ea"/>
              <a:sym typeface="+mn-lt"/>
            </a:endParaRPr>
          </a:p>
        </p:txBody>
      </p:sp>
      <p:cxnSp>
        <p:nvCxnSpPr>
          <p:cNvPr id="43" name="直接连接符 42"/>
          <p:cNvCxnSpPr/>
          <p:nvPr/>
        </p:nvCxnSpPr>
        <p:spPr>
          <a:xfrm>
            <a:off x="984763" y="1412776"/>
            <a:ext cx="10199803" cy="0"/>
          </a:xfrm>
          <a:prstGeom prst="line">
            <a:avLst/>
          </a:prstGeom>
        </p:spPr>
        <p:style>
          <a:lnRef idx="1">
            <a:schemeClr val="accent1"/>
          </a:lnRef>
          <a:fillRef idx="0">
            <a:schemeClr val="accent1"/>
          </a:fillRef>
          <a:effectRef idx="0">
            <a:schemeClr val="accent1"/>
          </a:effectRef>
          <a:fontRef idx="minor">
            <a:schemeClr val="tx1"/>
          </a:fontRef>
        </p:style>
      </p:cxnSp>
      <p:grpSp>
        <p:nvGrpSpPr>
          <p:cNvPr id="45" name="组合 44"/>
          <p:cNvGrpSpPr/>
          <p:nvPr/>
        </p:nvGrpSpPr>
        <p:grpSpPr>
          <a:xfrm>
            <a:off x="3119672" y="1997604"/>
            <a:ext cx="1192345" cy="666786"/>
            <a:chOff x="2215144" y="927951"/>
            <a:chExt cx="1244730" cy="916847"/>
          </a:xfrm>
        </p:grpSpPr>
        <p:sp>
          <p:nvSpPr>
            <p:cNvPr id="46" name="平行四边形 45"/>
            <p:cNvSpPr/>
            <p:nvPr/>
          </p:nvSpPr>
          <p:spPr>
            <a:xfrm>
              <a:off x="2215144" y="982844"/>
              <a:ext cx="1120898" cy="842780"/>
            </a:xfrm>
            <a:prstGeom prst="parallelogram">
              <a:avLst>
                <a:gd name="adj" fmla="val 48207"/>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a:solidFill>
                  <a:schemeClr val="bg1"/>
                </a:solidFill>
                <a:cs typeface="+mn-ea"/>
                <a:sym typeface="+mn-lt"/>
              </a:endParaRPr>
            </a:p>
          </p:txBody>
        </p:sp>
        <p:sp>
          <p:nvSpPr>
            <p:cNvPr id="47" name="文本框 9"/>
            <p:cNvSpPr txBox="1"/>
            <p:nvPr/>
          </p:nvSpPr>
          <p:spPr>
            <a:xfrm>
              <a:off x="2393075" y="927951"/>
              <a:ext cx="1066799" cy="916847"/>
            </a:xfrm>
            <a:prstGeom prst="rect">
              <a:avLst/>
            </a:prstGeom>
            <a:noFill/>
          </p:spPr>
          <p:txBody>
            <a:bodyPr wrap="square" rtlCol="0">
              <a:spAutoFit/>
            </a:bodyPr>
            <a:lstStyle/>
            <a:p>
              <a:r>
                <a:rPr lang="en-US" altLang="zh-CN" sz="3735" dirty="0">
                  <a:solidFill>
                    <a:schemeClr val="bg1"/>
                  </a:solidFill>
                  <a:cs typeface="+mn-ea"/>
                  <a:sym typeface="+mn-lt"/>
                </a:rPr>
                <a:t>01</a:t>
              </a:r>
              <a:endParaRPr lang="zh-CN" altLang="en-US" sz="3735" dirty="0">
                <a:solidFill>
                  <a:schemeClr val="bg1"/>
                </a:solidFill>
                <a:cs typeface="+mn-ea"/>
                <a:sym typeface="+mn-lt"/>
              </a:endParaRPr>
            </a:p>
          </p:txBody>
        </p:sp>
      </p:grpSp>
      <p:grpSp>
        <p:nvGrpSpPr>
          <p:cNvPr id="48" name="组合 47"/>
          <p:cNvGrpSpPr/>
          <p:nvPr/>
        </p:nvGrpSpPr>
        <p:grpSpPr>
          <a:xfrm>
            <a:off x="3119672" y="2903757"/>
            <a:ext cx="1192345" cy="672218"/>
            <a:chOff x="2215144" y="1952311"/>
            <a:chExt cx="1244730" cy="924318"/>
          </a:xfrm>
        </p:grpSpPr>
        <p:sp>
          <p:nvSpPr>
            <p:cNvPr id="49" name="平行四边形 48"/>
            <p:cNvSpPr/>
            <p:nvPr/>
          </p:nvSpPr>
          <p:spPr>
            <a:xfrm>
              <a:off x="2215144" y="2033848"/>
              <a:ext cx="1120898" cy="842781"/>
            </a:xfrm>
            <a:prstGeom prst="parallelogram">
              <a:avLst>
                <a:gd name="adj" fmla="val 48207"/>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a:solidFill>
                  <a:schemeClr val="bg1"/>
                </a:solidFill>
                <a:cs typeface="+mn-ea"/>
                <a:sym typeface="+mn-lt"/>
              </a:endParaRPr>
            </a:p>
          </p:txBody>
        </p:sp>
        <p:sp>
          <p:nvSpPr>
            <p:cNvPr id="50" name="文本框 10"/>
            <p:cNvSpPr txBox="1"/>
            <p:nvPr/>
          </p:nvSpPr>
          <p:spPr>
            <a:xfrm>
              <a:off x="2393075" y="1952311"/>
              <a:ext cx="1066799" cy="916850"/>
            </a:xfrm>
            <a:prstGeom prst="rect">
              <a:avLst/>
            </a:prstGeom>
            <a:noFill/>
          </p:spPr>
          <p:txBody>
            <a:bodyPr wrap="square" rtlCol="0">
              <a:spAutoFit/>
            </a:bodyPr>
            <a:lstStyle/>
            <a:p>
              <a:r>
                <a:rPr lang="en-US" altLang="zh-CN" sz="3735" dirty="0">
                  <a:solidFill>
                    <a:schemeClr val="bg1"/>
                  </a:solidFill>
                  <a:cs typeface="+mn-ea"/>
                  <a:sym typeface="+mn-lt"/>
                </a:rPr>
                <a:t>02</a:t>
              </a:r>
              <a:endParaRPr lang="zh-CN" altLang="en-US" sz="3735" dirty="0">
                <a:solidFill>
                  <a:schemeClr val="bg1"/>
                </a:solidFill>
                <a:cs typeface="+mn-ea"/>
                <a:sym typeface="+mn-lt"/>
              </a:endParaRPr>
            </a:p>
          </p:txBody>
        </p:sp>
      </p:grpSp>
      <p:grpSp>
        <p:nvGrpSpPr>
          <p:cNvPr id="51" name="组合 50"/>
          <p:cNvGrpSpPr/>
          <p:nvPr/>
        </p:nvGrpSpPr>
        <p:grpSpPr>
          <a:xfrm>
            <a:off x="3119672" y="3839554"/>
            <a:ext cx="1192345" cy="666786"/>
            <a:chOff x="2215144" y="3018134"/>
            <a:chExt cx="1244730" cy="916848"/>
          </a:xfrm>
        </p:grpSpPr>
        <p:sp>
          <p:nvSpPr>
            <p:cNvPr id="52" name="平行四边形 51"/>
            <p:cNvSpPr/>
            <p:nvPr/>
          </p:nvSpPr>
          <p:spPr>
            <a:xfrm>
              <a:off x="2215144" y="3084852"/>
              <a:ext cx="1120898" cy="842781"/>
            </a:xfrm>
            <a:prstGeom prst="parallelogram">
              <a:avLst>
                <a:gd name="adj" fmla="val 48207"/>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a:solidFill>
                  <a:schemeClr val="bg1"/>
                </a:solidFill>
                <a:cs typeface="+mn-ea"/>
                <a:sym typeface="+mn-lt"/>
              </a:endParaRPr>
            </a:p>
          </p:txBody>
        </p:sp>
        <p:sp>
          <p:nvSpPr>
            <p:cNvPr id="53" name="文本框 11"/>
            <p:cNvSpPr txBox="1"/>
            <p:nvPr/>
          </p:nvSpPr>
          <p:spPr>
            <a:xfrm>
              <a:off x="2393075" y="3018134"/>
              <a:ext cx="1066799" cy="916848"/>
            </a:xfrm>
            <a:prstGeom prst="rect">
              <a:avLst/>
            </a:prstGeom>
            <a:noFill/>
          </p:spPr>
          <p:txBody>
            <a:bodyPr wrap="square" rtlCol="0">
              <a:spAutoFit/>
            </a:bodyPr>
            <a:lstStyle/>
            <a:p>
              <a:r>
                <a:rPr lang="en-US" altLang="zh-CN" sz="3735" dirty="0">
                  <a:solidFill>
                    <a:schemeClr val="bg1"/>
                  </a:solidFill>
                  <a:cs typeface="+mn-ea"/>
                  <a:sym typeface="+mn-lt"/>
                </a:rPr>
                <a:t>03</a:t>
              </a:r>
              <a:endParaRPr lang="zh-CN" altLang="en-US" sz="3735" dirty="0">
                <a:solidFill>
                  <a:schemeClr val="bg1"/>
                </a:solidFill>
                <a:cs typeface="+mn-ea"/>
                <a:sym typeface="+mn-lt"/>
              </a:endParaRPr>
            </a:p>
          </p:txBody>
        </p:sp>
      </p:grpSp>
      <p:grpSp>
        <p:nvGrpSpPr>
          <p:cNvPr id="54" name="组合 53"/>
          <p:cNvGrpSpPr/>
          <p:nvPr/>
        </p:nvGrpSpPr>
        <p:grpSpPr>
          <a:xfrm>
            <a:off x="3119672" y="4749540"/>
            <a:ext cx="1192345" cy="677512"/>
            <a:chOff x="2215144" y="4047039"/>
            <a:chExt cx="1244730" cy="931598"/>
          </a:xfrm>
        </p:grpSpPr>
        <p:sp>
          <p:nvSpPr>
            <p:cNvPr id="55" name="平行四边形 54"/>
            <p:cNvSpPr/>
            <p:nvPr/>
          </p:nvSpPr>
          <p:spPr>
            <a:xfrm>
              <a:off x="2215144" y="4135856"/>
              <a:ext cx="1120898" cy="842781"/>
            </a:xfrm>
            <a:prstGeom prst="parallelogram">
              <a:avLst>
                <a:gd name="adj" fmla="val 48207"/>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a:solidFill>
                  <a:schemeClr val="bg1"/>
                </a:solidFill>
                <a:cs typeface="+mn-ea"/>
                <a:sym typeface="+mn-lt"/>
              </a:endParaRPr>
            </a:p>
          </p:txBody>
        </p:sp>
        <p:sp>
          <p:nvSpPr>
            <p:cNvPr id="56" name="文本框 12"/>
            <p:cNvSpPr txBox="1"/>
            <p:nvPr/>
          </p:nvSpPr>
          <p:spPr>
            <a:xfrm>
              <a:off x="2393075" y="4047039"/>
              <a:ext cx="1066799" cy="916850"/>
            </a:xfrm>
            <a:prstGeom prst="rect">
              <a:avLst/>
            </a:prstGeom>
            <a:noFill/>
          </p:spPr>
          <p:txBody>
            <a:bodyPr wrap="square" rtlCol="0">
              <a:spAutoFit/>
            </a:bodyPr>
            <a:lstStyle/>
            <a:p>
              <a:r>
                <a:rPr lang="en-US" altLang="zh-CN" sz="3735" dirty="0">
                  <a:solidFill>
                    <a:schemeClr val="bg1"/>
                  </a:solidFill>
                  <a:cs typeface="+mn-ea"/>
                  <a:sym typeface="+mn-lt"/>
                </a:rPr>
                <a:t>04</a:t>
              </a:r>
              <a:endParaRPr lang="zh-CN" altLang="en-US" sz="3735" dirty="0">
                <a:solidFill>
                  <a:schemeClr val="bg1"/>
                </a:solidFill>
                <a:cs typeface="+mn-ea"/>
                <a:sym typeface="+mn-lt"/>
              </a:endParaRPr>
            </a:p>
          </p:txBody>
        </p:sp>
      </p:grpSp>
      <p:grpSp>
        <p:nvGrpSpPr>
          <p:cNvPr id="60" name="组合 59"/>
          <p:cNvGrpSpPr/>
          <p:nvPr/>
        </p:nvGrpSpPr>
        <p:grpSpPr>
          <a:xfrm>
            <a:off x="4025341" y="2015353"/>
            <a:ext cx="5143000" cy="612920"/>
            <a:chOff x="4315150" y="953426"/>
            <a:chExt cx="3857250" cy="540057"/>
          </a:xfrm>
          <a:noFill/>
        </p:grpSpPr>
        <p:sp>
          <p:nvSpPr>
            <p:cNvPr id="62" name="平行四边形 61"/>
            <p:cNvSpPr/>
            <p:nvPr/>
          </p:nvSpPr>
          <p:spPr>
            <a:xfrm>
              <a:off x="4315150" y="953426"/>
              <a:ext cx="3857250" cy="540057"/>
            </a:xfrm>
            <a:prstGeom prst="parallelogram">
              <a:avLst>
                <a:gd name="adj" fmla="val 48207"/>
              </a:avLst>
            </a:prstGeom>
            <a:grpFill/>
            <a:ln w="158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endParaRPr lang="zh-CN" altLang="en-US" sz="2135" b="1">
                <a:solidFill>
                  <a:schemeClr val="tx1"/>
                </a:solidFill>
                <a:cs typeface="+mn-ea"/>
                <a:sym typeface="+mn-lt"/>
              </a:endParaRPr>
            </a:p>
          </p:txBody>
        </p:sp>
        <p:sp>
          <p:nvSpPr>
            <p:cNvPr id="61" name="矩形 60"/>
            <p:cNvSpPr/>
            <p:nvPr/>
          </p:nvSpPr>
          <p:spPr>
            <a:xfrm>
              <a:off x="4841196" y="1002520"/>
              <a:ext cx="2827147" cy="461020"/>
            </a:xfrm>
            <a:prstGeom prst="rect">
              <a:avLst/>
            </a:prstGeom>
            <a:grpFill/>
            <a:ln w="15875">
              <a:noFill/>
            </a:ln>
          </p:spPr>
          <p:txBody>
            <a:bodyPr wrap="square" lIns="91440" tIns="45720" rIns="91440" bIns="45720">
              <a:spAutoFit/>
            </a:bodyPr>
            <a:lstStyle/>
            <a:p>
              <a:r>
                <a:rPr lang="zh-CN" altLang="en-US" sz="2800" b="1" dirty="0" smtClean="0">
                  <a:cs typeface="+mn-ea"/>
                  <a:sym typeface="+mn-lt"/>
                </a:rPr>
                <a:t>背景和意义</a:t>
              </a:r>
              <a:endParaRPr lang="zh-CN" altLang="en-US" sz="2800" b="1" dirty="0">
                <a:cs typeface="+mn-ea"/>
                <a:sym typeface="+mn-lt"/>
              </a:endParaRPr>
            </a:p>
          </p:txBody>
        </p:sp>
      </p:grpSp>
      <p:grpSp>
        <p:nvGrpSpPr>
          <p:cNvPr id="66" name="组合 65"/>
          <p:cNvGrpSpPr/>
          <p:nvPr/>
        </p:nvGrpSpPr>
        <p:grpSpPr>
          <a:xfrm>
            <a:off x="4025341" y="3866428"/>
            <a:ext cx="5143000" cy="612920"/>
            <a:chOff x="4315150" y="2341731"/>
            <a:chExt cx="3857250" cy="540057"/>
          </a:xfrm>
        </p:grpSpPr>
        <p:sp>
          <p:nvSpPr>
            <p:cNvPr id="67" name="矩形 66"/>
            <p:cNvSpPr/>
            <p:nvPr/>
          </p:nvSpPr>
          <p:spPr>
            <a:xfrm>
              <a:off x="4841197" y="2374040"/>
              <a:ext cx="2827146" cy="461020"/>
            </a:xfrm>
            <a:prstGeom prst="rect">
              <a:avLst/>
            </a:prstGeom>
            <a:ln w="15875">
              <a:noFill/>
            </a:ln>
          </p:spPr>
          <p:txBody>
            <a:bodyPr wrap="square" lIns="91440" tIns="45720" rIns="91440" bIns="45720">
              <a:spAutoFit/>
            </a:bodyPr>
            <a:lstStyle/>
            <a:p>
              <a:r>
                <a:rPr lang="zh-CN" altLang="en-US" sz="2800" b="1" dirty="0" smtClean="0">
                  <a:solidFill>
                    <a:schemeClr val="bg1">
                      <a:lumMod val="75000"/>
                    </a:schemeClr>
                  </a:solidFill>
                  <a:cs typeface="+mn-ea"/>
                  <a:sym typeface="+mn-lt"/>
                </a:rPr>
                <a:t>研究内容</a:t>
              </a:r>
              <a:endParaRPr lang="zh-CN" altLang="en-US" sz="2800" b="1" dirty="0">
                <a:solidFill>
                  <a:schemeClr val="bg1">
                    <a:lumMod val="75000"/>
                  </a:schemeClr>
                </a:solidFill>
                <a:cs typeface="+mn-ea"/>
                <a:sym typeface="+mn-lt"/>
              </a:endParaRPr>
            </a:p>
          </p:txBody>
        </p:sp>
        <p:sp>
          <p:nvSpPr>
            <p:cNvPr id="68" name="平行四边形 67"/>
            <p:cNvSpPr/>
            <p:nvPr/>
          </p:nvSpPr>
          <p:spPr>
            <a:xfrm>
              <a:off x="4315150" y="2341731"/>
              <a:ext cx="3857250" cy="540057"/>
            </a:xfrm>
            <a:prstGeom prst="parallelogram">
              <a:avLst>
                <a:gd name="adj" fmla="val 48207"/>
              </a:avLst>
            </a:prstGeom>
            <a:noFill/>
            <a:ln w="158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endParaRPr lang="zh-CN" altLang="en-US" sz="2135" b="1">
                <a:solidFill>
                  <a:schemeClr val="tx1"/>
                </a:solidFill>
                <a:cs typeface="+mn-ea"/>
                <a:sym typeface="+mn-lt"/>
              </a:endParaRPr>
            </a:p>
          </p:txBody>
        </p:sp>
      </p:grpSp>
      <p:grpSp>
        <p:nvGrpSpPr>
          <p:cNvPr id="69" name="组合 68"/>
          <p:cNvGrpSpPr/>
          <p:nvPr/>
        </p:nvGrpSpPr>
        <p:grpSpPr>
          <a:xfrm>
            <a:off x="4025341" y="4791966"/>
            <a:ext cx="5143000" cy="612920"/>
            <a:chOff x="4315150" y="3035884"/>
            <a:chExt cx="3857250" cy="540057"/>
          </a:xfrm>
        </p:grpSpPr>
        <p:sp>
          <p:nvSpPr>
            <p:cNvPr id="70" name="矩形 69"/>
            <p:cNvSpPr/>
            <p:nvPr/>
          </p:nvSpPr>
          <p:spPr>
            <a:xfrm>
              <a:off x="4841196" y="3076586"/>
              <a:ext cx="2827147" cy="461020"/>
            </a:xfrm>
            <a:prstGeom prst="rect">
              <a:avLst/>
            </a:prstGeom>
            <a:ln w="15875">
              <a:noFill/>
            </a:ln>
          </p:spPr>
          <p:txBody>
            <a:bodyPr wrap="square" lIns="91440" tIns="45720" rIns="91440" bIns="45720">
              <a:spAutoFit/>
            </a:bodyPr>
            <a:lstStyle/>
            <a:p>
              <a:r>
                <a:rPr lang="zh-CN" altLang="en-US" sz="2800" b="1" dirty="0" smtClean="0">
                  <a:solidFill>
                    <a:schemeClr val="bg1">
                      <a:lumMod val="75000"/>
                    </a:schemeClr>
                  </a:solidFill>
                  <a:cs typeface="+mn-ea"/>
                  <a:sym typeface="+mn-lt"/>
                </a:rPr>
                <a:t>总结和展望</a:t>
              </a:r>
              <a:endParaRPr lang="zh-CN" altLang="en-US" sz="2800" b="1" dirty="0">
                <a:solidFill>
                  <a:schemeClr val="bg1">
                    <a:lumMod val="75000"/>
                  </a:schemeClr>
                </a:solidFill>
                <a:cs typeface="+mn-ea"/>
                <a:sym typeface="+mn-lt"/>
              </a:endParaRPr>
            </a:p>
          </p:txBody>
        </p:sp>
        <p:sp>
          <p:nvSpPr>
            <p:cNvPr id="71" name="平行四边形 70"/>
            <p:cNvSpPr/>
            <p:nvPr/>
          </p:nvSpPr>
          <p:spPr>
            <a:xfrm>
              <a:off x="4315150" y="3035884"/>
              <a:ext cx="3857250" cy="540057"/>
            </a:xfrm>
            <a:prstGeom prst="parallelogram">
              <a:avLst>
                <a:gd name="adj" fmla="val 48207"/>
              </a:avLst>
            </a:prstGeom>
            <a:noFill/>
            <a:ln w="158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endParaRPr lang="zh-CN" altLang="en-US" sz="2135" b="1">
                <a:solidFill>
                  <a:schemeClr val="tx1"/>
                </a:solidFill>
                <a:cs typeface="+mn-ea"/>
                <a:sym typeface="+mn-lt"/>
              </a:endParaRPr>
            </a:p>
          </p:txBody>
        </p:sp>
      </p:grpSp>
      <p:sp>
        <p:nvSpPr>
          <p:cNvPr id="2" name="灯片编号占位符 1"/>
          <p:cNvSpPr>
            <a:spLocks noGrp="1"/>
          </p:cNvSpPr>
          <p:nvPr>
            <p:ph type="sldNum" sz="quarter" idx="12"/>
          </p:nvPr>
        </p:nvSpPr>
        <p:spPr/>
        <p:txBody>
          <a:bodyPr/>
          <a:lstStyle/>
          <a:p>
            <a:fld id="{D44FA6E1-6B83-4935-BD31-F33F54FC6619}" type="slidenum">
              <a:rPr lang="zh-CN" altLang="en-US" smtClean="0"/>
              <a:pPr/>
              <a:t>2</a:t>
            </a:fld>
            <a:endParaRPr lang="zh-CN" altLang="en-US" dirty="0"/>
          </a:p>
        </p:txBody>
      </p:sp>
    </p:spTree>
    <p:extLst>
      <p:ext uri="{BB962C8B-B14F-4D97-AF65-F5344CB8AC3E}">
        <p14:creationId xmlns:p14="http://schemas.microsoft.com/office/powerpoint/2010/main" val="947113970"/>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pic>
        <p:nvPicPr>
          <p:cNvPr id="9" name="图片 8"/>
          <p:cNvPicPr>
            <a:picLocks noChangeAspect="1"/>
          </p:cNvPicPr>
          <p:nvPr/>
        </p:nvPicPr>
        <p:blipFill>
          <a:blip r:embed="rId4"/>
          <a:stretch>
            <a:fillRect/>
          </a:stretch>
        </p:blipFill>
        <p:spPr>
          <a:xfrm>
            <a:off x="5019805" y="550028"/>
            <a:ext cx="6553069" cy="2014444"/>
          </a:xfrm>
          <a:prstGeom prst="rect">
            <a:avLst/>
          </a:prstGeom>
        </p:spPr>
      </p:pic>
      <p:sp>
        <p:nvSpPr>
          <p:cNvPr id="59" name="矩形 58"/>
          <p:cNvSpPr/>
          <p:nvPr/>
        </p:nvSpPr>
        <p:spPr>
          <a:xfrm>
            <a:off x="4913223" y="5466626"/>
            <a:ext cx="2763191" cy="461665"/>
          </a:xfrm>
          <a:prstGeom prst="rect">
            <a:avLst/>
          </a:prstGeom>
        </p:spPr>
        <p:txBody>
          <a:bodyPr wrap="square">
            <a:spAutoFit/>
          </a:bodyPr>
          <a:lstStyle/>
          <a:p>
            <a:r>
              <a:rPr lang="zh-CN" altLang="en-US" sz="2400" b="1" dirty="0" smtClean="0">
                <a:solidFill>
                  <a:srgbClr val="FF0000"/>
                </a:solidFill>
                <a:latin typeface="微软雅黑"/>
                <a:cs typeface="+mn-ea"/>
                <a:sym typeface="+mn-lt"/>
              </a:rPr>
              <a:t>单粒子多节点翻转</a:t>
            </a:r>
            <a:endParaRPr lang="en-US" altLang="zh-CN" sz="2400" b="1" dirty="0" smtClean="0">
              <a:solidFill>
                <a:srgbClr val="FF0000"/>
              </a:solidFill>
              <a:latin typeface="微软雅黑"/>
              <a:cs typeface="+mn-ea"/>
              <a:sym typeface="+mn-lt"/>
            </a:endParaRPr>
          </a:p>
        </p:txBody>
      </p:sp>
      <p:sp>
        <p:nvSpPr>
          <p:cNvPr id="63" name="矩形 62"/>
          <p:cNvSpPr/>
          <p:nvPr/>
        </p:nvSpPr>
        <p:spPr>
          <a:xfrm>
            <a:off x="1658045" y="3641346"/>
            <a:ext cx="3005951" cy="430887"/>
          </a:xfrm>
          <a:prstGeom prst="rect">
            <a:avLst/>
          </a:prstGeom>
        </p:spPr>
        <p:txBody>
          <a:bodyPr wrap="none">
            <a:spAutoFit/>
          </a:bodyPr>
          <a:lstStyle/>
          <a:p>
            <a:r>
              <a:rPr lang="zh-CN" altLang="en-US" sz="2200" dirty="0" smtClean="0">
                <a:latin typeface="微软雅黑"/>
                <a:cs typeface="+mn-ea"/>
                <a:sym typeface="+mn-lt"/>
              </a:rPr>
              <a:t>传统加固效果显著降低</a:t>
            </a:r>
            <a:endParaRPr lang="zh-CN" altLang="en-US" sz="2200" dirty="0">
              <a:latin typeface="微软雅黑"/>
              <a:cs typeface="+mn-ea"/>
              <a:sym typeface="+mn-lt"/>
            </a:endParaRPr>
          </a:p>
        </p:txBody>
      </p:sp>
      <p:sp>
        <p:nvSpPr>
          <p:cNvPr id="66" name="矩形 65"/>
          <p:cNvSpPr/>
          <p:nvPr/>
        </p:nvSpPr>
        <p:spPr>
          <a:xfrm>
            <a:off x="7334940" y="3656220"/>
            <a:ext cx="4536819" cy="430887"/>
          </a:xfrm>
          <a:prstGeom prst="rect">
            <a:avLst/>
          </a:prstGeom>
        </p:spPr>
        <p:txBody>
          <a:bodyPr wrap="none">
            <a:spAutoFit/>
          </a:bodyPr>
          <a:lstStyle/>
          <a:p>
            <a:r>
              <a:rPr lang="zh-CN" altLang="en-US" sz="2200" dirty="0" smtClean="0">
                <a:latin typeface="微软雅黑"/>
                <a:cs typeface="+mn-ea"/>
                <a:sym typeface="+mn-lt"/>
              </a:rPr>
              <a:t>欧空局、美国防部、我国</a:t>
            </a:r>
            <a:r>
              <a:rPr lang="en-US" altLang="zh-CN" sz="2200" dirty="0" smtClean="0">
                <a:latin typeface="微软雅黑"/>
                <a:cs typeface="+mn-ea"/>
                <a:sym typeface="+mn-lt"/>
              </a:rPr>
              <a:t>C919</a:t>
            </a:r>
            <a:r>
              <a:rPr lang="zh-CN" altLang="en-US" sz="2200" dirty="0" smtClean="0">
                <a:latin typeface="微软雅黑"/>
                <a:cs typeface="+mn-ea"/>
                <a:sym typeface="+mn-lt"/>
              </a:rPr>
              <a:t>纪要</a:t>
            </a:r>
            <a:endParaRPr lang="zh-CN" altLang="en-US" sz="2200" dirty="0">
              <a:latin typeface="微软雅黑"/>
              <a:cs typeface="+mn-ea"/>
              <a:sym typeface="+mn-lt"/>
            </a:endParaRPr>
          </a:p>
        </p:txBody>
      </p:sp>
      <p:sp>
        <p:nvSpPr>
          <p:cNvPr id="8" name="爆炸形 1 7"/>
          <p:cNvSpPr/>
          <p:nvPr/>
        </p:nvSpPr>
        <p:spPr>
          <a:xfrm>
            <a:off x="3090126" y="1934829"/>
            <a:ext cx="6404799" cy="3411341"/>
          </a:xfrm>
          <a:prstGeom prst="irregularSeal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圆角矩形 26"/>
          <p:cNvSpPr/>
          <p:nvPr/>
        </p:nvSpPr>
        <p:spPr>
          <a:xfrm>
            <a:off x="380999" y="529437"/>
            <a:ext cx="11382376" cy="6033287"/>
          </a:xfrm>
          <a:prstGeom prst="roundRect">
            <a:avLst>
              <a:gd name="adj" fmla="val 0"/>
            </a:avLst>
          </a:prstGeom>
          <a:noFill/>
          <a:ln w="3175">
            <a:solidFill>
              <a:srgbClr val="5B9BD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cs typeface="+mn-ea"/>
              <a:sym typeface="+mn-lt"/>
            </a:endParaRPr>
          </a:p>
        </p:txBody>
      </p:sp>
      <p:sp>
        <p:nvSpPr>
          <p:cNvPr id="2" name="文本占位符 1"/>
          <p:cNvSpPr>
            <a:spLocks noGrp="1"/>
          </p:cNvSpPr>
          <p:nvPr>
            <p:ph type="body" sz="quarter" idx="10"/>
          </p:nvPr>
        </p:nvSpPr>
        <p:spPr>
          <a:xfrm>
            <a:off x="282673" y="71427"/>
            <a:ext cx="1703443" cy="458787"/>
          </a:xfrm>
        </p:spPr>
        <p:txBody>
          <a:bodyPr>
            <a:noAutofit/>
          </a:bodyPr>
          <a:lstStyle/>
          <a:p>
            <a:r>
              <a:rPr lang="zh-CN" altLang="en-US" sz="2800" b="1" dirty="0" smtClean="0">
                <a:solidFill>
                  <a:srgbClr val="5B9BD5"/>
                </a:solidFill>
                <a:cs typeface="+mn-ea"/>
                <a:sym typeface="+mn-lt"/>
              </a:rPr>
              <a:t>研究背景</a:t>
            </a:r>
            <a:endParaRPr lang="zh-CN" altLang="en-US" sz="2800" b="1" dirty="0">
              <a:solidFill>
                <a:srgbClr val="5B9BD5"/>
              </a:solidFill>
              <a:cs typeface="+mn-ea"/>
              <a:sym typeface="+mn-lt"/>
            </a:endParaRPr>
          </a:p>
        </p:txBody>
      </p:sp>
      <p:sp>
        <p:nvSpPr>
          <p:cNvPr id="6" name="灯片编号占位符 5"/>
          <p:cNvSpPr>
            <a:spLocks noGrp="1"/>
          </p:cNvSpPr>
          <p:nvPr>
            <p:ph type="sldNum" sz="quarter" idx="13"/>
          </p:nvPr>
        </p:nvSpPr>
        <p:spPr/>
        <p:txBody>
          <a:bodyPr/>
          <a:lstStyle/>
          <a:p>
            <a:fld id="{D44FA6E1-6B83-4935-BD31-F33F54FC6619}" type="slidenum">
              <a:rPr lang="zh-CN" altLang="en-US" smtClean="0"/>
              <a:pPr/>
              <a:t>3</a:t>
            </a:fld>
            <a:endParaRPr lang="zh-CN" altLang="en-US" dirty="0"/>
          </a:p>
        </p:txBody>
      </p:sp>
      <p:sp>
        <p:nvSpPr>
          <p:cNvPr id="18" name="文本框 17"/>
          <p:cNvSpPr txBox="1"/>
          <p:nvPr/>
        </p:nvSpPr>
        <p:spPr>
          <a:xfrm>
            <a:off x="311135" y="2624546"/>
            <a:ext cx="2709127" cy="430887"/>
          </a:xfrm>
          <a:prstGeom prst="rect">
            <a:avLst/>
          </a:prstGeom>
          <a:noFill/>
        </p:spPr>
        <p:txBody>
          <a:bodyPr wrap="square" rtlCol="0">
            <a:spAutoFit/>
          </a:bodyPr>
          <a:lstStyle/>
          <a:p>
            <a:r>
              <a:rPr lang="zh-CN" altLang="en-US" sz="2200" dirty="0" smtClean="0">
                <a:latin typeface="+mn-ea"/>
              </a:rPr>
              <a:t>航空航天器异常事件</a:t>
            </a:r>
            <a:endParaRPr lang="zh-CN" altLang="en-US" sz="2200" dirty="0">
              <a:latin typeface="+mn-ea"/>
            </a:endParaRPr>
          </a:p>
        </p:txBody>
      </p:sp>
      <p:sp>
        <p:nvSpPr>
          <p:cNvPr id="3" name="矩形 2"/>
          <p:cNvSpPr/>
          <p:nvPr/>
        </p:nvSpPr>
        <p:spPr>
          <a:xfrm>
            <a:off x="2840316" y="1226110"/>
            <a:ext cx="2031325" cy="461665"/>
          </a:xfrm>
          <a:prstGeom prst="rect">
            <a:avLst/>
          </a:prstGeom>
        </p:spPr>
        <p:txBody>
          <a:bodyPr wrap="none">
            <a:spAutoFit/>
          </a:bodyPr>
          <a:lstStyle/>
          <a:p>
            <a:r>
              <a:rPr lang="zh-CN" altLang="en-US" sz="2400" dirty="0">
                <a:latin typeface="微软雅黑"/>
                <a:cs typeface="+mn-ea"/>
                <a:sym typeface="+mn-lt"/>
              </a:rPr>
              <a:t>单粒</a:t>
            </a:r>
            <a:r>
              <a:rPr lang="zh-CN" altLang="en-US" sz="2400" dirty="0" smtClean="0">
                <a:latin typeface="微软雅黑"/>
                <a:cs typeface="+mn-ea"/>
                <a:sym typeface="+mn-lt"/>
              </a:rPr>
              <a:t>子软错误</a:t>
            </a:r>
            <a:endParaRPr lang="zh-CN" altLang="en-US" sz="2400" dirty="0"/>
          </a:p>
        </p:txBody>
      </p:sp>
      <p:cxnSp>
        <p:nvCxnSpPr>
          <p:cNvPr id="118" name="直接箭头连接符 117"/>
          <p:cNvCxnSpPr/>
          <p:nvPr/>
        </p:nvCxnSpPr>
        <p:spPr>
          <a:xfrm>
            <a:off x="9913494" y="2837351"/>
            <a:ext cx="0" cy="602604"/>
          </a:xfrm>
          <a:prstGeom prst="straightConnector1">
            <a:avLst/>
          </a:prstGeom>
          <a:ln w="111125">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ailEnd type="triangle"/>
          </a:ln>
        </p:spPr>
        <p:style>
          <a:lnRef idx="1">
            <a:schemeClr val="accent1"/>
          </a:lnRef>
          <a:fillRef idx="0">
            <a:schemeClr val="accent1"/>
          </a:fillRef>
          <a:effectRef idx="0">
            <a:schemeClr val="accent1"/>
          </a:effectRef>
          <a:fontRef idx="minor">
            <a:schemeClr val="tx1"/>
          </a:fontRef>
        </p:style>
      </p:cxnSp>
      <p:sp>
        <p:nvSpPr>
          <p:cNvPr id="56" name="矩形 55"/>
          <p:cNvSpPr/>
          <p:nvPr/>
        </p:nvSpPr>
        <p:spPr>
          <a:xfrm>
            <a:off x="4996556" y="5821455"/>
            <a:ext cx="737136" cy="461665"/>
          </a:xfrm>
          <a:prstGeom prst="rect">
            <a:avLst/>
          </a:prstGeom>
        </p:spPr>
        <p:txBody>
          <a:bodyPr wrap="square">
            <a:spAutoFit/>
          </a:bodyPr>
          <a:lstStyle/>
          <a:p>
            <a:r>
              <a:rPr lang="zh-CN" altLang="en-US" sz="2400" b="1" dirty="0" smtClean="0">
                <a:solidFill>
                  <a:srgbClr val="FF0000"/>
                </a:solidFill>
                <a:latin typeface="微软雅黑"/>
                <a:cs typeface="+mn-ea"/>
                <a:sym typeface="+mn-lt"/>
              </a:rPr>
              <a:t>如：</a:t>
            </a:r>
            <a:endParaRPr lang="en-US" altLang="zh-CN" sz="2400" b="1" dirty="0" smtClean="0">
              <a:solidFill>
                <a:srgbClr val="FF0000"/>
              </a:solidFill>
              <a:latin typeface="微软雅黑"/>
              <a:cs typeface="+mn-ea"/>
              <a:sym typeface="+mn-lt"/>
            </a:endParaRPr>
          </a:p>
        </p:txBody>
      </p:sp>
      <p:sp>
        <p:nvSpPr>
          <p:cNvPr id="57" name="矩形 56"/>
          <p:cNvSpPr/>
          <p:nvPr/>
        </p:nvSpPr>
        <p:spPr>
          <a:xfrm>
            <a:off x="5513174" y="5829827"/>
            <a:ext cx="1859462" cy="461665"/>
          </a:xfrm>
          <a:prstGeom prst="rect">
            <a:avLst/>
          </a:prstGeom>
        </p:spPr>
        <p:txBody>
          <a:bodyPr wrap="square">
            <a:spAutoFit/>
          </a:bodyPr>
          <a:lstStyle/>
          <a:p>
            <a:r>
              <a:rPr lang="zh-CN" altLang="en-US" sz="2400" b="1" dirty="0" smtClean="0">
                <a:solidFill>
                  <a:srgbClr val="FF0000"/>
                </a:solidFill>
                <a:latin typeface="微软雅黑"/>
                <a:cs typeface="+mn-ea"/>
                <a:sym typeface="+mn-lt"/>
              </a:rPr>
              <a:t>双节点翻转</a:t>
            </a:r>
            <a:endParaRPr lang="en-US" altLang="zh-CN" sz="2400" b="1" dirty="0" smtClean="0">
              <a:solidFill>
                <a:srgbClr val="FF0000"/>
              </a:solidFill>
              <a:latin typeface="微软雅黑"/>
              <a:cs typeface="+mn-ea"/>
              <a:sym typeface="+mn-lt"/>
            </a:endParaRPr>
          </a:p>
        </p:txBody>
      </p:sp>
      <p:cxnSp>
        <p:nvCxnSpPr>
          <p:cNvPr id="48" name="直接箭头连接符 47"/>
          <p:cNvCxnSpPr/>
          <p:nvPr/>
        </p:nvCxnSpPr>
        <p:spPr>
          <a:xfrm>
            <a:off x="9913494" y="4329521"/>
            <a:ext cx="0" cy="596167"/>
          </a:xfrm>
          <a:prstGeom prst="straightConnector1">
            <a:avLst/>
          </a:prstGeom>
          <a:ln w="111125">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ailEnd type="triangle"/>
          </a:ln>
        </p:spPr>
        <p:style>
          <a:lnRef idx="1">
            <a:schemeClr val="accent1"/>
          </a:lnRef>
          <a:fillRef idx="0">
            <a:schemeClr val="accent1"/>
          </a:fillRef>
          <a:effectRef idx="0">
            <a:schemeClr val="accent1"/>
          </a:effectRef>
          <a:fontRef idx="minor">
            <a:schemeClr val="tx1"/>
          </a:fontRef>
        </p:style>
      </p:cxnSp>
      <p:sp>
        <p:nvSpPr>
          <p:cNvPr id="50" name="矩形 49"/>
          <p:cNvSpPr/>
          <p:nvPr/>
        </p:nvSpPr>
        <p:spPr>
          <a:xfrm>
            <a:off x="10011821" y="4403831"/>
            <a:ext cx="1313180" cy="430887"/>
          </a:xfrm>
          <a:prstGeom prst="rect">
            <a:avLst/>
          </a:prstGeom>
        </p:spPr>
        <p:txBody>
          <a:bodyPr wrap="none">
            <a:spAutoFit/>
          </a:bodyPr>
          <a:lstStyle/>
          <a:p>
            <a:r>
              <a:rPr lang="zh-CN" altLang="en-US" sz="2200" dirty="0" smtClean="0">
                <a:latin typeface="+mn-ea"/>
                <a:cs typeface="+mn-ea"/>
                <a:sym typeface="+mn-lt"/>
              </a:rPr>
              <a:t>纳米节点</a:t>
            </a:r>
            <a:endParaRPr lang="zh-CN" altLang="en-US" sz="2200" dirty="0">
              <a:latin typeface="+mn-ea"/>
            </a:endParaRPr>
          </a:p>
        </p:txBody>
      </p:sp>
      <p:sp>
        <p:nvSpPr>
          <p:cNvPr id="52" name="矩形 51"/>
          <p:cNvSpPr/>
          <p:nvPr/>
        </p:nvSpPr>
        <p:spPr>
          <a:xfrm>
            <a:off x="3858363" y="5430060"/>
            <a:ext cx="748923" cy="430887"/>
          </a:xfrm>
          <a:prstGeom prst="rect">
            <a:avLst/>
          </a:prstGeom>
        </p:spPr>
        <p:txBody>
          <a:bodyPr wrap="none">
            <a:spAutoFit/>
          </a:bodyPr>
          <a:lstStyle/>
          <a:p>
            <a:r>
              <a:rPr lang="zh-CN" altLang="en-US" sz="2200" dirty="0">
                <a:latin typeface="+mn-ea"/>
                <a:cs typeface="+mn-ea"/>
                <a:sym typeface="+mn-lt"/>
              </a:rPr>
              <a:t>占比</a:t>
            </a:r>
            <a:endParaRPr lang="zh-CN" altLang="en-US" sz="2200" dirty="0">
              <a:latin typeface="+mn-ea"/>
            </a:endParaRPr>
          </a:p>
        </p:txBody>
      </p:sp>
      <p:graphicFrame>
        <p:nvGraphicFramePr>
          <p:cNvPr id="64" name="表格 63"/>
          <p:cNvGraphicFramePr>
            <a:graphicFrameLocks noGrp="1"/>
          </p:cNvGraphicFramePr>
          <p:nvPr>
            <p:extLst>
              <p:ext uri="{D42A27DB-BD31-4B8C-83A1-F6EECF244321}">
                <p14:modId xmlns:p14="http://schemas.microsoft.com/office/powerpoint/2010/main" val="832716681"/>
              </p:ext>
            </p:extLst>
          </p:nvPr>
        </p:nvGraphicFramePr>
        <p:xfrm>
          <a:off x="400352" y="4689927"/>
          <a:ext cx="2949720" cy="1859280"/>
        </p:xfrm>
        <a:graphic>
          <a:graphicData uri="http://schemas.openxmlformats.org/drawingml/2006/table">
            <a:tbl>
              <a:tblPr firstRow="1" bandRow="1">
                <a:tableStyleId>{5C22544A-7EE6-4342-B048-85BDC9FD1C3A}</a:tableStyleId>
              </a:tblPr>
              <a:tblGrid>
                <a:gridCol w="983240">
                  <a:extLst>
                    <a:ext uri="{9D8B030D-6E8A-4147-A177-3AD203B41FA5}">
                      <a16:colId xmlns:a16="http://schemas.microsoft.com/office/drawing/2014/main" val="1301720371"/>
                    </a:ext>
                  </a:extLst>
                </a:gridCol>
                <a:gridCol w="983240">
                  <a:extLst>
                    <a:ext uri="{9D8B030D-6E8A-4147-A177-3AD203B41FA5}">
                      <a16:colId xmlns:a16="http://schemas.microsoft.com/office/drawing/2014/main" val="2129187518"/>
                    </a:ext>
                  </a:extLst>
                </a:gridCol>
                <a:gridCol w="983240">
                  <a:extLst>
                    <a:ext uri="{9D8B030D-6E8A-4147-A177-3AD203B41FA5}">
                      <a16:colId xmlns:a16="http://schemas.microsoft.com/office/drawing/2014/main" val="192679271"/>
                    </a:ext>
                  </a:extLst>
                </a:gridCol>
              </a:tblGrid>
              <a:tr h="338193">
                <a:tc>
                  <a:txBody>
                    <a:bodyPr/>
                    <a:lstStyle/>
                    <a:p>
                      <a:endParaRPr lang="zh-CN" altLang="en-US" dirty="0">
                        <a:latin typeface="+mn-ea"/>
                        <a:ea typeface="+mn-ea"/>
                      </a:endParaRPr>
                    </a:p>
                  </a:txBody>
                  <a:tcPr/>
                </a:tc>
                <a:tc>
                  <a:txBody>
                    <a:bodyPr/>
                    <a:lstStyle/>
                    <a:p>
                      <a:r>
                        <a:rPr lang="zh-CN" altLang="en-US" sz="2000" dirty="0" smtClean="0">
                          <a:latin typeface="+mn-ea"/>
                          <a:ea typeface="+mn-ea"/>
                        </a:rPr>
                        <a:t>单节点</a:t>
                      </a:r>
                      <a:endParaRPr lang="zh-CN" altLang="en-US" sz="2000" dirty="0">
                        <a:latin typeface="+mn-ea"/>
                        <a:ea typeface="+mn-ea"/>
                      </a:endParaRPr>
                    </a:p>
                  </a:txBody>
                  <a:tcPr/>
                </a:tc>
                <a:tc>
                  <a:txBody>
                    <a:bodyPr/>
                    <a:lstStyle/>
                    <a:p>
                      <a:r>
                        <a:rPr lang="zh-CN" altLang="en-US" sz="2000" dirty="0" smtClean="0">
                          <a:latin typeface="+mn-ea"/>
                          <a:ea typeface="+mn-ea"/>
                        </a:rPr>
                        <a:t>双节点</a:t>
                      </a:r>
                      <a:endParaRPr lang="zh-CN" altLang="en-US" sz="2000" dirty="0">
                        <a:latin typeface="+mn-ea"/>
                        <a:ea typeface="+mn-ea"/>
                      </a:endParaRPr>
                    </a:p>
                  </a:txBody>
                  <a:tcPr/>
                </a:tc>
                <a:extLst>
                  <a:ext uri="{0D108BD9-81ED-4DB2-BD59-A6C34878D82A}">
                    <a16:rowId xmlns:a16="http://schemas.microsoft.com/office/drawing/2014/main" val="447739250"/>
                  </a:ext>
                </a:extLst>
              </a:tr>
              <a:tr h="338193">
                <a:tc>
                  <a:txBody>
                    <a:bodyPr/>
                    <a:lstStyle/>
                    <a:p>
                      <a:r>
                        <a:rPr lang="en-US" altLang="zh-CN" dirty="0" smtClean="0">
                          <a:latin typeface="+mn-ea"/>
                          <a:ea typeface="+mn-ea"/>
                        </a:rPr>
                        <a:t>250nm</a:t>
                      </a:r>
                      <a:endParaRPr lang="zh-CN" altLang="en-US" dirty="0">
                        <a:latin typeface="+mn-ea"/>
                        <a:ea typeface="+mn-ea"/>
                      </a:endParaRPr>
                    </a:p>
                  </a:txBody>
                  <a:tcPr/>
                </a:tc>
                <a:tc>
                  <a:txBody>
                    <a:bodyPr/>
                    <a:lstStyle/>
                    <a:p>
                      <a:r>
                        <a:rPr lang="en-US" altLang="zh-CN" dirty="0" smtClean="0">
                          <a:latin typeface="+mn-ea"/>
                          <a:ea typeface="+mn-ea"/>
                        </a:rPr>
                        <a:t>100%</a:t>
                      </a:r>
                      <a:endParaRPr lang="zh-CN" altLang="en-US" dirty="0">
                        <a:latin typeface="+mn-ea"/>
                        <a:ea typeface="+mn-ea"/>
                      </a:endParaRPr>
                    </a:p>
                  </a:txBody>
                  <a:tcPr/>
                </a:tc>
                <a:tc>
                  <a:txBody>
                    <a:bodyPr/>
                    <a:lstStyle/>
                    <a:p>
                      <a:r>
                        <a:rPr lang="en-US" altLang="zh-CN" dirty="0" smtClean="0">
                          <a:latin typeface="+mn-ea"/>
                          <a:ea typeface="+mn-ea"/>
                        </a:rPr>
                        <a:t>0%</a:t>
                      </a:r>
                      <a:endParaRPr lang="zh-CN" altLang="en-US" dirty="0">
                        <a:latin typeface="+mn-ea"/>
                        <a:ea typeface="+mn-ea"/>
                      </a:endParaRPr>
                    </a:p>
                  </a:txBody>
                  <a:tcPr/>
                </a:tc>
                <a:extLst>
                  <a:ext uri="{0D108BD9-81ED-4DB2-BD59-A6C34878D82A}">
                    <a16:rowId xmlns:a16="http://schemas.microsoft.com/office/drawing/2014/main" val="350803363"/>
                  </a:ext>
                </a:extLst>
              </a:tr>
              <a:tr h="338193">
                <a:tc>
                  <a:txBody>
                    <a:bodyPr/>
                    <a:lstStyle/>
                    <a:p>
                      <a:r>
                        <a:rPr lang="en-US" altLang="zh-CN" dirty="0" smtClean="0">
                          <a:latin typeface="+mn-ea"/>
                          <a:ea typeface="+mn-ea"/>
                        </a:rPr>
                        <a:t>180nm</a:t>
                      </a:r>
                      <a:endParaRPr lang="zh-CN" altLang="en-US" dirty="0">
                        <a:latin typeface="+mn-ea"/>
                        <a:ea typeface="+mn-ea"/>
                      </a:endParaRPr>
                    </a:p>
                  </a:txBody>
                  <a:tcPr/>
                </a:tc>
                <a:tc>
                  <a:txBody>
                    <a:bodyPr/>
                    <a:lstStyle/>
                    <a:p>
                      <a:r>
                        <a:rPr lang="en-US" altLang="zh-CN" dirty="0" smtClean="0">
                          <a:latin typeface="+mn-ea"/>
                          <a:ea typeface="+mn-ea"/>
                        </a:rPr>
                        <a:t>94.7%</a:t>
                      </a:r>
                      <a:endParaRPr lang="zh-CN" altLang="en-US" dirty="0">
                        <a:latin typeface="+mn-ea"/>
                        <a:ea typeface="+mn-ea"/>
                      </a:endParaRPr>
                    </a:p>
                  </a:txBody>
                  <a:tcPr/>
                </a:tc>
                <a:tc>
                  <a:txBody>
                    <a:bodyPr/>
                    <a:lstStyle/>
                    <a:p>
                      <a:r>
                        <a:rPr lang="en-US" altLang="zh-CN" dirty="0" smtClean="0">
                          <a:latin typeface="+mn-ea"/>
                          <a:ea typeface="+mn-ea"/>
                        </a:rPr>
                        <a:t>5.3%</a:t>
                      </a:r>
                      <a:endParaRPr lang="zh-CN" altLang="en-US" dirty="0">
                        <a:latin typeface="+mn-ea"/>
                        <a:ea typeface="+mn-ea"/>
                      </a:endParaRPr>
                    </a:p>
                  </a:txBody>
                  <a:tcPr/>
                </a:tc>
                <a:extLst>
                  <a:ext uri="{0D108BD9-81ED-4DB2-BD59-A6C34878D82A}">
                    <a16:rowId xmlns:a16="http://schemas.microsoft.com/office/drawing/2014/main" val="2860507010"/>
                  </a:ext>
                </a:extLst>
              </a:tr>
              <a:tr h="338193">
                <a:tc>
                  <a:txBody>
                    <a:bodyPr/>
                    <a:lstStyle/>
                    <a:p>
                      <a:r>
                        <a:rPr lang="en-US" altLang="zh-CN" dirty="0" smtClean="0">
                          <a:latin typeface="+mn-ea"/>
                          <a:ea typeface="+mn-ea"/>
                        </a:rPr>
                        <a:t>45nm</a:t>
                      </a:r>
                      <a:endParaRPr lang="zh-CN" altLang="en-US" dirty="0">
                        <a:latin typeface="+mn-ea"/>
                        <a:ea typeface="+mn-ea"/>
                      </a:endParaRPr>
                    </a:p>
                  </a:txBody>
                  <a:tcPr/>
                </a:tc>
                <a:tc>
                  <a:txBody>
                    <a:bodyPr/>
                    <a:lstStyle/>
                    <a:p>
                      <a:r>
                        <a:rPr lang="en-US" altLang="zh-CN" dirty="0" smtClean="0">
                          <a:latin typeface="+mn-ea"/>
                          <a:ea typeface="+mn-ea"/>
                        </a:rPr>
                        <a:t>70.9%</a:t>
                      </a:r>
                      <a:endParaRPr lang="zh-CN" altLang="en-US" dirty="0">
                        <a:latin typeface="+mn-ea"/>
                        <a:ea typeface="+mn-ea"/>
                      </a:endParaRPr>
                    </a:p>
                  </a:txBody>
                  <a:tcPr/>
                </a:tc>
                <a:tc>
                  <a:txBody>
                    <a:bodyPr/>
                    <a:lstStyle/>
                    <a:p>
                      <a:r>
                        <a:rPr lang="en-US" altLang="zh-CN" dirty="0" smtClean="0">
                          <a:latin typeface="+mn-ea"/>
                          <a:ea typeface="+mn-ea"/>
                        </a:rPr>
                        <a:t>24.04%</a:t>
                      </a:r>
                      <a:endParaRPr lang="zh-CN" altLang="en-US" dirty="0">
                        <a:latin typeface="+mn-ea"/>
                        <a:ea typeface="+mn-ea"/>
                      </a:endParaRPr>
                    </a:p>
                  </a:txBody>
                  <a:tcPr/>
                </a:tc>
                <a:extLst>
                  <a:ext uri="{0D108BD9-81ED-4DB2-BD59-A6C34878D82A}">
                    <a16:rowId xmlns:a16="http://schemas.microsoft.com/office/drawing/2014/main" val="3160025753"/>
                  </a:ext>
                </a:extLst>
              </a:tr>
              <a:tr h="338193">
                <a:tc>
                  <a:txBody>
                    <a:bodyPr/>
                    <a:lstStyle/>
                    <a:p>
                      <a:r>
                        <a:rPr lang="en-US" altLang="zh-CN" dirty="0" smtClean="0">
                          <a:latin typeface="+mn-ea"/>
                          <a:ea typeface="+mn-ea"/>
                        </a:rPr>
                        <a:t>22nm</a:t>
                      </a:r>
                      <a:endParaRPr lang="zh-CN" altLang="en-US" dirty="0">
                        <a:latin typeface="+mn-ea"/>
                        <a:ea typeface="+mn-ea"/>
                      </a:endParaRPr>
                    </a:p>
                  </a:txBody>
                  <a:tcPr/>
                </a:tc>
                <a:tc>
                  <a:txBody>
                    <a:bodyPr/>
                    <a:lstStyle/>
                    <a:p>
                      <a:r>
                        <a:rPr lang="en-US" altLang="zh-CN" dirty="0" smtClean="0">
                          <a:latin typeface="+mn-ea"/>
                          <a:ea typeface="+mn-ea"/>
                        </a:rPr>
                        <a:t>54.0%</a:t>
                      </a:r>
                      <a:endParaRPr lang="zh-CN" altLang="en-US" dirty="0">
                        <a:latin typeface="+mn-ea"/>
                        <a:ea typeface="+mn-ea"/>
                      </a:endParaRPr>
                    </a:p>
                  </a:txBody>
                  <a:tcPr/>
                </a:tc>
                <a:tc>
                  <a:txBody>
                    <a:bodyPr/>
                    <a:lstStyle/>
                    <a:p>
                      <a:r>
                        <a:rPr lang="en-US" altLang="zh-CN" dirty="0" smtClean="0">
                          <a:latin typeface="+mn-ea"/>
                          <a:ea typeface="+mn-ea"/>
                        </a:rPr>
                        <a:t>35.38%</a:t>
                      </a:r>
                      <a:endParaRPr lang="zh-CN" altLang="en-US" dirty="0">
                        <a:latin typeface="+mn-ea"/>
                        <a:ea typeface="+mn-ea"/>
                      </a:endParaRPr>
                    </a:p>
                  </a:txBody>
                  <a:tcPr/>
                </a:tc>
                <a:extLst>
                  <a:ext uri="{0D108BD9-81ED-4DB2-BD59-A6C34878D82A}">
                    <a16:rowId xmlns:a16="http://schemas.microsoft.com/office/drawing/2014/main" val="2834012512"/>
                  </a:ext>
                </a:extLst>
              </a:tr>
            </a:tbl>
          </a:graphicData>
        </a:graphic>
      </p:graphicFrame>
      <p:sp>
        <p:nvSpPr>
          <p:cNvPr id="70" name="矩形 69"/>
          <p:cNvSpPr/>
          <p:nvPr/>
        </p:nvSpPr>
        <p:spPr>
          <a:xfrm>
            <a:off x="10039880" y="2854188"/>
            <a:ext cx="1031051" cy="430887"/>
          </a:xfrm>
          <a:prstGeom prst="rect">
            <a:avLst/>
          </a:prstGeom>
        </p:spPr>
        <p:txBody>
          <a:bodyPr wrap="none">
            <a:spAutoFit/>
          </a:bodyPr>
          <a:lstStyle/>
          <a:p>
            <a:r>
              <a:rPr lang="zh-CN" altLang="en-US" sz="2200" dirty="0" smtClean="0">
                <a:latin typeface="+mn-ea"/>
                <a:cs typeface="+mn-ea"/>
                <a:sym typeface="+mn-lt"/>
              </a:rPr>
              <a:t>必要性</a:t>
            </a:r>
            <a:endParaRPr lang="zh-CN" altLang="en-US" sz="2200" dirty="0">
              <a:latin typeface="+mn-ea"/>
            </a:endParaRPr>
          </a:p>
        </p:txBody>
      </p:sp>
      <p:pic>
        <p:nvPicPr>
          <p:cNvPr id="43" name="图片 42"/>
          <p:cNvPicPr>
            <a:picLocks noChangeAspect="1"/>
          </p:cNvPicPr>
          <p:nvPr/>
        </p:nvPicPr>
        <p:blipFill>
          <a:blip r:embed="rId5"/>
          <a:stretch>
            <a:fillRect/>
          </a:stretch>
        </p:blipFill>
        <p:spPr>
          <a:xfrm>
            <a:off x="9136199" y="4950374"/>
            <a:ext cx="1617641" cy="1221160"/>
          </a:xfrm>
          <a:prstGeom prst="rect">
            <a:avLst/>
          </a:prstGeom>
        </p:spPr>
      </p:pic>
      <p:pic>
        <p:nvPicPr>
          <p:cNvPr id="44" name="图片 43"/>
          <p:cNvPicPr>
            <a:picLocks noChangeAspect="1"/>
          </p:cNvPicPr>
          <p:nvPr/>
        </p:nvPicPr>
        <p:blipFill>
          <a:blip r:embed="rId6"/>
          <a:stretch>
            <a:fillRect/>
          </a:stretch>
        </p:blipFill>
        <p:spPr>
          <a:xfrm>
            <a:off x="11041365" y="4954774"/>
            <a:ext cx="692520" cy="592078"/>
          </a:xfrm>
          <a:prstGeom prst="rect">
            <a:avLst/>
          </a:prstGeom>
        </p:spPr>
      </p:pic>
      <p:sp>
        <p:nvSpPr>
          <p:cNvPr id="45" name="文本框 44"/>
          <p:cNvSpPr txBox="1"/>
          <p:nvPr/>
        </p:nvSpPr>
        <p:spPr>
          <a:xfrm>
            <a:off x="8959727" y="4931998"/>
            <a:ext cx="1288903"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2000" b="0" i="0" u="none" strike="noStrike" kern="1200" cap="none" spc="0" normalizeH="0" baseline="0" noProof="0" dirty="0" smtClean="0">
                <a:ln>
                  <a:noFill/>
                </a:ln>
                <a:solidFill>
                  <a:prstClr val="black"/>
                </a:solidFill>
                <a:effectLst/>
                <a:uLnTx/>
                <a:uFillTx/>
                <a:latin typeface="微软雅黑"/>
                <a:ea typeface="微软雅黑"/>
                <a:cs typeface="+mn-cs"/>
              </a:rPr>
              <a:t>180nm</a:t>
            </a:r>
            <a:endParaRPr kumimoji="0" lang="zh-CN" altLang="en-US" sz="2000" b="0" i="0" u="none" strike="noStrike" kern="1200" cap="none" spc="0" normalizeH="0" baseline="0" noProof="0" dirty="0">
              <a:ln>
                <a:noFill/>
              </a:ln>
              <a:solidFill>
                <a:prstClr val="black"/>
              </a:solidFill>
              <a:effectLst/>
              <a:uLnTx/>
              <a:uFillTx/>
              <a:latin typeface="微软雅黑"/>
              <a:ea typeface="微软雅黑"/>
              <a:cs typeface="+mn-cs"/>
            </a:endParaRPr>
          </a:p>
        </p:txBody>
      </p:sp>
      <p:sp>
        <p:nvSpPr>
          <p:cNvPr id="46" name="文本框 45"/>
          <p:cNvSpPr txBox="1"/>
          <p:nvPr/>
        </p:nvSpPr>
        <p:spPr>
          <a:xfrm>
            <a:off x="10377876" y="4967493"/>
            <a:ext cx="884873"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2000" b="0" i="0" u="none" strike="noStrike" kern="1200" cap="none" spc="0" normalizeH="0" baseline="0" noProof="0" dirty="0" smtClean="0">
                <a:ln>
                  <a:noFill/>
                </a:ln>
                <a:solidFill>
                  <a:prstClr val="black"/>
                </a:solidFill>
                <a:effectLst/>
                <a:uLnTx/>
                <a:uFillTx/>
                <a:latin typeface="微软雅黑"/>
                <a:ea typeface="微软雅黑"/>
                <a:cs typeface="+mn-cs"/>
              </a:rPr>
              <a:t>4</a:t>
            </a:r>
            <a:r>
              <a:rPr kumimoji="0" lang="en-US" altLang="zh-CN" sz="2000" b="0" i="0" u="none" strike="noStrike" kern="1200" cap="none" spc="0" normalizeH="0" baseline="0" noProof="0" dirty="0">
                <a:ln>
                  <a:noFill/>
                </a:ln>
                <a:solidFill>
                  <a:prstClr val="black"/>
                </a:solidFill>
                <a:effectLst/>
                <a:uLnTx/>
                <a:uFillTx/>
                <a:latin typeface="微软雅黑"/>
                <a:ea typeface="微软雅黑"/>
                <a:cs typeface="+mn-cs"/>
              </a:rPr>
              <a:t>5</a:t>
            </a:r>
            <a:r>
              <a:rPr kumimoji="0" lang="en-US" altLang="zh-CN" sz="2000" b="0" i="0" u="none" strike="noStrike" kern="1200" cap="none" spc="0" normalizeH="0" baseline="0" noProof="0" dirty="0" smtClean="0">
                <a:ln>
                  <a:noFill/>
                </a:ln>
                <a:solidFill>
                  <a:prstClr val="black"/>
                </a:solidFill>
                <a:effectLst/>
                <a:uLnTx/>
                <a:uFillTx/>
                <a:latin typeface="微软雅黑"/>
                <a:ea typeface="微软雅黑"/>
                <a:cs typeface="+mn-cs"/>
              </a:rPr>
              <a:t>nm</a:t>
            </a:r>
            <a:endParaRPr kumimoji="0" lang="zh-CN" altLang="en-US" sz="2000" b="0" i="0" u="none" strike="noStrike" kern="1200" cap="none" spc="0" normalizeH="0" baseline="0" noProof="0" dirty="0">
              <a:ln>
                <a:noFill/>
              </a:ln>
              <a:solidFill>
                <a:prstClr val="black"/>
              </a:solidFill>
              <a:effectLst/>
              <a:uLnTx/>
              <a:uFillTx/>
              <a:latin typeface="微软雅黑"/>
              <a:ea typeface="微软雅黑"/>
              <a:cs typeface="+mn-cs"/>
            </a:endParaRPr>
          </a:p>
        </p:txBody>
      </p:sp>
      <p:cxnSp>
        <p:nvCxnSpPr>
          <p:cNvPr id="47" name="直接箭头连接符 46"/>
          <p:cNvCxnSpPr/>
          <p:nvPr/>
        </p:nvCxnSpPr>
        <p:spPr>
          <a:xfrm flipH="1" flipV="1">
            <a:off x="10277590" y="5546852"/>
            <a:ext cx="476252" cy="746362"/>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49" name="直接箭头连接符 48"/>
          <p:cNvCxnSpPr/>
          <p:nvPr/>
        </p:nvCxnSpPr>
        <p:spPr>
          <a:xfrm flipV="1">
            <a:off x="10753840" y="5488781"/>
            <a:ext cx="533285" cy="804433"/>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
        <p:nvSpPr>
          <p:cNvPr id="51" name="文本框 50"/>
          <p:cNvSpPr txBox="1"/>
          <p:nvPr/>
        </p:nvSpPr>
        <p:spPr>
          <a:xfrm>
            <a:off x="8858146" y="6203314"/>
            <a:ext cx="3072779" cy="43088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200" b="0" i="0" u="none" strike="noStrike" kern="1200" cap="none" spc="0" normalizeH="0" baseline="0" noProof="0" dirty="0" smtClean="0">
                <a:ln>
                  <a:noFill/>
                </a:ln>
                <a:solidFill>
                  <a:prstClr val="black"/>
                </a:solidFill>
                <a:effectLst/>
                <a:uLnTx/>
                <a:uFillTx/>
                <a:latin typeface="微软雅黑"/>
                <a:ea typeface="微软雅黑"/>
                <a:cs typeface="+mn-cs"/>
              </a:rPr>
              <a:t>单个粒子影响范围变大</a:t>
            </a:r>
            <a:endParaRPr kumimoji="0" lang="zh-CN" altLang="en-US" sz="2200" b="0" i="0" u="none" strike="noStrike" kern="1200" cap="none" spc="0" normalizeH="0" baseline="0" noProof="0" dirty="0">
              <a:ln>
                <a:noFill/>
              </a:ln>
              <a:solidFill>
                <a:prstClr val="black"/>
              </a:solidFill>
              <a:effectLst/>
              <a:uLnTx/>
              <a:uFillTx/>
              <a:latin typeface="微软雅黑"/>
              <a:ea typeface="微软雅黑"/>
              <a:cs typeface="+mn-cs"/>
            </a:endParaRPr>
          </a:p>
        </p:txBody>
      </p:sp>
      <p:sp>
        <p:nvSpPr>
          <p:cNvPr id="61" name="矩形 60"/>
          <p:cNvSpPr/>
          <p:nvPr/>
        </p:nvSpPr>
        <p:spPr>
          <a:xfrm>
            <a:off x="7544966" y="5430060"/>
            <a:ext cx="1313180" cy="430887"/>
          </a:xfrm>
          <a:prstGeom prst="rect">
            <a:avLst/>
          </a:prstGeom>
        </p:spPr>
        <p:txBody>
          <a:bodyPr wrap="none">
            <a:spAutoFit/>
          </a:bodyPr>
          <a:lstStyle/>
          <a:p>
            <a:r>
              <a:rPr lang="zh-CN" altLang="en-US" sz="2200" dirty="0" smtClean="0">
                <a:latin typeface="+mn-ea"/>
                <a:cs typeface="+mn-ea"/>
                <a:sym typeface="+mn-lt"/>
              </a:rPr>
              <a:t>电荷共享</a:t>
            </a:r>
            <a:endParaRPr lang="zh-CN" altLang="en-US" sz="2200" dirty="0">
              <a:latin typeface="+mn-ea"/>
            </a:endParaRPr>
          </a:p>
        </p:txBody>
      </p:sp>
      <p:cxnSp>
        <p:nvCxnSpPr>
          <p:cNvPr id="62" name="直接箭头连接符 61"/>
          <p:cNvCxnSpPr/>
          <p:nvPr/>
        </p:nvCxnSpPr>
        <p:spPr>
          <a:xfrm flipV="1">
            <a:off x="1600525" y="3148178"/>
            <a:ext cx="0" cy="1427876"/>
          </a:xfrm>
          <a:prstGeom prst="straightConnector1">
            <a:avLst/>
          </a:prstGeom>
          <a:ln w="111125">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ailEnd type="triangle"/>
          </a:ln>
        </p:spPr>
        <p:style>
          <a:lnRef idx="1">
            <a:schemeClr val="accent1"/>
          </a:lnRef>
          <a:fillRef idx="0">
            <a:schemeClr val="accent1"/>
          </a:fillRef>
          <a:effectRef idx="0">
            <a:schemeClr val="accent1"/>
          </a:effectRef>
          <a:fontRef idx="minor">
            <a:schemeClr val="tx1"/>
          </a:fontRef>
        </p:style>
      </p:cxnSp>
      <p:sp>
        <p:nvSpPr>
          <p:cNvPr id="75" name="矩形 74"/>
          <p:cNvSpPr/>
          <p:nvPr/>
        </p:nvSpPr>
        <p:spPr>
          <a:xfrm>
            <a:off x="4049646" y="3218668"/>
            <a:ext cx="1415772" cy="461665"/>
          </a:xfrm>
          <a:prstGeom prst="rect">
            <a:avLst/>
          </a:prstGeom>
        </p:spPr>
        <p:txBody>
          <a:bodyPr wrap="none">
            <a:spAutoFit/>
          </a:bodyPr>
          <a:lstStyle/>
          <a:p>
            <a:r>
              <a:rPr lang="zh-CN" altLang="en-US" sz="2400" b="1" dirty="0" smtClean="0">
                <a:solidFill>
                  <a:schemeClr val="bg1"/>
                </a:solidFill>
                <a:latin typeface="微软雅黑"/>
                <a:cs typeface="+mn-ea"/>
                <a:sym typeface="+mn-lt"/>
              </a:rPr>
              <a:t>三模冗余</a:t>
            </a:r>
            <a:endParaRPr lang="zh-CN" altLang="en-US" sz="2400" b="1" dirty="0">
              <a:solidFill>
                <a:schemeClr val="bg1"/>
              </a:solidFill>
              <a:latin typeface="微软雅黑"/>
              <a:cs typeface="+mn-ea"/>
              <a:sym typeface="+mn-lt"/>
            </a:endParaRPr>
          </a:p>
        </p:txBody>
      </p:sp>
      <p:sp>
        <p:nvSpPr>
          <p:cNvPr id="76" name="矩形 75"/>
          <p:cNvSpPr/>
          <p:nvPr/>
        </p:nvSpPr>
        <p:spPr>
          <a:xfrm>
            <a:off x="4070768" y="3670333"/>
            <a:ext cx="1723549" cy="461665"/>
          </a:xfrm>
          <a:prstGeom prst="rect">
            <a:avLst/>
          </a:prstGeom>
        </p:spPr>
        <p:txBody>
          <a:bodyPr wrap="none">
            <a:spAutoFit/>
          </a:bodyPr>
          <a:lstStyle/>
          <a:p>
            <a:r>
              <a:rPr lang="zh-CN" altLang="en-US" sz="2400" b="1" dirty="0">
                <a:solidFill>
                  <a:schemeClr val="bg1"/>
                </a:solidFill>
                <a:latin typeface="微软雅黑"/>
                <a:cs typeface="+mn-ea"/>
                <a:sym typeface="+mn-lt"/>
              </a:rPr>
              <a:t>定制化</a:t>
            </a:r>
            <a:r>
              <a:rPr lang="zh-CN" altLang="en-US" sz="2400" b="1" dirty="0" smtClean="0">
                <a:solidFill>
                  <a:schemeClr val="bg1"/>
                </a:solidFill>
                <a:latin typeface="微软雅黑"/>
                <a:cs typeface="+mn-ea"/>
                <a:sym typeface="+mn-lt"/>
              </a:rPr>
              <a:t>加固</a:t>
            </a:r>
            <a:endParaRPr lang="zh-CN" altLang="en-US" sz="2400" b="1" dirty="0">
              <a:solidFill>
                <a:schemeClr val="bg1"/>
              </a:solidFill>
              <a:latin typeface="微软雅黑"/>
              <a:cs typeface="+mn-ea"/>
              <a:sym typeface="+mn-lt"/>
            </a:endParaRPr>
          </a:p>
        </p:txBody>
      </p:sp>
      <p:sp>
        <p:nvSpPr>
          <p:cNvPr id="77" name="文本框 76"/>
          <p:cNvSpPr txBox="1"/>
          <p:nvPr/>
        </p:nvSpPr>
        <p:spPr>
          <a:xfrm>
            <a:off x="6058073" y="3655920"/>
            <a:ext cx="1654485" cy="461665"/>
          </a:xfrm>
          <a:prstGeom prst="rect">
            <a:avLst/>
          </a:prstGeom>
          <a:noFill/>
        </p:spPr>
        <p:txBody>
          <a:bodyPr wrap="square" rtlCol="0">
            <a:spAutoFit/>
          </a:bodyPr>
          <a:lstStyle/>
          <a:p>
            <a:r>
              <a:rPr lang="zh-CN" altLang="en-US" sz="2400" b="1" dirty="0" smtClean="0">
                <a:solidFill>
                  <a:schemeClr val="bg1"/>
                </a:solidFill>
                <a:latin typeface="+mn-ea"/>
              </a:rPr>
              <a:t>我国龙芯</a:t>
            </a:r>
            <a:endParaRPr lang="zh-CN" altLang="en-US" sz="2400" b="1" dirty="0">
              <a:solidFill>
                <a:schemeClr val="bg1"/>
              </a:solidFill>
              <a:latin typeface="+mn-ea"/>
            </a:endParaRPr>
          </a:p>
        </p:txBody>
      </p:sp>
      <p:sp>
        <p:nvSpPr>
          <p:cNvPr id="82" name="矩形 81"/>
          <p:cNvSpPr/>
          <p:nvPr/>
        </p:nvSpPr>
        <p:spPr>
          <a:xfrm>
            <a:off x="6049739" y="3283135"/>
            <a:ext cx="1367682" cy="461665"/>
          </a:xfrm>
          <a:prstGeom prst="rect">
            <a:avLst/>
          </a:prstGeom>
        </p:spPr>
        <p:txBody>
          <a:bodyPr wrap="none">
            <a:spAutoFit/>
          </a:bodyPr>
          <a:lstStyle/>
          <a:p>
            <a:r>
              <a:rPr lang="zh-CN" altLang="en-US" sz="2400" b="1" dirty="0">
                <a:solidFill>
                  <a:schemeClr val="bg1"/>
                </a:solidFill>
                <a:latin typeface="+mn-ea"/>
              </a:rPr>
              <a:t>波音</a:t>
            </a:r>
            <a:r>
              <a:rPr lang="en-US" altLang="zh-CN" sz="2400" b="1" dirty="0">
                <a:solidFill>
                  <a:schemeClr val="bg1"/>
                </a:solidFill>
                <a:latin typeface="+mn-ea"/>
              </a:rPr>
              <a:t>777</a:t>
            </a:r>
            <a:endParaRPr lang="zh-CN" altLang="en-US" sz="2400" b="1" dirty="0">
              <a:solidFill>
                <a:schemeClr val="bg1"/>
              </a:solidFill>
              <a:latin typeface="微软雅黑"/>
              <a:cs typeface="+mn-ea"/>
              <a:sym typeface="+mn-lt"/>
            </a:endParaRPr>
          </a:p>
        </p:txBody>
      </p:sp>
      <p:sp>
        <p:nvSpPr>
          <p:cNvPr id="85" name="矩形 84"/>
          <p:cNvSpPr/>
          <p:nvPr/>
        </p:nvSpPr>
        <p:spPr>
          <a:xfrm>
            <a:off x="5986120" y="2898525"/>
            <a:ext cx="2226507" cy="461665"/>
          </a:xfrm>
          <a:prstGeom prst="rect">
            <a:avLst/>
          </a:prstGeom>
        </p:spPr>
        <p:txBody>
          <a:bodyPr wrap="none">
            <a:spAutoFit/>
          </a:bodyPr>
          <a:lstStyle/>
          <a:p>
            <a:r>
              <a:rPr lang="en-US" altLang="zh-CN" sz="2400" b="1" dirty="0" err="1">
                <a:solidFill>
                  <a:schemeClr val="bg1"/>
                </a:solidFill>
                <a:latin typeface="+mn-ea"/>
              </a:rPr>
              <a:t>SpaceX</a:t>
            </a:r>
            <a:r>
              <a:rPr lang="zh-CN" altLang="en-US" sz="2400" b="1" dirty="0">
                <a:solidFill>
                  <a:schemeClr val="bg1"/>
                </a:solidFill>
                <a:latin typeface="+mn-ea"/>
              </a:rPr>
              <a:t>龙飞船</a:t>
            </a:r>
            <a:endParaRPr lang="zh-CN" altLang="en-US" sz="2400" b="1" dirty="0">
              <a:solidFill>
                <a:schemeClr val="bg1"/>
              </a:solidFill>
              <a:latin typeface="微软雅黑"/>
              <a:cs typeface="+mn-ea"/>
              <a:sym typeface="+mn-lt"/>
            </a:endParaRPr>
          </a:p>
        </p:txBody>
      </p:sp>
      <p:cxnSp>
        <p:nvCxnSpPr>
          <p:cNvPr id="86" name="直接箭头连接符 85"/>
          <p:cNvCxnSpPr/>
          <p:nvPr/>
        </p:nvCxnSpPr>
        <p:spPr>
          <a:xfrm flipV="1">
            <a:off x="5357414" y="3142345"/>
            <a:ext cx="692616" cy="338545"/>
          </a:xfrm>
          <a:prstGeom prst="straightConnector1">
            <a:avLst/>
          </a:prstGeom>
          <a:ln w="28575">
            <a:solidFill>
              <a:schemeClr val="bg1"/>
            </a:solidFill>
            <a:tailEnd type="triangle"/>
          </a:ln>
        </p:spPr>
        <p:style>
          <a:lnRef idx="3">
            <a:schemeClr val="dk1"/>
          </a:lnRef>
          <a:fillRef idx="0">
            <a:schemeClr val="dk1"/>
          </a:fillRef>
          <a:effectRef idx="2">
            <a:schemeClr val="dk1"/>
          </a:effectRef>
          <a:fontRef idx="minor">
            <a:schemeClr val="tx1"/>
          </a:fontRef>
        </p:style>
      </p:cxnSp>
      <p:cxnSp>
        <p:nvCxnSpPr>
          <p:cNvPr id="91" name="直接箭头连接符 90"/>
          <p:cNvCxnSpPr/>
          <p:nvPr/>
        </p:nvCxnSpPr>
        <p:spPr>
          <a:xfrm>
            <a:off x="5668759" y="3901052"/>
            <a:ext cx="501349" cy="0"/>
          </a:xfrm>
          <a:prstGeom prst="straightConnector1">
            <a:avLst/>
          </a:prstGeom>
          <a:ln w="28575">
            <a:solidFill>
              <a:schemeClr val="bg1"/>
            </a:solidFill>
            <a:tailEnd type="triangle"/>
          </a:ln>
        </p:spPr>
        <p:style>
          <a:lnRef idx="3">
            <a:schemeClr val="dk1"/>
          </a:lnRef>
          <a:fillRef idx="0">
            <a:schemeClr val="dk1"/>
          </a:fillRef>
          <a:effectRef idx="2">
            <a:schemeClr val="dk1"/>
          </a:effectRef>
          <a:fontRef idx="minor">
            <a:schemeClr val="tx1"/>
          </a:fontRef>
        </p:style>
      </p:cxnSp>
      <p:cxnSp>
        <p:nvCxnSpPr>
          <p:cNvPr id="92" name="直接箭头连接符 91"/>
          <p:cNvCxnSpPr/>
          <p:nvPr/>
        </p:nvCxnSpPr>
        <p:spPr>
          <a:xfrm>
            <a:off x="5357414" y="3480890"/>
            <a:ext cx="734870" cy="4848"/>
          </a:xfrm>
          <a:prstGeom prst="straightConnector1">
            <a:avLst/>
          </a:prstGeom>
          <a:ln w="28575">
            <a:solidFill>
              <a:schemeClr val="bg1"/>
            </a:solidFill>
            <a:tailEnd type="triangle"/>
          </a:ln>
        </p:spPr>
        <p:style>
          <a:lnRef idx="3">
            <a:schemeClr val="dk1"/>
          </a:lnRef>
          <a:fillRef idx="0">
            <a:schemeClr val="dk1"/>
          </a:fillRef>
          <a:effectRef idx="2">
            <a:schemeClr val="dk1"/>
          </a:effectRef>
          <a:fontRef idx="minor">
            <a:schemeClr val="tx1"/>
          </a:fontRef>
        </p:style>
      </p:cxnSp>
      <p:cxnSp>
        <p:nvCxnSpPr>
          <p:cNvPr id="93" name="直接箭头连接符 92"/>
          <p:cNvCxnSpPr/>
          <p:nvPr/>
        </p:nvCxnSpPr>
        <p:spPr>
          <a:xfrm>
            <a:off x="5357414" y="3480890"/>
            <a:ext cx="673463" cy="352903"/>
          </a:xfrm>
          <a:prstGeom prst="straightConnector1">
            <a:avLst/>
          </a:prstGeom>
          <a:ln w="28575">
            <a:solidFill>
              <a:schemeClr val="bg1"/>
            </a:solidFill>
            <a:tailEnd type="triangle"/>
          </a:ln>
        </p:spPr>
        <p:style>
          <a:lnRef idx="3">
            <a:schemeClr val="dk1"/>
          </a:lnRef>
          <a:fillRef idx="0">
            <a:schemeClr val="dk1"/>
          </a:fillRef>
          <a:effectRef idx="2">
            <a:schemeClr val="dk1"/>
          </a:effectRef>
          <a:fontRef idx="minor">
            <a:schemeClr val="tx1"/>
          </a:fontRef>
        </p:style>
      </p:cxnSp>
      <p:pic>
        <p:nvPicPr>
          <p:cNvPr id="53" name="图片 55"/>
          <p:cNvPicPr>
            <a:picLocks noChangeAspect="1" noChangeArrowheads="1"/>
          </p:cNvPicPr>
          <p:nvPr>
            <p:custDataLst>
              <p:tags r:id="rId1"/>
            </p:custDataLst>
          </p:nvPr>
        </p:nvPicPr>
        <p:blipFill>
          <a:blip r:embed="rId7" cstate="print">
            <a:extLst>
              <a:ext uri="{28A0092B-C50C-407E-A947-70E740481C1C}">
                <a14:useLocalDpi xmlns:a14="http://schemas.microsoft.com/office/drawing/2010/main" val="0"/>
              </a:ext>
            </a:extLst>
          </a:blip>
          <a:srcRect/>
          <a:stretch>
            <a:fillRect/>
          </a:stretch>
        </p:blipFill>
        <p:spPr>
          <a:xfrm>
            <a:off x="402566" y="1567675"/>
            <a:ext cx="1195756" cy="1030228"/>
          </a:xfrm>
          <a:prstGeom prst="rect">
            <a:avLst/>
          </a:prstGeom>
          <a:noFill/>
          <a:ln>
            <a:noFill/>
          </a:ln>
        </p:spPr>
      </p:pic>
      <p:pic>
        <p:nvPicPr>
          <p:cNvPr id="54" name="图片 53"/>
          <p:cNvPicPr>
            <a:picLocks noChangeAspect="1"/>
          </p:cNvPicPr>
          <p:nvPr/>
        </p:nvPicPr>
        <p:blipFill>
          <a:blip r:embed="rId8"/>
          <a:stretch>
            <a:fillRect/>
          </a:stretch>
        </p:blipFill>
        <p:spPr>
          <a:xfrm>
            <a:off x="1581714" y="1551801"/>
            <a:ext cx="1201215" cy="1036398"/>
          </a:xfrm>
          <a:prstGeom prst="rect">
            <a:avLst/>
          </a:prstGeom>
        </p:spPr>
      </p:pic>
      <p:pic>
        <p:nvPicPr>
          <p:cNvPr id="60" name="图片 59"/>
          <p:cNvPicPr>
            <a:picLocks noChangeAspect="1"/>
          </p:cNvPicPr>
          <p:nvPr/>
        </p:nvPicPr>
        <p:blipFill>
          <a:blip r:embed="rId9"/>
          <a:stretch>
            <a:fillRect/>
          </a:stretch>
        </p:blipFill>
        <p:spPr>
          <a:xfrm>
            <a:off x="1576796" y="547885"/>
            <a:ext cx="1206280" cy="1018820"/>
          </a:xfrm>
          <a:prstGeom prst="rect">
            <a:avLst/>
          </a:prstGeom>
        </p:spPr>
      </p:pic>
      <p:pic>
        <p:nvPicPr>
          <p:cNvPr id="65" name="图片 64"/>
          <p:cNvPicPr>
            <a:picLocks noChangeAspect="1"/>
          </p:cNvPicPr>
          <p:nvPr/>
        </p:nvPicPr>
        <p:blipFill>
          <a:blip r:embed="rId10"/>
          <a:stretch>
            <a:fillRect/>
          </a:stretch>
        </p:blipFill>
        <p:spPr>
          <a:xfrm>
            <a:off x="401287" y="547884"/>
            <a:ext cx="1189727" cy="1021289"/>
          </a:xfrm>
          <a:prstGeom prst="rect">
            <a:avLst/>
          </a:prstGeom>
        </p:spPr>
      </p:pic>
      <p:cxnSp>
        <p:nvCxnSpPr>
          <p:cNvPr id="69" name="直接箭头连接符 68"/>
          <p:cNvCxnSpPr/>
          <p:nvPr/>
        </p:nvCxnSpPr>
        <p:spPr>
          <a:xfrm rot="5400000" flipV="1">
            <a:off x="3952366" y="1067234"/>
            <a:ext cx="0" cy="1427876"/>
          </a:xfrm>
          <a:prstGeom prst="straightConnector1">
            <a:avLst/>
          </a:prstGeom>
          <a:ln w="111125">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ailEnd type="triangle"/>
          </a:ln>
        </p:spPr>
        <p:style>
          <a:lnRef idx="1">
            <a:schemeClr val="accent1"/>
          </a:lnRef>
          <a:fillRef idx="0">
            <a:schemeClr val="accent1"/>
          </a:fillRef>
          <a:effectRef idx="0">
            <a:schemeClr val="accent1"/>
          </a:effectRef>
          <a:fontRef idx="minor">
            <a:schemeClr val="tx1"/>
          </a:fontRef>
        </p:style>
      </p:cxnSp>
      <p:cxnSp>
        <p:nvCxnSpPr>
          <p:cNvPr id="71" name="直接箭头连接符 70"/>
          <p:cNvCxnSpPr/>
          <p:nvPr/>
        </p:nvCxnSpPr>
        <p:spPr>
          <a:xfrm rot="16200000" flipV="1">
            <a:off x="4174456" y="5193359"/>
            <a:ext cx="0" cy="1427876"/>
          </a:xfrm>
          <a:prstGeom prst="straightConnector1">
            <a:avLst/>
          </a:prstGeom>
          <a:ln w="111125">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ailEnd type="triangle"/>
          </a:ln>
        </p:spPr>
        <p:style>
          <a:lnRef idx="1">
            <a:schemeClr val="accent1"/>
          </a:lnRef>
          <a:fillRef idx="0">
            <a:schemeClr val="accent1"/>
          </a:fillRef>
          <a:effectRef idx="0">
            <a:schemeClr val="accent1"/>
          </a:effectRef>
          <a:fontRef idx="minor">
            <a:schemeClr val="tx1"/>
          </a:fontRef>
        </p:style>
      </p:cxnSp>
      <p:cxnSp>
        <p:nvCxnSpPr>
          <p:cNvPr id="72" name="直接箭头连接符 71"/>
          <p:cNvCxnSpPr/>
          <p:nvPr/>
        </p:nvCxnSpPr>
        <p:spPr>
          <a:xfrm rot="16200000" flipV="1">
            <a:off x="8032327" y="5193359"/>
            <a:ext cx="0" cy="1427876"/>
          </a:xfrm>
          <a:prstGeom prst="straightConnector1">
            <a:avLst/>
          </a:prstGeom>
          <a:ln w="111125">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06689574"/>
      </p:ext>
    </p:extLst>
  </p:cSld>
  <p:clrMapOvr>
    <a:masterClrMapping/>
  </p:clrMapOvr>
  <mc:AlternateContent xmlns:mc="http://schemas.openxmlformats.org/markup-compatibility/2006" xmlns:p14="http://schemas.microsoft.com/office/powerpoint/2010/main">
    <mc:Choice Requires="p14">
      <p:transition p14:dur="10" advTm="0"/>
    </mc:Choice>
    <mc:Fallback xmlns="">
      <p:transition advTm="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76"/>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86"/>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92"/>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93"/>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91"/>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82"/>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77"/>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8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75" grpId="0"/>
      <p:bldP spid="76" grpId="0"/>
      <p:bldP spid="77" grpId="0"/>
      <p:bldP spid="82" grpId="0"/>
      <p:bldP spid="85" grpId="0"/>
    </p:bldLst>
  </p:timing>
</p:sld>
</file>

<file path=ppt/slides/slide4.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5" name="圆角矩形 4"/>
          <p:cNvSpPr/>
          <p:nvPr/>
        </p:nvSpPr>
        <p:spPr>
          <a:xfrm>
            <a:off x="497190" y="5665976"/>
            <a:ext cx="11033032" cy="83161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文本框 2"/>
          <p:cNvSpPr txBox="1"/>
          <p:nvPr/>
        </p:nvSpPr>
        <p:spPr>
          <a:xfrm>
            <a:off x="719268" y="5623975"/>
            <a:ext cx="10415457" cy="978729"/>
          </a:xfrm>
          <a:prstGeom prst="rect">
            <a:avLst/>
          </a:prstGeom>
          <a:noFill/>
        </p:spPr>
        <p:txBody>
          <a:bodyPr wrap="square" rtlCol="0">
            <a:spAutoFit/>
          </a:bodyPr>
          <a:lstStyle/>
          <a:p>
            <a:pPr algn="ctr">
              <a:lnSpc>
                <a:spcPct val="120000"/>
              </a:lnSpc>
              <a:defRPr/>
            </a:pPr>
            <a:r>
              <a:rPr lang="zh-CN" altLang="en-US" sz="2400" b="1" kern="0" dirty="0" smtClean="0">
                <a:solidFill>
                  <a:schemeClr val="bg1"/>
                </a:solidFill>
                <a:latin typeface="+mn-ea"/>
                <a:cs typeface="+mn-ea"/>
                <a:sym typeface="+mn-lt"/>
              </a:rPr>
              <a:t>技术难点：</a:t>
            </a:r>
            <a:r>
              <a:rPr lang="en-US" altLang="zh-CN" sz="2400" b="1" kern="0" dirty="0" smtClean="0">
                <a:solidFill>
                  <a:schemeClr val="bg1"/>
                </a:solidFill>
                <a:latin typeface="+mn-ea"/>
                <a:cs typeface="+mn-ea"/>
                <a:sym typeface="+mn-lt"/>
              </a:rPr>
              <a:t>1</a:t>
            </a:r>
            <a:r>
              <a:rPr lang="zh-CN" altLang="en-US" sz="2400" b="1" kern="0" dirty="0" smtClean="0">
                <a:solidFill>
                  <a:schemeClr val="bg1"/>
                </a:solidFill>
                <a:latin typeface="+mn-ea"/>
                <a:cs typeface="+mn-ea"/>
                <a:sym typeface="+mn-lt"/>
              </a:rPr>
              <a:t>）时序</a:t>
            </a:r>
            <a:r>
              <a:rPr lang="zh-CN" altLang="en-US" sz="2400" b="1" kern="0" dirty="0">
                <a:solidFill>
                  <a:schemeClr val="bg1"/>
                </a:solidFill>
                <a:latin typeface="+mn-ea"/>
                <a:cs typeface="+mn-ea"/>
                <a:sym typeface="+mn-lt"/>
              </a:rPr>
              <a:t>监测与纠错（</a:t>
            </a:r>
            <a:r>
              <a:rPr lang="en-US" altLang="zh-CN" sz="2400" b="1" kern="0" dirty="0">
                <a:solidFill>
                  <a:schemeClr val="bg1"/>
                </a:solidFill>
                <a:latin typeface="+mn-ea"/>
                <a:cs typeface="+mn-ea"/>
                <a:sym typeface="+mn-lt"/>
              </a:rPr>
              <a:t>EDAC</a:t>
            </a:r>
            <a:r>
              <a:rPr lang="zh-CN" altLang="en-US" sz="2400" b="1" kern="0" dirty="0" smtClean="0">
                <a:solidFill>
                  <a:schemeClr val="bg1"/>
                </a:solidFill>
                <a:latin typeface="+mn-ea"/>
                <a:cs typeface="+mn-ea"/>
                <a:sym typeface="+mn-lt"/>
              </a:rPr>
              <a:t>）电路对</a:t>
            </a:r>
            <a:r>
              <a:rPr lang="zh-CN" altLang="en-US" sz="2400" b="1" kern="0" dirty="0">
                <a:solidFill>
                  <a:schemeClr val="bg1"/>
                </a:solidFill>
                <a:latin typeface="+mn-ea"/>
                <a:cs typeface="+mn-ea"/>
                <a:sym typeface="+mn-lt"/>
              </a:rPr>
              <a:t>单粒子</a:t>
            </a:r>
            <a:r>
              <a:rPr lang="zh-CN" altLang="en-US" sz="2400" b="1" kern="0" dirty="0" smtClean="0">
                <a:solidFill>
                  <a:schemeClr val="bg1"/>
                </a:solidFill>
                <a:latin typeface="+mn-ea"/>
                <a:cs typeface="+mn-ea"/>
                <a:sym typeface="+mn-lt"/>
              </a:rPr>
              <a:t>翻转是十分敏感的</a:t>
            </a:r>
            <a:endParaRPr lang="en-US" altLang="zh-CN" sz="2400" b="1" kern="0" dirty="0" smtClean="0">
              <a:solidFill>
                <a:schemeClr val="bg1"/>
              </a:solidFill>
              <a:latin typeface="+mn-ea"/>
              <a:cs typeface="+mn-ea"/>
              <a:sym typeface="+mn-lt"/>
            </a:endParaRPr>
          </a:p>
          <a:p>
            <a:pPr algn="ctr">
              <a:lnSpc>
                <a:spcPct val="120000"/>
              </a:lnSpc>
              <a:defRPr/>
            </a:pPr>
            <a:r>
              <a:rPr lang="en-US" altLang="zh-CN" sz="2400" b="1" kern="0" dirty="0" smtClean="0">
                <a:solidFill>
                  <a:schemeClr val="bg1"/>
                </a:solidFill>
                <a:latin typeface="+mn-ea"/>
                <a:cs typeface="+mn-ea"/>
                <a:sym typeface="+mn-lt"/>
              </a:rPr>
              <a:t>           2</a:t>
            </a:r>
            <a:r>
              <a:rPr lang="zh-CN" altLang="en-US" sz="2400" b="1" kern="0" dirty="0" smtClean="0">
                <a:solidFill>
                  <a:schemeClr val="bg1"/>
                </a:solidFill>
                <a:latin typeface="+mn-ea"/>
                <a:cs typeface="+mn-ea"/>
                <a:sym typeface="+mn-lt"/>
              </a:rPr>
              <a:t>）如何在高可靠性、高性能和低开销之间实现较好的权衡</a:t>
            </a:r>
            <a:endParaRPr lang="zh-CN" altLang="en-US" sz="2400" b="1" kern="0" dirty="0">
              <a:solidFill>
                <a:schemeClr val="bg1"/>
              </a:solidFill>
              <a:latin typeface="+mn-ea"/>
              <a:cs typeface="+mn-ea"/>
              <a:sym typeface="+mn-lt"/>
            </a:endParaRPr>
          </a:p>
        </p:txBody>
      </p:sp>
      <p:pic>
        <p:nvPicPr>
          <p:cNvPr id="4" name="图片 3"/>
          <p:cNvPicPr>
            <a:picLocks noChangeAspect="1"/>
          </p:cNvPicPr>
          <p:nvPr/>
        </p:nvPicPr>
        <p:blipFill>
          <a:blip r:embed="rId3"/>
          <a:stretch>
            <a:fillRect/>
          </a:stretch>
        </p:blipFill>
        <p:spPr>
          <a:xfrm>
            <a:off x="664956" y="639052"/>
            <a:ext cx="375731" cy="1105358"/>
          </a:xfrm>
          <a:prstGeom prst="rect">
            <a:avLst/>
          </a:prstGeom>
        </p:spPr>
      </p:pic>
      <p:sp>
        <p:nvSpPr>
          <p:cNvPr id="14" name="TextBox 8"/>
          <p:cNvSpPr txBox="1"/>
          <p:nvPr/>
        </p:nvSpPr>
        <p:spPr>
          <a:xfrm>
            <a:off x="1050415" y="655450"/>
            <a:ext cx="10084310" cy="369332"/>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a:lnSpc>
                <a:spcPct val="100000"/>
              </a:lnSpc>
            </a:pPr>
            <a:r>
              <a:rPr lang="zh-CN" altLang="en-US" sz="2400" dirty="0" smtClean="0">
                <a:solidFill>
                  <a:srgbClr val="5B9BD5"/>
                </a:solidFill>
                <a:latin typeface="+mn-ea"/>
                <a:ea typeface="+mn-ea"/>
                <a:cs typeface="+mn-ea"/>
                <a:sym typeface="+mn-lt"/>
              </a:rPr>
              <a:t>商业航天</a:t>
            </a:r>
            <a:r>
              <a:rPr lang="zh-CN" altLang="en-US" sz="2200" dirty="0">
                <a:solidFill>
                  <a:srgbClr val="5B9BD5"/>
                </a:solidFill>
                <a:latin typeface="+mn-ea"/>
                <a:ea typeface="+mn-ea"/>
                <a:cs typeface="+mn-ea"/>
                <a:sym typeface="+mn-lt"/>
              </a:rPr>
              <a:t>：</a:t>
            </a:r>
            <a:r>
              <a:rPr lang="en-US" altLang="zh-CN" sz="2400" dirty="0" smtClean="0">
                <a:solidFill>
                  <a:schemeClr val="tx1"/>
                </a:solidFill>
                <a:latin typeface="+mn-ea"/>
                <a:ea typeface="+mn-ea"/>
                <a:cs typeface="+mn-ea"/>
                <a:sym typeface="+mn-lt"/>
              </a:rPr>
              <a:t>1</a:t>
            </a:r>
            <a:r>
              <a:rPr lang="zh-CN" altLang="en-US" sz="2400" dirty="0" smtClean="0">
                <a:solidFill>
                  <a:schemeClr val="tx1"/>
                </a:solidFill>
                <a:latin typeface="+mn-ea"/>
                <a:ea typeface="+mn-ea"/>
                <a:cs typeface="+mn-ea"/>
                <a:sym typeface="+mn-lt"/>
              </a:rPr>
              <a:t>）</a:t>
            </a:r>
            <a:r>
              <a:rPr lang="zh-CN" altLang="en-US" sz="2400" dirty="0">
                <a:solidFill>
                  <a:schemeClr val="tx1"/>
                </a:solidFill>
                <a:latin typeface="+mn-ea"/>
                <a:ea typeface="+mn-ea"/>
              </a:rPr>
              <a:t>以市场需求为导向，以盈利为</a:t>
            </a:r>
            <a:r>
              <a:rPr lang="zh-CN" altLang="en-US" sz="2400" dirty="0" smtClean="0">
                <a:solidFill>
                  <a:schemeClr val="tx1"/>
                </a:solidFill>
                <a:latin typeface="+mn-ea"/>
                <a:ea typeface="+mn-ea"/>
              </a:rPr>
              <a:t>目的</a:t>
            </a:r>
            <a:r>
              <a:rPr lang="en-US" altLang="zh-CN" sz="2400" dirty="0" smtClean="0">
                <a:solidFill>
                  <a:schemeClr val="tx1"/>
                </a:solidFill>
                <a:latin typeface="+mn-ea"/>
                <a:ea typeface="+mn-ea"/>
              </a:rPr>
              <a:t>——</a:t>
            </a:r>
            <a:r>
              <a:rPr lang="zh-CN" altLang="en-US" sz="2400" dirty="0" smtClean="0">
                <a:solidFill>
                  <a:schemeClr val="tx1"/>
                </a:solidFill>
                <a:latin typeface="+mn-ea"/>
                <a:ea typeface="+mn-ea"/>
              </a:rPr>
              <a:t>相对便宜的商业工艺</a:t>
            </a:r>
            <a:endParaRPr lang="en-US" altLang="zh-CN" sz="2400" dirty="0">
              <a:solidFill>
                <a:schemeClr val="tx1"/>
              </a:solidFill>
              <a:latin typeface="+mn-ea"/>
              <a:ea typeface="+mn-ea"/>
              <a:cs typeface="+mn-ea"/>
              <a:sym typeface="+mn-lt"/>
            </a:endParaRPr>
          </a:p>
        </p:txBody>
      </p:sp>
      <p:sp>
        <p:nvSpPr>
          <p:cNvPr id="27" name="圆角矩形 26"/>
          <p:cNvSpPr/>
          <p:nvPr/>
        </p:nvSpPr>
        <p:spPr>
          <a:xfrm>
            <a:off x="380999" y="529437"/>
            <a:ext cx="11382376" cy="6033287"/>
          </a:xfrm>
          <a:prstGeom prst="roundRect">
            <a:avLst>
              <a:gd name="adj" fmla="val 0"/>
            </a:avLst>
          </a:prstGeom>
          <a:noFill/>
          <a:ln w="3175">
            <a:solidFill>
              <a:srgbClr val="5B9BD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latin typeface="+mn-ea"/>
              <a:cs typeface="+mn-ea"/>
              <a:sym typeface="+mn-lt"/>
            </a:endParaRPr>
          </a:p>
        </p:txBody>
      </p:sp>
      <p:sp>
        <p:nvSpPr>
          <p:cNvPr id="2" name="文本占位符 1"/>
          <p:cNvSpPr>
            <a:spLocks noGrp="1"/>
          </p:cNvSpPr>
          <p:nvPr>
            <p:ph type="body" sz="quarter" idx="10"/>
          </p:nvPr>
        </p:nvSpPr>
        <p:spPr>
          <a:xfrm>
            <a:off x="282672" y="71427"/>
            <a:ext cx="1728783" cy="458787"/>
          </a:xfrm>
        </p:spPr>
        <p:txBody>
          <a:bodyPr>
            <a:noAutofit/>
          </a:bodyPr>
          <a:lstStyle/>
          <a:p>
            <a:r>
              <a:rPr lang="zh-CN" altLang="en-US" sz="2800" b="1" dirty="0" smtClean="0">
                <a:solidFill>
                  <a:srgbClr val="5B9BD5"/>
                </a:solidFill>
                <a:latin typeface="+mn-ea"/>
                <a:cs typeface="+mn-ea"/>
                <a:sym typeface="+mn-lt"/>
              </a:rPr>
              <a:t>研究意义</a:t>
            </a:r>
            <a:endParaRPr lang="zh-CN" altLang="en-US" sz="2800" b="1" dirty="0">
              <a:solidFill>
                <a:srgbClr val="5B9BD5"/>
              </a:solidFill>
              <a:latin typeface="+mn-ea"/>
              <a:cs typeface="+mn-ea"/>
              <a:sym typeface="+mn-lt"/>
            </a:endParaRPr>
          </a:p>
        </p:txBody>
      </p:sp>
      <p:sp>
        <p:nvSpPr>
          <p:cNvPr id="9" name="圆角矩形 8"/>
          <p:cNvSpPr/>
          <p:nvPr/>
        </p:nvSpPr>
        <p:spPr>
          <a:xfrm>
            <a:off x="505839" y="612333"/>
            <a:ext cx="11028996" cy="1137248"/>
          </a:xfrm>
          <a:prstGeom prst="roundRect">
            <a:avLst>
              <a:gd name="adj" fmla="val 20638"/>
            </a:avLst>
          </a:prstGeom>
          <a:noFill/>
          <a:ln w="19050">
            <a:solidFill>
              <a:srgbClr val="5B9BD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latin typeface="+mn-ea"/>
              <a:cs typeface="+mn-ea"/>
              <a:sym typeface="+mn-lt"/>
            </a:endParaRPr>
          </a:p>
        </p:txBody>
      </p:sp>
      <p:sp>
        <p:nvSpPr>
          <p:cNvPr id="8" name="灯片编号占位符 7"/>
          <p:cNvSpPr>
            <a:spLocks noGrp="1"/>
          </p:cNvSpPr>
          <p:nvPr>
            <p:ph type="sldNum" sz="quarter" idx="13"/>
          </p:nvPr>
        </p:nvSpPr>
        <p:spPr/>
        <p:txBody>
          <a:bodyPr/>
          <a:lstStyle/>
          <a:p>
            <a:fld id="{D44FA6E1-6B83-4935-BD31-F33F54FC6619}" type="slidenum">
              <a:rPr lang="zh-CN" altLang="en-US" smtClean="0"/>
              <a:pPr/>
              <a:t>4</a:t>
            </a:fld>
            <a:endParaRPr lang="zh-CN" altLang="en-US" dirty="0"/>
          </a:p>
        </p:txBody>
      </p:sp>
      <p:sp>
        <p:nvSpPr>
          <p:cNvPr id="33" name="TextBox 8"/>
          <p:cNvSpPr txBox="1"/>
          <p:nvPr/>
        </p:nvSpPr>
        <p:spPr>
          <a:xfrm>
            <a:off x="2550652" y="1003470"/>
            <a:ext cx="8707898" cy="369332"/>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a:lnSpc>
                <a:spcPct val="100000"/>
              </a:lnSpc>
            </a:pPr>
            <a:r>
              <a:rPr lang="en-US" altLang="zh-CN" sz="2400" dirty="0" smtClean="0">
                <a:solidFill>
                  <a:schemeClr val="tx1"/>
                </a:solidFill>
                <a:latin typeface="+mn-ea"/>
                <a:ea typeface="+mn-ea"/>
                <a:cs typeface="+mn-ea"/>
                <a:sym typeface="+mn-lt"/>
              </a:rPr>
              <a:t>2</a:t>
            </a:r>
            <a:r>
              <a:rPr lang="zh-CN" altLang="en-US" sz="2400" dirty="0">
                <a:solidFill>
                  <a:schemeClr val="tx1"/>
                </a:solidFill>
                <a:latin typeface="+mn-ea"/>
                <a:ea typeface="+mn-ea"/>
                <a:cs typeface="+mn-ea"/>
                <a:sym typeface="+mn-lt"/>
              </a:rPr>
              <a:t>）采用更灵活、高效的资源配置</a:t>
            </a:r>
            <a:r>
              <a:rPr lang="zh-CN" altLang="en-US" sz="2400" dirty="0" smtClean="0">
                <a:solidFill>
                  <a:schemeClr val="tx1"/>
                </a:solidFill>
                <a:latin typeface="+mn-ea"/>
                <a:ea typeface="+mn-ea"/>
                <a:cs typeface="+mn-ea"/>
                <a:sym typeface="+mn-lt"/>
              </a:rPr>
              <a:t>模式</a:t>
            </a:r>
            <a:r>
              <a:rPr lang="en-US" altLang="zh-CN" sz="2400" dirty="0" smtClean="0">
                <a:solidFill>
                  <a:schemeClr val="tx1"/>
                </a:solidFill>
                <a:latin typeface="+mn-ea"/>
                <a:ea typeface="+mn-ea"/>
                <a:cs typeface="+mn-ea"/>
                <a:sym typeface="+mn-lt"/>
              </a:rPr>
              <a:t>——</a:t>
            </a:r>
            <a:r>
              <a:rPr lang="zh-CN" altLang="en-US" sz="2400" dirty="0" smtClean="0">
                <a:solidFill>
                  <a:schemeClr val="tx1"/>
                </a:solidFill>
                <a:latin typeface="+mn-ea"/>
                <a:ea typeface="+mn-ea"/>
                <a:cs typeface="+mn-ea"/>
                <a:sym typeface="+mn-lt"/>
              </a:rPr>
              <a:t>对能效提出更高要求</a:t>
            </a:r>
            <a:endParaRPr lang="en-US" altLang="zh-CN" sz="2400" dirty="0" smtClean="0">
              <a:solidFill>
                <a:schemeClr val="tx1"/>
              </a:solidFill>
              <a:latin typeface="+mn-ea"/>
              <a:ea typeface="+mn-ea"/>
              <a:cs typeface="+mn-ea"/>
              <a:sym typeface="+mn-lt"/>
            </a:endParaRPr>
          </a:p>
        </p:txBody>
      </p:sp>
      <p:sp>
        <p:nvSpPr>
          <p:cNvPr id="35" name="TextBox 8"/>
          <p:cNvSpPr txBox="1"/>
          <p:nvPr/>
        </p:nvSpPr>
        <p:spPr>
          <a:xfrm>
            <a:off x="2550652" y="1338993"/>
            <a:ext cx="8374523" cy="369332"/>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a:lnSpc>
                <a:spcPct val="100000"/>
              </a:lnSpc>
            </a:pPr>
            <a:r>
              <a:rPr lang="en-US" altLang="zh-CN" sz="2400" dirty="0" smtClean="0">
                <a:solidFill>
                  <a:schemeClr val="tx1"/>
                </a:solidFill>
                <a:latin typeface="+mn-ea"/>
                <a:ea typeface="+mn-ea"/>
                <a:cs typeface="+mn-ea"/>
                <a:sym typeface="+mn-lt"/>
              </a:rPr>
              <a:t>3</a:t>
            </a:r>
            <a:r>
              <a:rPr lang="zh-CN" altLang="en-US" sz="2400" dirty="0">
                <a:solidFill>
                  <a:schemeClr val="tx1"/>
                </a:solidFill>
                <a:latin typeface="+mn-ea"/>
                <a:ea typeface="+mn-ea"/>
                <a:cs typeface="+mn-ea"/>
                <a:sym typeface="+mn-lt"/>
              </a:rPr>
              <a:t>）更加包容新技术、新</a:t>
            </a:r>
            <a:r>
              <a:rPr lang="zh-CN" altLang="en-US" sz="2400" dirty="0" smtClean="0">
                <a:solidFill>
                  <a:schemeClr val="tx1"/>
                </a:solidFill>
                <a:latin typeface="+mn-ea"/>
                <a:ea typeface="+mn-ea"/>
                <a:cs typeface="+mn-ea"/>
                <a:sym typeface="+mn-lt"/>
              </a:rPr>
              <a:t>理念</a:t>
            </a:r>
            <a:r>
              <a:rPr lang="en-US" altLang="zh-CN" sz="2400" dirty="0" smtClean="0">
                <a:solidFill>
                  <a:schemeClr val="tx1"/>
                </a:solidFill>
                <a:latin typeface="+mn-ea"/>
                <a:ea typeface="+mn-ea"/>
                <a:cs typeface="+mn-ea"/>
                <a:sym typeface="+mn-lt"/>
              </a:rPr>
              <a:t>——</a:t>
            </a:r>
            <a:r>
              <a:rPr lang="zh-CN" altLang="en-US" sz="2400" dirty="0" smtClean="0">
                <a:solidFill>
                  <a:schemeClr val="tx1"/>
                </a:solidFill>
                <a:latin typeface="+mn-ea"/>
                <a:ea typeface="+mn-ea"/>
                <a:cs typeface="+mn-ea"/>
                <a:sym typeface="+mn-lt"/>
              </a:rPr>
              <a:t>相较于传统航天的突破点</a:t>
            </a:r>
            <a:endParaRPr lang="en-US" altLang="zh-CN" sz="2400" dirty="0">
              <a:solidFill>
                <a:schemeClr val="tx1"/>
              </a:solidFill>
              <a:latin typeface="+mn-ea"/>
              <a:ea typeface="+mn-ea"/>
              <a:cs typeface="+mn-ea"/>
              <a:sym typeface="+mn-lt"/>
            </a:endParaRPr>
          </a:p>
        </p:txBody>
      </p:sp>
      <p:pic>
        <p:nvPicPr>
          <p:cNvPr id="6" name="图片 5"/>
          <p:cNvPicPr>
            <a:picLocks noChangeAspect="1"/>
          </p:cNvPicPr>
          <p:nvPr/>
        </p:nvPicPr>
        <p:blipFill>
          <a:blip r:embed="rId4"/>
          <a:stretch>
            <a:fillRect/>
          </a:stretch>
        </p:blipFill>
        <p:spPr>
          <a:xfrm>
            <a:off x="485421" y="1997327"/>
            <a:ext cx="6728902" cy="2952237"/>
          </a:xfrm>
          <a:prstGeom prst="rect">
            <a:avLst/>
          </a:prstGeom>
        </p:spPr>
      </p:pic>
      <p:sp>
        <p:nvSpPr>
          <p:cNvPr id="52" name="ï$ḻiḓê">
            <a:extLst>
              <a:ext uri="{FF2B5EF4-FFF2-40B4-BE49-F238E27FC236}">
                <a16:creationId xmlns:a16="http://schemas.microsoft.com/office/drawing/2014/main" id="{5ED415B2-4403-4C02-804E-0C1FA6018206}"/>
              </a:ext>
            </a:extLst>
          </p:cNvPr>
          <p:cNvSpPr/>
          <p:nvPr/>
        </p:nvSpPr>
        <p:spPr>
          <a:xfrm>
            <a:off x="7489187" y="1871713"/>
            <a:ext cx="4045647" cy="3742212"/>
          </a:xfrm>
          <a:prstGeom prst="roundRect">
            <a:avLst>
              <a:gd name="adj" fmla="val 1434"/>
            </a:avLst>
          </a:prstGeom>
          <a:solidFill>
            <a:schemeClr val="bg1"/>
          </a:solidFill>
          <a:ln w="19050">
            <a:solidFill>
              <a:schemeClr val="accent1"/>
            </a:solidFill>
          </a:ln>
          <a:effectLst>
            <a:outerShdw blurRad="127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ormAutofit/>
          </a:bodyPr>
          <a:lstStyle/>
          <a:p>
            <a:pPr marL="0" marR="0" lvl="0" indent="0" algn="ctr" defTabSz="914400" rtl="0" eaLnBrk="1" fontAlgn="auto" latinLnBrk="0" hangingPunct="1">
              <a:lnSpc>
                <a:spcPct val="13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mn-ea"/>
              <a:cs typeface="+mn-ea"/>
              <a:sym typeface="+mn-lt"/>
            </a:endParaRPr>
          </a:p>
        </p:txBody>
      </p:sp>
      <p:sp>
        <p:nvSpPr>
          <p:cNvPr id="53" name="î$ļïḋê">
            <a:extLst>
              <a:ext uri="{FF2B5EF4-FFF2-40B4-BE49-F238E27FC236}">
                <a16:creationId xmlns:a16="http://schemas.microsoft.com/office/drawing/2014/main" id="{692DC750-6B3B-4390-B58D-C9B23C405634}"/>
              </a:ext>
            </a:extLst>
          </p:cNvPr>
          <p:cNvSpPr/>
          <p:nvPr/>
        </p:nvSpPr>
        <p:spPr>
          <a:xfrm>
            <a:off x="8795733" y="1914508"/>
            <a:ext cx="1557638" cy="440831"/>
          </a:xfrm>
          <a:prstGeom prst="roundRect">
            <a:avLst>
              <a:gd name="adj" fmla="val 50000"/>
            </a:avLst>
          </a:prstGeom>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oAutofit/>
          </a:bodyPr>
          <a:lstStyle/>
          <a:p>
            <a:pPr marL="0" marR="0" lvl="0" indent="0" algn="ctr" defTabSz="914400" rtl="0" eaLnBrk="1" fontAlgn="auto" latinLnBrk="0" hangingPunct="1">
              <a:lnSpc>
                <a:spcPct val="130000"/>
              </a:lnSpc>
              <a:spcBef>
                <a:spcPts val="0"/>
              </a:spcBef>
              <a:spcAft>
                <a:spcPts val="0"/>
              </a:spcAft>
              <a:buClrTx/>
              <a:buSzTx/>
              <a:buFontTx/>
              <a:buNone/>
              <a:tabLst/>
              <a:defRPr/>
            </a:pPr>
            <a:endParaRPr kumimoji="0" lang="zh-CN" altLang="en-US" sz="2000" b="0" i="0" u="none" strike="noStrike" kern="1200" cap="none" spc="0" normalizeH="0" baseline="0" noProof="0" dirty="0">
              <a:ln>
                <a:noFill/>
              </a:ln>
              <a:solidFill>
                <a:srgbClr val="FFFFFF"/>
              </a:solidFill>
              <a:effectLst/>
              <a:uLnTx/>
              <a:uFillTx/>
              <a:latin typeface="+mn-ea"/>
              <a:cs typeface="+mn-ea"/>
              <a:sym typeface="+mn-lt"/>
            </a:endParaRPr>
          </a:p>
        </p:txBody>
      </p:sp>
      <p:sp>
        <p:nvSpPr>
          <p:cNvPr id="55" name="文本框 54"/>
          <p:cNvSpPr txBox="1"/>
          <p:nvPr/>
        </p:nvSpPr>
        <p:spPr>
          <a:xfrm>
            <a:off x="8881457" y="1913344"/>
            <a:ext cx="1570241" cy="461665"/>
          </a:xfrm>
          <a:prstGeom prst="rect">
            <a:avLst/>
          </a:prstGeom>
          <a:noFill/>
        </p:spPr>
        <p:txBody>
          <a:bodyPr wrap="square" rtlCol="0">
            <a:spAutoFit/>
          </a:bodyPr>
          <a:lstStyle/>
          <a:p>
            <a:r>
              <a:rPr lang="zh-CN" altLang="en-US" sz="2400" b="1" dirty="0" smtClean="0">
                <a:solidFill>
                  <a:schemeClr val="bg1"/>
                </a:solidFill>
                <a:latin typeface="+mn-ea"/>
              </a:rPr>
              <a:t>意义重大</a:t>
            </a:r>
            <a:endParaRPr lang="zh-CN" altLang="en-US" sz="2400" b="1" dirty="0">
              <a:solidFill>
                <a:schemeClr val="bg1"/>
              </a:solidFill>
              <a:latin typeface="+mn-ea"/>
            </a:endParaRPr>
          </a:p>
        </p:txBody>
      </p:sp>
      <p:sp>
        <p:nvSpPr>
          <p:cNvPr id="56" name="îṣlíḓê">
            <a:extLst>
              <a:ext uri="{FF2B5EF4-FFF2-40B4-BE49-F238E27FC236}">
                <a16:creationId xmlns:a16="http://schemas.microsoft.com/office/drawing/2014/main" id="{2822D027-C691-40B5-BE79-17EE690F29D2}"/>
              </a:ext>
            </a:extLst>
          </p:cNvPr>
          <p:cNvSpPr/>
          <p:nvPr/>
        </p:nvSpPr>
        <p:spPr>
          <a:xfrm flipH="1">
            <a:off x="7515481" y="2255218"/>
            <a:ext cx="4009349" cy="933943"/>
          </a:xfrm>
          <a:prstGeom prst="rect">
            <a:avLst/>
          </a:prstGeom>
        </p:spPr>
        <p:txBody>
          <a:bodyPr wrap="square" lIns="91440" tIns="45720" rIns="91440" bIns="45720" anchor="ctr">
            <a:no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lvl="0" algn="just">
              <a:lnSpc>
                <a:spcPct val="130000"/>
              </a:lnSpc>
              <a:defRPr/>
            </a:pPr>
            <a:r>
              <a:rPr kumimoji="0" lang="en-US" altLang="zh-CN" sz="2000" b="1" i="0" u="none" strike="noStrike" kern="1200" cap="none" spc="0" normalizeH="0" baseline="0" noProof="0" dirty="0" smtClean="0">
                <a:ln>
                  <a:noFill/>
                </a:ln>
                <a:solidFill>
                  <a:srgbClr val="000000"/>
                </a:solidFill>
                <a:effectLst/>
                <a:uLnTx/>
                <a:uFillTx/>
                <a:latin typeface="+mn-ea"/>
                <a:cs typeface="+mn-ea"/>
                <a:sym typeface="+mn-lt"/>
              </a:rPr>
              <a:t>1.</a:t>
            </a:r>
            <a:r>
              <a:rPr lang="zh-CN" altLang="en-US" sz="2000" dirty="0">
                <a:latin typeface="+mn-ea"/>
              </a:rPr>
              <a:t>监测余量，为系统级的调节提供指导</a:t>
            </a:r>
            <a:endParaRPr lang="zh-CN" altLang="en-US" sz="2000" dirty="0">
              <a:latin typeface="+mn-ea"/>
              <a:cs typeface="+mn-ea"/>
              <a:sym typeface="+mn-lt"/>
            </a:endParaRPr>
          </a:p>
        </p:txBody>
      </p:sp>
      <p:sp>
        <p:nvSpPr>
          <p:cNvPr id="67" name="îṣlíḓê">
            <a:extLst>
              <a:ext uri="{FF2B5EF4-FFF2-40B4-BE49-F238E27FC236}">
                <a16:creationId xmlns:a16="http://schemas.microsoft.com/office/drawing/2014/main" id="{2822D027-C691-40B5-BE79-17EE690F29D2}"/>
              </a:ext>
            </a:extLst>
          </p:cNvPr>
          <p:cNvSpPr/>
          <p:nvPr/>
        </p:nvSpPr>
        <p:spPr>
          <a:xfrm flipH="1">
            <a:off x="7515484" y="4614965"/>
            <a:ext cx="4008936" cy="1116982"/>
          </a:xfrm>
          <a:prstGeom prst="rect">
            <a:avLst/>
          </a:prstGeom>
        </p:spPr>
        <p:txBody>
          <a:bodyPr wrap="square" lIns="91440" tIns="45720" rIns="91440" bIns="45720" anchor="ctr">
            <a:no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just">
              <a:lnSpc>
                <a:spcPct val="130000"/>
              </a:lnSpc>
              <a:defRPr/>
            </a:pPr>
            <a:r>
              <a:rPr kumimoji="0" lang="en-US" altLang="zh-CN" sz="2000" b="1" i="0" u="none" strike="noStrike" kern="1200" cap="none" spc="0" normalizeH="0" baseline="0" noProof="0" dirty="0" smtClean="0">
                <a:ln>
                  <a:noFill/>
                </a:ln>
                <a:solidFill>
                  <a:srgbClr val="000000"/>
                </a:solidFill>
                <a:effectLst/>
                <a:uLnTx/>
                <a:uFillTx/>
                <a:latin typeface="+mn-ea"/>
                <a:cs typeface="+mn-ea"/>
                <a:sym typeface="+mn-lt"/>
              </a:rPr>
              <a:t>4.</a:t>
            </a:r>
            <a:r>
              <a:rPr lang="zh-CN" altLang="en-US" sz="2000" dirty="0">
                <a:solidFill>
                  <a:srgbClr val="000000"/>
                </a:solidFill>
                <a:latin typeface="+mn-ea"/>
                <a:cs typeface="+mn-ea"/>
                <a:sym typeface="+mn-lt"/>
              </a:rPr>
              <a:t>宽电压设计</a:t>
            </a:r>
            <a:r>
              <a:rPr lang="en-US" altLang="zh-CN" sz="2000" dirty="0">
                <a:solidFill>
                  <a:srgbClr val="000000"/>
                </a:solidFill>
                <a:latin typeface="+mn-ea"/>
                <a:cs typeface="+mn-ea"/>
                <a:sym typeface="+mn-lt"/>
              </a:rPr>
              <a:t>——</a:t>
            </a:r>
            <a:r>
              <a:rPr lang="zh-CN" altLang="en-US" sz="2000" dirty="0">
                <a:solidFill>
                  <a:srgbClr val="000000"/>
                </a:solidFill>
                <a:latin typeface="+mn-ea"/>
                <a:cs typeface="+mn-ea"/>
                <a:sym typeface="+mn-lt"/>
              </a:rPr>
              <a:t>高</a:t>
            </a:r>
            <a:r>
              <a:rPr lang="zh-CN" altLang="en-US" sz="2000" dirty="0" smtClean="0">
                <a:solidFill>
                  <a:srgbClr val="000000"/>
                </a:solidFill>
                <a:latin typeface="+mn-ea"/>
                <a:cs typeface="+mn-ea"/>
                <a:sym typeface="+mn-lt"/>
              </a:rPr>
              <a:t>能效</a:t>
            </a:r>
            <a:endParaRPr lang="en-US" altLang="zh-CN" sz="2000" dirty="0" smtClean="0">
              <a:solidFill>
                <a:srgbClr val="000000"/>
              </a:solidFill>
              <a:latin typeface="+mn-ea"/>
              <a:cs typeface="+mn-ea"/>
              <a:sym typeface="+mn-lt"/>
            </a:endParaRPr>
          </a:p>
          <a:p>
            <a:pPr algn="just">
              <a:lnSpc>
                <a:spcPct val="130000"/>
              </a:lnSpc>
              <a:defRPr/>
            </a:pPr>
            <a:r>
              <a:rPr lang="en-US" altLang="zh-CN" sz="2000" dirty="0" smtClean="0">
                <a:solidFill>
                  <a:srgbClr val="000000"/>
                </a:solidFill>
                <a:latin typeface="+mn-ea"/>
                <a:cs typeface="+mn-ea"/>
                <a:sym typeface="+mn-lt"/>
              </a:rPr>
              <a:t>1</a:t>
            </a:r>
            <a:r>
              <a:rPr lang="zh-CN" altLang="en-US" sz="2000" dirty="0" smtClean="0">
                <a:solidFill>
                  <a:srgbClr val="000000"/>
                </a:solidFill>
                <a:latin typeface="+mn-ea"/>
                <a:cs typeface="+mn-ea"/>
                <a:sym typeface="+mn-lt"/>
              </a:rPr>
              <a:t>）</a:t>
            </a:r>
            <a:r>
              <a:rPr lang="zh-CN" altLang="en-US" sz="2000" dirty="0">
                <a:latin typeface="+mn-ea"/>
              </a:rPr>
              <a:t>低电压区</a:t>
            </a:r>
            <a:r>
              <a:rPr lang="en-US" altLang="zh-CN" sz="2000" dirty="0">
                <a:latin typeface="+mn-ea"/>
              </a:rPr>
              <a:t>——</a:t>
            </a:r>
            <a:r>
              <a:rPr lang="zh-CN" altLang="en-US" sz="2000" dirty="0">
                <a:latin typeface="+mn-ea"/>
              </a:rPr>
              <a:t>降低能耗</a:t>
            </a:r>
            <a:endParaRPr lang="en-US" altLang="zh-CN" sz="2000" dirty="0">
              <a:latin typeface="+mn-ea"/>
            </a:endParaRPr>
          </a:p>
          <a:p>
            <a:pPr algn="just">
              <a:lnSpc>
                <a:spcPct val="130000"/>
              </a:lnSpc>
              <a:defRPr/>
            </a:pPr>
            <a:r>
              <a:rPr lang="en-US" altLang="zh-CN" sz="2000" dirty="0" smtClean="0">
                <a:solidFill>
                  <a:srgbClr val="000000"/>
                </a:solidFill>
                <a:latin typeface="+mn-ea"/>
                <a:cs typeface="+mn-ea"/>
                <a:sym typeface="+mn-lt"/>
              </a:rPr>
              <a:t>2</a:t>
            </a:r>
            <a:r>
              <a:rPr lang="zh-CN" altLang="en-US" sz="2000" dirty="0" smtClean="0">
                <a:solidFill>
                  <a:srgbClr val="000000"/>
                </a:solidFill>
                <a:latin typeface="+mn-ea"/>
                <a:cs typeface="+mn-ea"/>
                <a:sym typeface="+mn-lt"/>
              </a:rPr>
              <a:t>）</a:t>
            </a:r>
            <a:r>
              <a:rPr lang="zh-CN" altLang="en-US" sz="2000" dirty="0">
                <a:latin typeface="+mn-ea"/>
              </a:rPr>
              <a:t>常规电压区</a:t>
            </a:r>
            <a:r>
              <a:rPr lang="en-US" altLang="zh-CN" sz="2000" dirty="0">
                <a:latin typeface="+mn-ea"/>
              </a:rPr>
              <a:t>——</a:t>
            </a:r>
            <a:r>
              <a:rPr lang="zh-CN" altLang="en-US" sz="2000" dirty="0">
                <a:latin typeface="+mn-ea"/>
              </a:rPr>
              <a:t>提高</a:t>
            </a:r>
            <a:r>
              <a:rPr lang="zh-CN" altLang="en-US" sz="2000" dirty="0" smtClean="0">
                <a:latin typeface="+mn-ea"/>
              </a:rPr>
              <a:t>性能</a:t>
            </a:r>
            <a:endParaRPr lang="en-US" altLang="zh-CN" sz="2000" dirty="0">
              <a:solidFill>
                <a:srgbClr val="000000"/>
              </a:solidFill>
              <a:latin typeface="+mn-ea"/>
              <a:cs typeface="+mn-ea"/>
              <a:sym typeface="+mn-lt"/>
            </a:endParaRPr>
          </a:p>
          <a:p>
            <a:pPr lvl="0" algn="just">
              <a:lnSpc>
                <a:spcPct val="130000"/>
              </a:lnSpc>
              <a:defRPr/>
            </a:pPr>
            <a:endParaRPr lang="en-US" altLang="zh-CN" sz="2000" dirty="0">
              <a:solidFill>
                <a:srgbClr val="000000"/>
              </a:solidFill>
              <a:latin typeface="+mn-ea"/>
              <a:cs typeface="+mn-ea"/>
              <a:sym typeface="+mn-lt"/>
            </a:endParaRPr>
          </a:p>
        </p:txBody>
      </p:sp>
      <p:sp>
        <p:nvSpPr>
          <p:cNvPr id="68" name="îṣlíḓê">
            <a:extLst>
              <a:ext uri="{FF2B5EF4-FFF2-40B4-BE49-F238E27FC236}">
                <a16:creationId xmlns:a16="http://schemas.microsoft.com/office/drawing/2014/main" id="{2822D027-C691-40B5-BE79-17EE690F29D2}"/>
              </a:ext>
            </a:extLst>
          </p:cNvPr>
          <p:cNvSpPr/>
          <p:nvPr/>
        </p:nvSpPr>
        <p:spPr>
          <a:xfrm flipH="1">
            <a:off x="7515482" y="2972857"/>
            <a:ext cx="3936084" cy="726244"/>
          </a:xfrm>
          <a:prstGeom prst="rect">
            <a:avLst/>
          </a:prstGeom>
        </p:spPr>
        <p:txBody>
          <a:bodyPr wrap="square" lIns="91440" tIns="45720" rIns="91440" bIns="45720" anchor="ctr">
            <a:no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lvl="0" algn="just">
              <a:lnSpc>
                <a:spcPct val="130000"/>
              </a:lnSpc>
              <a:defRPr/>
            </a:pPr>
            <a:r>
              <a:rPr kumimoji="0" lang="en-US" altLang="zh-CN" sz="2000" b="1" i="0" u="none" strike="noStrike" kern="1200" cap="none" spc="0" normalizeH="0" baseline="0" noProof="0" dirty="0" smtClean="0">
                <a:ln>
                  <a:noFill/>
                </a:ln>
                <a:solidFill>
                  <a:srgbClr val="000000"/>
                </a:solidFill>
                <a:effectLst/>
                <a:uLnTx/>
                <a:uFillTx/>
                <a:latin typeface="+mn-ea"/>
                <a:cs typeface="+mn-ea"/>
                <a:sym typeface="+mn-lt"/>
              </a:rPr>
              <a:t>2.</a:t>
            </a:r>
            <a:r>
              <a:rPr lang="zh-CN" altLang="en-US" sz="2000" dirty="0" smtClean="0">
                <a:latin typeface="+mn-ea"/>
                <a:cs typeface="+mn-ea"/>
                <a:sym typeface="+mn-lt"/>
              </a:rPr>
              <a:t>在电路级进行高效、快速纠错</a:t>
            </a:r>
            <a:endParaRPr lang="en-US" altLang="zh-CN" sz="2000" dirty="0">
              <a:solidFill>
                <a:srgbClr val="000000"/>
              </a:solidFill>
              <a:latin typeface="+mn-ea"/>
              <a:cs typeface="+mn-ea"/>
              <a:sym typeface="+mn-lt"/>
            </a:endParaRPr>
          </a:p>
        </p:txBody>
      </p:sp>
      <p:sp>
        <p:nvSpPr>
          <p:cNvPr id="69" name="文本框 68"/>
          <p:cNvSpPr txBox="1"/>
          <p:nvPr/>
        </p:nvSpPr>
        <p:spPr>
          <a:xfrm>
            <a:off x="1084004" y="5011447"/>
            <a:ext cx="5889522" cy="461665"/>
          </a:xfrm>
          <a:prstGeom prst="rect">
            <a:avLst/>
          </a:prstGeom>
          <a:noFill/>
        </p:spPr>
        <p:txBody>
          <a:bodyPr wrap="square" rtlCol="0">
            <a:spAutoFit/>
          </a:bodyPr>
          <a:lstStyle/>
          <a:p>
            <a:r>
              <a:rPr lang="zh-CN" altLang="en-US" sz="2400" dirty="0" smtClean="0">
                <a:latin typeface="+mn-ea"/>
                <a:cs typeface="Times New Roman" panose="02020603050405020304" pitchFamily="18" charset="0"/>
              </a:rPr>
              <a:t>自适应电压频率调节（</a:t>
            </a:r>
            <a:r>
              <a:rPr lang="en-US" altLang="zh-CN" sz="2400" dirty="0" smtClean="0">
                <a:latin typeface="+mn-ea"/>
                <a:cs typeface="Times New Roman" panose="02020603050405020304" pitchFamily="18" charset="0"/>
              </a:rPr>
              <a:t>AVFS</a:t>
            </a:r>
            <a:r>
              <a:rPr lang="zh-CN" altLang="en-US" sz="2400" dirty="0" smtClean="0">
                <a:latin typeface="+mn-ea"/>
                <a:cs typeface="Times New Roman" panose="02020603050405020304" pitchFamily="18" charset="0"/>
              </a:rPr>
              <a:t>）技术原理图</a:t>
            </a:r>
            <a:endParaRPr lang="zh-CN" altLang="en-US" sz="2400" dirty="0">
              <a:latin typeface="+mn-ea"/>
              <a:cs typeface="Times New Roman" panose="02020603050405020304" pitchFamily="18" charset="0"/>
            </a:endParaRPr>
          </a:p>
        </p:txBody>
      </p:sp>
      <p:sp>
        <p:nvSpPr>
          <p:cNvPr id="20" name="îṣlíḓê">
            <a:extLst>
              <a:ext uri="{FF2B5EF4-FFF2-40B4-BE49-F238E27FC236}">
                <a16:creationId xmlns:a16="http://schemas.microsoft.com/office/drawing/2014/main" id="{2822D027-C691-40B5-BE79-17EE690F29D2}"/>
              </a:ext>
            </a:extLst>
          </p:cNvPr>
          <p:cNvSpPr/>
          <p:nvPr/>
        </p:nvSpPr>
        <p:spPr>
          <a:xfrm flipH="1">
            <a:off x="7508851" y="3649415"/>
            <a:ext cx="3936084" cy="726244"/>
          </a:xfrm>
          <a:prstGeom prst="rect">
            <a:avLst/>
          </a:prstGeom>
        </p:spPr>
        <p:txBody>
          <a:bodyPr wrap="square" lIns="91440" tIns="45720" rIns="91440" bIns="45720" anchor="ctr">
            <a:no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lvl="0" algn="just">
              <a:lnSpc>
                <a:spcPct val="130000"/>
              </a:lnSpc>
              <a:defRPr/>
            </a:pPr>
            <a:r>
              <a:rPr kumimoji="0" lang="en-US" altLang="zh-CN" sz="2000" b="1" i="0" u="none" strike="noStrike" kern="1200" cap="none" spc="0" normalizeH="0" baseline="0" noProof="0" dirty="0" smtClean="0">
                <a:ln>
                  <a:noFill/>
                </a:ln>
                <a:solidFill>
                  <a:srgbClr val="000000"/>
                </a:solidFill>
                <a:effectLst/>
                <a:uLnTx/>
                <a:uFillTx/>
                <a:latin typeface="+mn-ea"/>
                <a:cs typeface="+mn-ea"/>
                <a:sym typeface="+mn-lt"/>
              </a:rPr>
              <a:t>3.</a:t>
            </a:r>
            <a:r>
              <a:rPr lang="zh-CN" altLang="en-US" sz="2000" dirty="0">
                <a:latin typeface="+mn-ea"/>
                <a:cs typeface="+mn-ea"/>
                <a:sym typeface="+mn-lt"/>
              </a:rPr>
              <a:t>减少</a:t>
            </a:r>
            <a:r>
              <a:rPr lang="en-US" altLang="zh-CN" sz="2000" dirty="0">
                <a:latin typeface="+mn-ea"/>
                <a:cs typeface="+mn-ea"/>
                <a:sym typeface="+mn-lt"/>
              </a:rPr>
              <a:t>PVT</a:t>
            </a:r>
            <a:r>
              <a:rPr lang="zh-CN" altLang="en-US" sz="2000" dirty="0">
                <a:latin typeface="+mn-ea"/>
                <a:cs typeface="+mn-ea"/>
                <a:sym typeface="+mn-lt"/>
              </a:rPr>
              <a:t>偏差的影响</a:t>
            </a:r>
            <a:r>
              <a:rPr lang="en-US" altLang="zh-CN" sz="2000" dirty="0">
                <a:latin typeface="+mn-ea"/>
                <a:cs typeface="+mn-ea"/>
                <a:sym typeface="+mn-lt"/>
              </a:rPr>
              <a:t>——</a:t>
            </a:r>
            <a:r>
              <a:rPr lang="zh-CN" altLang="en-US" sz="2000" dirty="0">
                <a:latin typeface="+mn-ea"/>
                <a:cs typeface="+mn-ea"/>
                <a:sym typeface="+mn-lt"/>
              </a:rPr>
              <a:t>鲁棒性</a:t>
            </a:r>
            <a:endParaRPr lang="en-US" altLang="zh-CN" sz="2000" dirty="0">
              <a:solidFill>
                <a:srgbClr val="000000"/>
              </a:solidFill>
              <a:latin typeface="+mn-ea"/>
              <a:cs typeface="+mn-ea"/>
              <a:sym typeface="+mn-lt"/>
            </a:endParaRPr>
          </a:p>
        </p:txBody>
      </p:sp>
    </p:spTree>
    <p:extLst>
      <p:ext uri="{BB962C8B-B14F-4D97-AF65-F5344CB8AC3E}">
        <p14:creationId xmlns:p14="http://schemas.microsoft.com/office/powerpoint/2010/main" val="3573223773"/>
      </p:ext>
    </p:extLst>
  </p:cSld>
  <p:clrMapOvr>
    <a:masterClrMapping/>
  </p:clrMapOvr>
  <mc:AlternateContent xmlns:mc="http://schemas.openxmlformats.org/markup-compatibility/2006" xmlns:p14="http://schemas.microsoft.com/office/powerpoint/2010/main">
    <mc:Choice Requires="p14">
      <p:transition p14:dur="10" advTm="0"/>
    </mc:Choice>
    <mc:Fallback xmlns="">
      <p:transition advTm="0"/>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63" name="组合 62"/>
          <p:cNvGrpSpPr/>
          <p:nvPr/>
        </p:nvGrpSpPr>
        <p:grpSpPr>
          <a:xfrm>
            <a:off x="4025341" y="2940891"/>
            <a:ext cx="5143000" cy="612920"/>
            <a:chOff x="4315150" y="1647579"/>
            <a:chExt cx="3857250" cy="540057"/>
          </a:xfrm>
          <a:noFill/>
        </p:grpSpPr>
        <p:sp>
          <p:nvSpPr>
            <p:cNvPr id="64" name="矩形 63"/>
            <p:cNvSpPr/>
            <p:nvPr/>
          </p:nvSpPr>
          <p:spPr>
            <a:xfrm>
              <a:off x="4841196" y="1705066"/>
              <a:ext cx="2827147" cy="461020"/>
            </a:xfrm>
            <a:prstGeom prst="rect">
              <a:avLst/>
            </a:prstGeom>
            <a:grpFill/>
            <a:ln w="15875">
              <a:noFill/>
            </a:ln>
          </p:spPr>
          <p:txBody>
            <a:bodyPr wrap="square" lIns="91440" tIns="45720" rIns="91440" bIns="45720">
              <a:spAutoFit/>
            </a:bodyPr>
            <a:lstStyle/>
            <a:p>
              <a:r>
                <a:rPr lang="zh-CN" altLang="en-US" sz="2800" b="1" dirty="0" smtClean="0">
                  <a:cs typeface="+mn-ea"/>
                  <a:sym typeface="+mn-lt"/>
                </a:rPr>
                <a:t>研究方法</a:t>
              </a:r>
              <a:endParaRPr lang="zh-CN" altLang="en-US" sz="2800" b="1" dirty="0">
                <a:cs typeface="+mn-ea"/>
                <a:sym typeface="+mn-lt"/>
              </a:endParaRPr>
            </a:p>
          </p:txBody>
        </p:sp>
        <p:sp>
          <p:nvSpPr>
            <p:cNvPr id="65" name="平行四边形 64"/>
            <p:cNvSpPr/>
            <p:nvPr/>
          </p:nvSpPr>
          <p:spPr>
            <a:xfrm>
              <a:off x="4315150" y="1647579"/>
              <a:ext cx="3857250" cy="540057"/>
            </a:xfrm>
            <a:prstGeom prst="parallelogram">
              <a:avLst>
                <a:gd name="adj" fmla="val 48207"/>
              </a:avLst>
            </a:prstGeom>
            <a:grpFill/>
            <a:ln w="158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endParaRPr lang="zh-CN" altLang="en-US" sz="2135" b="1" dirty="0">
                <a:solidFill>
                  <a:schemeClr val="tx1"/>
                </a:solidFill>
                <a:cs typeface="+mn-ea"/>
                <a:sym typeface="+mn-lt"/>
              </a:endParaRPr>
            </a:p>
          </p:txBody>
        </p:sp>
      </p:grpSp>
      <p:sp>
        <p:nvSpPr>
          <p:cNvPr id="15" name="Text Placeholder 4"/>
          <p:cNvSpPr txBox="1"/>
          <p:nvPr/>
        </p:nvSpPr>
        <p:spPr>
          <a:xfrm>
            <a:off x="815413" y="572625"/>
            <a:ext cx="3496603" cy="662379"/>
          </a:xfrm>
          <a:prstGeom prst="rect">
            <a:avLst/>
          </a:prstGeom>
        </p:spPr>
        <p:txBody>
          <a:bodyPr anchor="ctr">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zh-CN" altLang="en-US" sz="4265" b="1" dirty="0">
                <a:solidFill>
                  <a:schemeClr val="accent1"/>
                </a:solidFill>
                <a:cs typeface="+mn-ea"/>
                <a:sym typeface="+mn-lt"/>
              </a:rPr>
              <a:t>目录</a:t>
            </a:r>
            <a:r>
              <a:rPr lang="en-US" altLang="zh-CN" sz="4265" b="1" dirty="0">
                <a:solidFill>
                  <a:schemeClr val="accent1"/>
                </a:solidFill>
                <a:cs typeface="+mn-ea"/>
                <a:sym typeface="+mn-lt"/>
              </a:rPr>
              <a:t>/</a:t>
            </a:r>
            <a:r>
              <a:rPr lang="en-US" altLang="zh-CN" sz="3600" b="1" dirty="0">
                <a:solidFill>
                  <a:schemeClr val="accent1"/>
                </a:solidFill>
                <a:cs typeface="+mn-ea"/>
                <a:sym typeface="+mn-lt"/>
              </a:rPr>
              <a:t>Contents</a:t>
            </a:r>
            <a:endParaRPr lang="en-GB" sz="3600" b="1" dirty="0">
              <a:solidFill>
                <a:schemeClr val="accent1"/>
              </a:solidFill>
              <a:cs typeface="+mn-ea"/>
              <a:sym typeface="+mn-lt"/>
            </a:endParaRPr>
          </a:p>
        </p:txBody>
      </p:sp>
      <p:cxnSp>
        <p:nvCxnSpPr>
          <p:cNvPr id="43" name="直接连接符 42"/>
          <p:cNvCxnSpPr/>
          <p:nvPr/>
        </p:nvCxnSpPr>
        <p:spPr>
          <a:xfrm>
            <a:off x="984763" y="1412776"/>
            <a:ext cx="10199803" cy="0"/>
          </a:xfrm>
          <a:prstGeom prst="line">
            <a:avLst/>
          </a:prstGeom>
        </p:spPr>
        <p:style>
          <a:lnRef idx="1">
            <a:schemeClr val="accent1"/>
          </a:lnRef>
          <a:fillRef idx="0">
            <a:schemeClr val="accent1"/>
          </a:fillRef>
          <a:effectRef idx="0">
            <a:schemeClr val="accent1"/>
          </a:effectRef>
          <a:fontRef idx="minor">
            <a:schemeClr val="tx1"/>
          </a:fontRef>
        </p:style>
      </p:cxnSp>
      <p:grpSp>
        <p:nvGrpSpPr>
          <p:cNvPr id="45" name="组合 44"/>
          <p:cNvGrpSpPr/>
          <p:nvPr/>
        </p:nvGrpSpPr>
        <p:grpSpPr>
          <a:xfrm>
            <a:off x="3119672" y="1997604"/>
            <a:ext cx="1192345" cy="666786"/>
            <a:chOff x="2215144" y="927951"/>
            <a:chExt cx="1244730" cy="916847"/>
          </a:xfrm>
        </p:grpSpPr>
        <p:sp>
          <p:nvSpPr>
            <p:cNvPr id="46" name="平行四边形 45"/>
            <p:cNvSpPr/>
            <p:nvPr/>
          </p:nvSpPr>
          <p:spPr>
            <a:xfrm>
              <a:off x="2215144" y="982844"/>
              <a:ext cx="1120898" cy="842780"/>
            </a:xfrm>
            <a:prstGeom prst="parallelogram">
              <a:avLst>
                <a:gd name="adj" fmla="val 48207"/>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a:solidFill>
                  <a:schemeClr val="bg1"/>
                </a:solidFill>
                <a:cs typeface="+mn-ea"/>
                <a:sym typeface="+mn-lt"/>
              </a:endParaRPr>
            </a:p>
          </p:txBody>
        </p:sp>
        <p:sp>
          <p:nvSpPr>
            <p:cNvPr id="47" name="文本框 9"/>
            <p:cNvSpPr txBox="1"/>
            <p:nvPr/>
          </p:nvSpPr>
          <p:spPr>
            <a:xfrm>
              <a:off x="2393075" y="927951"/>
              <a:ext cx="1066799" cy="916847"/>
            </a:xfrm>
            <a:prstGeom prst="rect">
              <a:avLst/>
            </a:prstGeom>
            <a:noFill/>
          </p:spPr>
          <p:txBody>
            <a:bodyPr wrap="square" rtlCol="0">
              <a:spAutoFit/>
            </a:bodyPr>
            <a:lstStyle/>
            <a:p>
              <a:r>
                <a:rPr lang="en-US" altLang="zh-CN" sz="3735" dirty="0">
                  <a:solidFill>
                    <a:schemeClr val="bg1"/>
                  </a:solidFill>
                  <a:cs typeface="+mn-ea"/>
                  <a:sym typeface="+mn-lt"/>
                </a:rPr>
                <a:t>01</a:t>
              </a:r>
              <a:endParaRPr lang="zh-CN" altLang="en-US" sz="3735" dirty="0">
                <a:solidFill>
                  <a:schemeClr val="bg1"/>
                </a:solidFill>
                <a:cs typeface="+mn-ea"/>
                <a:sym typeface="+mn-lt"/>
              </a:endParaRPr>
            </a:p>
          </p:txBody>
        </p:sp>
      </p:grpSp>
      <p:grpSp>
        <p:nvGrpSpPr>
          <p:cNvPr id="48" name="组合 47"/>
          <p:cNvGrpSpPr/>
          <p:nvPr/>
        </p:nvGrpSpPr>
        <p:grpSpPr>
          <a:xfrm>
            <a:off x="3119672" y="2903757"/>
            <a:ext cx="1192345" cy="672218"/>
            <a:chOff x="2215144" y="1952311"/>
            <a:chExt cx="1244730" cy="924318"/>
          </a:xfrm>
        </p:grpSpPr>
        <p:sp>
          <p:nvSpPr>
            <p:cNvPr id="49" name="平行四边形 48"/>
            <p:cNvSpPr/>
            <p:nvPr/>
          </p:nvSpPr>
          <p:spPr>
            <a:xfrm>
              <a:off x="2215144" y="2033848"/>
              <a:ext cx="1120898" cy="842781"/>
            </a:xfrm>
            <a:prstGeom prst="parallelogram">
              <a:avLst>
                <a:gd name="adj" fmla="val 48207"/>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a:solidFill>
                  <a:schemeClr val="bg1"/>
                </a:solidFill>
                <a:cs typeface="+mn-ea"/>
                <a:sym typeface="+mn-lt"/>
              </a:endParaRPr>
            </a:p>
          </p:txBody>
        </p:sp>
        <p:sp>
          <p:nvSpPr>
            <p:cNvPr id="50" name="文本框 10"/>
            <p:cNvSpPr txBox="1"/>
            <p:nvPr/>
          </p:nvSpPr>
          <p:spPr>
            <a:xfrm>
              <a:off x="2393075" y="1952311"/>
              <a:ext cx="1066799" cy="916850"/>
            </a:xfrm>
            <a:prstGeom prst="rect">
              <a:avLst/>
            </a:prstGeom>
            <a:noFill/>
          </p:spPr>
          <p:txBody>
            <a:bodyPr wrap="square" rtlCol="0">
              <a:spAutoFit/>
            </a:bodyPr>
            <a:lstStyle/>
            <a:p>
              <a:r>
                <a:rPr lang="en-US" altLang="zh-CN" sz="3735" dirty="0">
                  <a:solidFill>
                    <a:schemeClr val="bg1"/>
                  </a:solidFill>
                  <a:cs typeface="+mn-ea"/>
                  <a:sym typeface="+mn-lt"/>
                </a:rPr>
                <a:t>02</a:t>
              </a:r>
              <a:endParaRPr lang="zh-CN" altLang="en-US" sz="3735" dirty="0">
                <a:solidFill>
                  <a:schemeClr val="bg1"/>
                </a:solidFill>
                <a:cs typeface="+mn-ea"/>
                <a:sym typeface="+mn-lt"/>
              </a:endParaRPr>
            </a:p>
          </p:txBody>
        </p:sp>
      </p:grpSp>
      <p:grpSp>
        <p:nvGrpSpPr>
          <p:cNvPr id="51" name="组合 50"/>
          <p:cNvGrpSpPr/>
          <p:nvPr/>
        </p:nvGrpSpPr>
        <p:grpSpPr>
          <a:xfrm>
            <a:off x="3119672" y="3839554"/>
            <a:ext cx="1192345" cy="666786"/>
            <a:chOff x="2215144" y="3018134"/>
            <a:chExt cx="1244730" cy="916848"/>
          </a:xfrm>
        </p:grpSpPr>
        <p:sp>
          <p:nvSpPr>
            <p:cNvPr id="52" name="平行四边形 51"/>
            <p:cNvSpPr/>
            <p:nvPr/>
          </p:nvSpPr>
          <p:spPr>
            <a:xfrm>
              <a:off x="2215144" y="3084852"/>
              <a:ext cx="1120898" cy="842781"/>
            </a:xfrm>
            <a:prstGeom prst="parallelogram">
              <a:avLst>
                <a:gd name="adj" fmla="val 48207"/>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a:solidFill>
                  <a:schemeClr val="bg1"/>
                </a:solidFill>
                <a:cs typeface="+mn-ea"/>
                <a:sym typeface="+mn-lt"/>
              </a:endParaRPr>
            </a:p>
          </p:txBody>
        </p:sp>
        <p:sp>
          <p:nvSpPr>
            <p:cNvPr id="53" name="文本框 11"/>
            <p:cNvSpPr txBox="1"/>
            <p:nvPr/>
          </p:nvSpPr>
          <p:spPr>
            <a:xfrm>
              <a:off x="2393075" y="3018134"/>
              <a:ext cx="1066799" cy="916848"/>
            </a:xfrm>
            <a:prstGeom prst="rect">
              <a:avLst/>
            </a:prstGeom>
            <a:noFill/>
          </p:spPr>
          <p:txBody>
            <a:bodyPr wrap="square" rtlCol="0">
              <a:spAutoFit/>
            </a:bodyPr>
            <a:lstStyle/>
            <a:p>
              <a:r>
                <a:rPr lang="en-US" altLang="zh-CN" sz="3735" dirty="0">
                  <a:solidFill>
                    <a:schemeClr val="bg1"/>
                  </a:solidFill>
                  <a:cs typeface="+mn-ea"/>
                  <a:sym typeface="+mn-lt"/>
                </a:rPr>
                <a:t>03</a:t>
              </a:r>
              <a:endParaRPr lang="zh-CN" altLang="en-US" sz="3735" dirty="0">
                <a:solidFill>
                  <a:schemeClr val="bg1"/>
                </a:solidFill>
                <a:cs typeface="+mn-ea"/>
                <a:sym typeface="+mn-lt"/>
              </a:endParaRPr>
            </a:p>
          </p:txBody>
        </p:sp>
      </p:grpSp>
      <p:grpSp>
        <p:nvGrpSpPr>
          <p:cNvPr id="54" name="组合 53"/>
          <p:cNvGrpSpPr/>
          <p:nvPr/>
        </p:nvGrpSpPr>
        <p:grpSpPr>
          <a:xfrm>
            <a:off x="3119672" y="4749540"/>
            <a:ext cx="1192345" cy="677512"/>
            <a:chOff x="2215144" y="4047039"/>
            <a:chExt cx="1244730" cy="931598"/>
          </a:xfrm>
        </p:grpSpPr>
        <p:sp>
          <p:nvSpPr>
            <p:cNvPr id="55" name="平行四边形 54"/>
            <p:cNvSpPr/>
            <p:nvPr/>
          </p:nvSpPr>
          <p:spPr>
            <a:xfrm>
              <a:off x="2215144" y="4135856"/>
              <a:ext cx="1120898" cy="842781"/>
            </a:xfrm>
            <a:prstGeom prst="parallelogram">
              <a:avLst>
                <a:gd name="adj" fmla="val 48207"/>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a:solidFill>
                  <a:schemeClr val="bg1"/>
                </a:solidFill>
                <a:cs typeface="+mn-ea"/>
                <a:sym typeface="+mn-lt"/>
              </a:endParaRPr>
            </a:p>
          </p:txBody>
        </p:sp>
        <p:sp>
          <p:nvSpPr>
            <p:cNvPr id="56" name="文本框 12"/>
            <p:cNvSpPr txBox="1"/>
            <p:nvPr/>
          </p:nvSpPr>
          <p:spPr>
            <a:xfrm>
              <a:off x="2393075" y="4047039"/>
              <a:ext cx="1066799" cy="916850"/>
            </a:xfrm>
            <a:prstGeom prst="rect">
              <a:avLst/>
            </a:prstGeom>
            <a:noFill/>
          </p:spPr>
          <p:txBody>
            <a:bodyPr wrap="square" rtlCol="0">
              <a:spAutoFit/>
            </a:bodyPr>
            <a:lstStyle/>
            <a:p>
              <a:r>
                <a:rPr lang="en-US" altLang="zh-CN" sz="3735" dirty="0">
                  <a:solidFill>
                    <a:schemeClr val="bg1"/>
                  </a:solidFill>
                  <a:cs typeface="+mn-ea"/>
                  <a:sym typeface="+mn-lt"/>
                </a:rPr>
                <a:t>04</a:t>
              </a:r>
              <a:endParaRPr lang="zh-CN" altLang="en-US" sz="3735" dirty="0">
                <a:solidFill>
                  <a:schemeClr val="bg1"/>
                </a:solidFill>
                <a:cs typeface="+mn-ea"/>
                <a:sym typeface="+mn-lt"/>
              </a:endParaRPr>
            </a:p>
          </p:txBody>
        </p:sp>
      </p:grpSp>
      <p:grpSp>
        <p:nvGrpSpPr>
          <p:cNvPr id="60" name="组合 59"/>
          <p:cNvGrpSpPr/>
          <p:nvPr/>
        </p:nvGrpSpPr>
        <p:grpSpPr>
          <a:xfrm>
            <a:off x="4025341" y="2015353"/>
            <a:ext cx="5143000" cy="612920"/>
            <a:chOff x="4315150" y="953426"/>
            <a:chExt cx="3857250" cy="540057"/>
          </a:xfrm>
          <a:noFill/>
        </p:grpSpPr>
        <p:sp>
          <p:nvSpPr>
            <p:cNvPr id="62" name="平行四边形 61"/>
            <p:cNvSpPr/>
            <p:nvPr/>
          </p:nvSpPr>
          <p:spPr>
            <a:xfrm>
              <a:off x="4315150" y="953426"/>
              <a:ext cx="3857250" cy="540057"/>
            </a:xfrm>
            <a:prstGeom prst="parallelogram">
              <a:avLst>
                <a:gd name="adj" fmla="val 48207"/>
              </a:avLst>
            </a:prstGeom>
            <a:grpFill/>
            <a:ln w="158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endParaRPr lang="zh-CN" altLang="en-US" sz="2135" b="1">
                <a:solidFill>
                  <a:schemeClr val="tx1"/>
                </a:solidFill>
                <a:cs typeface="+mn-ea"/>
                <a:sym typeface="+mn-lt"/>
              </a:endParaRPr>
            </a:p>
          </p:txBody>
        </p:sp>
        <p:sp>
          <p:nvSpPr>
            <p:cNvPr id="61" name="矩形 60"/>
            <p:cNvSpPr/>
            <p:nvPr/>
          </p:nvSpPr>
          <p:spPr>
            <a:xfrm>
              <a:off x="4841196" y="1002520"/>
              <a:ext cx="2827147" cy="461020"/>
            </a:xfrm>
            <a:prstGeom prst="rect">
              <a:avLst/>
            </a:prstGeom>
            <a:grpFill/>
            <a:ln w="15875">
              <a:noFill/>
            </a:ln>
          </p:spPr>
          <p:txBody>
            <a:bodyPr wrap="square" lIns="91440" tIns="45720" rIns="91440" bIns="45720">
              <a:spAutoFit/>
            </a:bodyPr>
            <a:lstStyle/>
            <a:p>
              <a:r>
                <a:rPr lang="zh-CN" altLang="en-US" sz="2800" b="1" dirty="0" smtClean="0">
                  <a:solidFill>
                    <a:schemeClr val="bg1">
                      <a:lumMod val="75000"/>
                    </a:schemeClr>
                  </a:solidFill>
                  <a:cs typeface="+mn-ea"/>
                  <a:sym typeface="+mn-lt"/>
                </a:rPr>
                <a:t>背景和意义</a:t>
              </a:r>
              <a:endParaRPr lang="zh-CN" altLang="en-US" sz="2800" b="1" dirty="0">
                <a:solidFill>
                  <a:schemeClr val="bg1">
                    <a:lumMod val="75000"/>
                  </a:schemeClr>
                </a:solidFill>
                <a:cs typeface="+mn-ea"/>
                <a:sym typeface="+mn-lt"/>
              </a:endParaRPr>
            </a:p>
          </p:txBody>
        </p:sp>
      </p:grpSp>
      <p:grpSp>
        <p:nvGrpSpPr>
          <p:cNvPr id="66" name="组合 65"/>
          <p:cNvGrpSpPr/>
          <p:nvPr/>
        </p:nvGrpSpPr>
        <p:grpSpPr>
          <a:xfrm>
            <a:off x="4025341" y="3866428"/>
            <a:ext cx="5143000" cy="612920"/>
            <a:chOff x="4315150" y="2341731"/>
            <a:chExt cx="3857250" cy="540057"/>
          </a:xfrm>
        </p:grpSpPr>
        <p:sp>
          <p:nvSpPr>
            <p:cNvPr id="67" name="矩形 66"/>
            <p:cNvSpPr/>
            <p:nvPr/>
          </p:nvSpPr>
          <p:spPr>
            <a:xfrm>
              <a:off x="4841197" y="2374040"/>
              <a:ext cx="2827146" cy="461020"/>
            </a:xfrm>
            <a:prstGeom prst="rect">
              <a:avLst/>
            </a:prstGeom>
            <a:ln w="15875">
              <a:noFill/>
            </a:ln>
          </p:spPr>
          <p:txBody>
            <a:bodyPr wrap="square" lIns="91440" tIns="45720" rIns="91440" bIns="45720">
              <a:spAutoFit/>
            </a:bodyPr>
            <a:lstStyle/>
            <a:p>
              <a:r>
                <a:rPr lang="zh-CN" altLang="en-US" sz="2800" b="1" dirty="0" smtClean="0">
                  <a:solidFill>
                    <a:schemeClr val="bg1">
                      <a:lumMod val="75000"/>
                    </a:schemeClr>
                  </a:solidFill>
                  <a:cs typeface="+mn-ea"/>
                  <a:sym typeface="+mn-lt"/>
                </a:rPr>
                <a:t>研究内容</a:t>
              </a:r>
              <a:endParaRPr lang="zh-CN" altLang="en-US" sz="2800" b="1" dirty="0">
                <a:solidFill>
                  <a:schemeClr val="bg1">
                    <a:lumMod val="75000"/>
                  </a:schemeClr>
                </a:solidFill>
                <a:cs typeface="+mn-ea"/>
                <a:sym typeface="+mn-lt"/>
              </a:endParaRPr>
            </a:p>
          </p:txBody>
        </p:sp>
        <p:sp>
          <p:nvSpPr>
            <p:cNvPr id="68" name="平行四边形 67"/>
            <p:cNvSpPr/>
            <p:nvPr/>
          </p:nvSpPr>
          <p:spPr>
            <a:xfrm>
              <a:off x="4315150" y="2341731"/>
              <a:ext cx="3857250" cy="540057"/>
            </a:xfrm>
            <a:prstGeom prst="parallelogram">
              <a:avLst>
                <a:gd name="adj" fmla="val 48207"/>
              </a:avLst>
            </a:prstGeom>
            <a:noFill/>
            <a:ln w="158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endParaRPr lang="zh-CN" altLang="en-US" sz="2135" b="1">
                <a:solidFill>
                  <a:schemeClr val="tx1"/>
                </a:solidFill>
                <a:cs typeface="+mn-ea"/>
                <a:sym typeface="+mn-lt"/>
              </a:endParaRPr>
            </a:p>
          </p:txBody>
        </p:sp>
      </p:grpSp>
      <p:grpSp>
        <p:nvGrpSpPr>
          <p:cNvPr id="69" name="组合 68"/>
          <p:cNvGrpSpPr/>
          <p:nvPr/>
        </p:nvGrpSpPr>
        <p:grpSpPr>
          <a:xfrm>
            <a:off x="4025341" y="4791966"/>
            <a:ext cx="5143000" cy="612920"/>
            <a:chOff x="4315150" y="3035884"/>
            <a:chExt cx="3857250" cy="540057"/>
          </a:xfrm>
        </p:grpSpPr>
        <p:sp>
          <p:nvSpPr>
            <p:cNvPr id="70" name="矩形 69"/>
            <p:cNvSpPr/>
            <p:nvPr/>
          </p:nvSpPr>
          <p:spPr>
            <a:xfrm>
              <a:off x="4841196" y="3076586"/>
              <a:ext cx="2827147" cy="461020"/>
            </a:xfrm>
            <a:prstGeom prst="rect">
              <a:avLst/>
            </a:prstGeom>
            <a:ln w="15875">
              <a:noFill/>
            </a:ln>
          </p:spPr>
          <p:txBody>
            <a:bodyPr wrap="square" lIns="91440" tIns="45720" rIns="91440" bIns="45720">
              <a:spAutoFit/>
            </a:bodyPr>
            <a:lstStyle/>
            <a:p>
              <a:r>
                <a:rPr lang="zh-CN" altLang="en-US" sz="2800" b="1" dirty="0" smtClean="0">
                  <a:solidFill>
                    <a:schemeClr val="bg1">
                      <a:lumMod val="75000"/>
                    </a:schemeClr>
                  </a:solidFill>
                  <a:cs typeface="+mn-ea"/>
                  <a:sym typeface="+mn-lt"/>
                </a:rPr>
                <a:t>总结和展望</a:t>
              </a:r>
              <a:endParaRPr lang="zh-CN" altLang="en-US" sz="2800" b="1" dirty="0">
                <a:solidFill>
                  <a:schemeClr val="bg1">
                    <a:lumMod val="75000"/>
                  </a:schemeClr>
                </a:solidFill>
                <a:cs typeface="+mn-ea"/>
                <a:sym typeface="+mn-lt"/>
              </a:endParaRPr>
            </a:p>
          </p:txBody>
        </p:sp>
        <p:sp>
          <p:nvSpPr>
            <p:cNvPr id="71" name="平行四边形 70"/>
            <p:cNvSpPr/>
            <p:nvPr/>
          </p:nvSpPr>
          <p:spPr>
            <a:xfrm>
              <a:off x="4315150" y="3035884"/>
              <a:ext cx="3857250" cy="540057"/>
            </a:xfrm>
            <a:prstGeom prst="parallelogram">
              <a:avLst>
                <a:gd name="adj" fmla="val 48207"/>
              </a:avLst>
            </a:prstGeom>
            <a:noFill/>
            <a:ln w="158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endParaRPr lang="zh-CN" altLang="en-US" sz="2135" b="1">
                <a:solidFill>
                  <a:schemeClr val="tx1"/>
                </a:solidFill>
                <a:cs typeface="+mn-ea"/>
                <a:sym typeface="+mn-lt"/>
              </a:endParaRPr>
            </a:p>
          </p:txBody>
        </p:sp>
      </p:grpSp>
      <p:sp>
        <p:nvSpPr>
          <p:cNvPr id="2" name="灯片编号占位符 1"/>
          <p:cNvSpPr>
            <a:spLocks noGrp="1"/>
          </p:cNvSpPr>
          <p:nvPr>
            <p:ph type="sldNum" sz="quarter" idx="12"/>
          </p:nvPr>
        </p:nvSpPr>
        <p:spPr/>
        <p:txBody>
          <a:bodyPr/>
          <a:lstStyle/>
          <a:p>
            <a:fld id="{D44FA6E1-6B83-4935-BD31-F33F54FC6619}" type="slidenum">
              <a:rPr lang="zh-CN" altLang="en-US" smtClean="0"/>
              <a:pPr/>
              <a:t>5</a:t>
            </a:fld>
            <a:endParaRPr lang="zh-CN" altLang="en-US" dirty="0"/>
          </a:p>
        </p:txBody>
      </p:sp>
    </p:spTree>
    <p:extLst>
      <p:ext uri="{BB962C8B-B14F-4D97-AF65-F5344CB8AC3E}">
        <p14:creationId xmlns:p14="http://schemas.microsoft.com/office/powerpoint/2010/main" val="2051925548"/>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pic>
        <p:nvPicPr>
          <p:cNvPr id="4" name="图片 3"/>
          <p:cNvPicPr>
            <a:picLocks noChangeAspect="1"/>
          </p:cNvPicPr>
          <p:nvPr/>
        </p:nvPicPr>
        <p:blipFill>
          <a:blip r:embed="rId3"/>
          <a:stretch>
            <a:fillRect/>
          </a:stretch>
        </p:blipFill>
        <p:spPr>
          <a:xfrm>
            <a:off x="4063710" y="564627"/>
            <a:ext cx="3331791" cy="2174238"/>
          </a:xfrm>
          <a:prstGeom prst="rect">
            <a:avLst/>
          </a:prstGeom>
        </p:spPr>
      </p:pic>
      <p:sp>
        <p:nvSpPr>
          <p:cNvPr id="27" name="圆角矩形 26"/>
          <p:cNvSpPr/>
          <p:nvPr/>
        </p:nvSpPr>
        <p:spPr>
          <a:xfrm>
            <a:off x="380999" y="529437"/>
            <a:ext cx="11382376" cy="6033287"/>
          </a:xfrm>
          <a:prstGeom prst="roundRect">
            <a:avLst>
              <a:gd name="adj" fmla="val 0"/>
            </a:avLst>
          </a:prstGeom>
          <a:noFill/>
          <a:ln w="3175">
            <a:solidFill>
              <a:srgbClr val="5B9BD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latin typeface="Times New Roman" panose="02020603050405020304" pitchFamily="18" charset="0"/>
              <a:cs typeface="Times New Roman" panose="02020603050405020304" pitchFamily="18" charset="0"/>
              <a:sym typeface="+mn-lt"/>
            </a:endParaRPr>
          </a:p>
        </p:txBody>
      </p:sp>
      <p:sp>
        <p:nvSpPr>
          <p:cNvPr id="2" name="文本占位符 1"/>
          <p:cNvSpPr>
            <a:spLocks noGrp="1"/>
          </p:cNvSpPr>
          <p:nvPr>
            <p:ph type="body" sz="quarter" idx="10"/>
          </p:nvPr>
        </p:nvSpPr>
        <p:spPr>
          <a:xfrm>
            <a:off x="282673" y="71427"/>
            <a:ext cx="2322875" cy="458787"/>
          </a:xfrm>
        </p:spPr>
        <p:txBody>
          <a:bodyPr>
            <a:noAutofit/>
          </a:bodyPr>
          <a:lstStyle/>
          <a:p>
            <a:r>
              <a:rPr lang="zh-CN" altLang="en-US" sz="2800" b="1" dirty="0" smtClean="0">
                <a:solidFill>
                  <a:srgbClr val="5B9BD5"/>
                </a:solidFill>
                <a:latin typeface="Times New Roman" panose="02020603050405020304" pitchFamily="18" charset="0"/>
                <a:cs typeface="Times New Roman" panose="02020603050405020304" pitchFamily="18" charset="0"/>
                <a:sym typeface="+mn-lt"/>
              </a:rPr>
              <a:t>研究内容</a:t>
            </a:r>
            <a:endParaRPr lang="zh-CN" altLang="en-US" sz="2800" b="1" dirty="0">
              <a:solidFill>
                <a:srgbClr val="5B9BD5"/>
              </a:solidFill>
              <a:latin typeface="Times New Roman" panose="02020603050405020304" pitchFamily="18" charset="0"/>
              <a:cs typeface="Times New Roman" panose="02020603050405020304" pitchFamily="18" charset="0"/>
              <a:sym typeface="+mn-lt"/>
            </a:endParaRPr>
          </a:p>
        </p:txBody>
      </p:sp>
      <p:sp>
        <p:nvSpPr>
          <p:cNvPr id="6" name="灯片编号占位符 5"/>
          <p:cNvSpPr>
            <a:spLocks noGrp="1"/>
          </p:cNvSpPr>
          <p:nvPr>
            <p:ph type="sldNum" sz="quarter" idx="13"/>
          </p:nvPr>
        </p:nvSpPr>
        <p:spPr>
          <a:xfrm>
            <a:off x="9438539" y="6492875"/>
            <a:ext cx="2743200" cy="365125"/>
          </a:xfrm>
        </p:spPr>
        <p:txBody>
          <a:bodyPr/>
          <a:lstStyle/>
          <a:p>
            <a:fld id="{D44FA6E1-6B83-4935-BD31-F33F54FC6619}" type="slidenum">
              <a:rPr lang="zh-CN" altLang="en-US" smtClean="0"/>
              <a:pPr/>
              <a:t>6</a:t>
            </a:fld>
            <a:endParaRPr lang="zh-CN" altLang="en-US" dirty="0"/>
          </a:p>
        </p:txBody>
      </p:sp>
      <p:sp>
        <p:nvSpPr>
          <p:cNvPr id="53" name="右箭头 52"/>
          <p:cNvSpPr/>
          <p:nvPr/>
        </p:nvSpPr>
        <p:spPr>
          <a:xfrm>
            <a:off x="2127281" y="1487438"/>
            <a:ext cx="2069234" cy="311523"/>
          </a:xfrm>
          <a:prstGeom prst="rightArrow">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n-ea"/>
            </a:endParaRPr>
          </a:p>
        </p:txBody>
      </p:sp>
      <p:sp>
        <p:nvSpPr>
          <p:cNvPr id="55" name="矩形 54"/>
          <p:cNvSpPr/>
          <p:nvPr/>
        </p:nvSpPr>
        <p:spPr>
          <a:xfrm>
            <a:off x="2076696" y="1140195"/>
            <a:ext cx="2031325" cy="461665"/>
          </a:xfrm>
          <a:prstGeom prst="rect">
            <a:avLst/>
          </a:prstGeom>
        </p:spPr>
        <p:txBody>
          <a:bodyPr wrap="none">
            <a:spAutoFit/>
          </a:bodyPr>
          <a:lstStyle/>
          <a:p>
            <a:r>
              <a:rPr lang="zh-CN" altLang="en-US" sz="2400" dirty="0" smtClean="0">
                <a:latin typeface="+mn-ea"/>
                <a:cs typeface="+mn-ea"/>
                <a:sym typeface="+mn-lt"/>
              </a:rPr>
              <a:t>空间三模冗余</a:t>
            </a:r>
            <a:endParaRPr lang="zh-CN" altLang="en-US" sz="2400" dirty="0">
              <a:latin typeface="+mn-ea"/>
              <a:cs typeface="+mn-ea"/>
              <a:sym typeface="+mn-lt"/>
            </a:endParaRPr>
          </a:p>
        </p:txBody>
      </p:sp>
      <p:sp>
        <p:nvSpPr>
          <p:cNvPr id="75" name="矩形 74"/>
          <p:cNvSpPr/>
          <p:nvPr/>
        </p:nvSpPr>
        <p:spPr>
          <a:xfrm>
            <a:off x="380999" y="544065"/>
            <a:ext cx="2339102" cy="461665"/>
          </a:xfrm>
          <a:prstGeom prst="rect">
            <a:avLst/>
          </a:prstGeom>
        </p:spPr>
        <p:txBody>
          <a:bodyPr wrap="none">
            <a:spAutoFit/>
          </a:bodyPr>
          <a:lstStyle/>
          <a:p>
            <a:r>
              <a:rPr lang="zh-CN" altLang="en-US" sz="2400" dirty="0">
                <a:solidFill>
                  <a:srgbClr val="5B9BD5"/>
                </a:solidFill>
                <a:latin typeface="微软雅黑"/>
                <a:cs typeface="+mn-ea"/>
                <a:sym typeface="+mn-lt"/>
              </a:rPr>
              <a:t>基础</a:t>
            </a:r>
            <a:r>
              <a:rPr lang="zh-CN" altLang="en-US" sz="2400" dirty="0" smtClean="0">
                <a:solidFill>
                  <a:srgbClr val="5B9BD5"/>
                </a:solidFill>
                <a:latin typeface="微软雅黑"/>
                <a:cs typeface="+mn-ea"/>
                <a:sym typeface="+mn-lt"/>
              </a:rPr>
              <a:t>解决方法：</a:t>
            </a:r>
            <a:endParaRPr lang="zh-CN" altLang="en-US" sz="2400" dirty="0">
              <a:solidFill>
                <a:srgbClr val="5B9BD5"/>
              </a:solidFill>
              <a:latin typeface="微软雅黑"/>
              <a:cs typeface="+mn-ea"/>
              <a:sym typeface="+mn-lt"/>
            </a:endParaRPr>
          </a:p>
        </p:txBody>
      </p:sp>
      <p:sp>
        <p:nvSpPr>
          <p:cNvPr id="76" name="矩形 75"/>
          <p:cNvSpPr/>
          <p:nvPr/>
        </p:nvSpPr>
        <p:spPr>
          <a:xfrm>
            <a:off x="390640" y="3121893"/>
            <a:ext cx="2218088" cy="461665"/>
          </a:xfrm>
          <a:prstGeom prst="rect">
            <a:avLst/>
          </a:prstGeom>
        </p:spPr>
        <p:txBody>
          <a:bodyPr wrap="square">
            <a:spAutoFit/>
          </a:bodyPr>
          <a:lstStyle/>
          <a:p>
            <a:r>
              <a:rPr lang="zh-CN" altLang="en-US" sz="2400" dirty="0">
                <a:solidFill>
                  <a:srgbClr val="5B9BD5"/>
                </a:solidFill>
                <a:latin typeface="微软雅黑"/>
                <a:cs typeface="+mn-ea"/>
                <a:sym typeface="+mn-lt"/>
              </a:rPr>
              <a:t>进阶解决</a:t>
            </a:r>
            <a:r>
              <a:rPr lang="zh-CN" altLang="en-US" sz="2400" dirty="0" smtClean="0">
                <a:solidFill>
                  <a:srgbClr val="5B9BD5"/>
                </a:solidFill>
                <a:latin typeface="微软雅黑"/>
                <a:cs typeface="+mn-ea"/>
                <a:sym typeface="+mn-lt"/>
              </a:rPr>
              <a:t>方法：</a:t>
            </a:r>
            <a:endParaRPr lang="zh-CN" altLang="en-US" sz="2400" dirty="0">
              <a:solidFill>
                <a:srgbClr val="5B9BD5"/>
              </a:solidFill>
              <a:latin typeface="微软雅黑"/>
              <a:cs typeface="+mn-ea"/>
              <a:sym typeface="+mn-lt"/>
            </a:endParaRPr>
          </a:p>
        </p:txBody>
      </p:sp>
      <p:sp>
        <p:nvSpPr>
          <p:cNvPr id="82" name="矩形 81"/>
          <p:cNvSpPr/>
          <p:nvPr/>
        </p:nvSpPr>
        <p:spPr>
          <a:xfrm>
            <a:off x="839007" y="4113409"/>
            <a:ext cx="1327030" cy="461665"/>
          </a:xfrm>
          <a:prstGeom prst="rect">
            <a:avLst/>
          </a:prstGeom>
        </p:spPr>
        <p:txBody>
          <a:bodyPr wrap="none">
            <a:spAutoFit/>
          </a:bodyPr>
          <a:lstStyle/>
          <a:p>
            <a:r>
              <a:rPr lang="zh-CN" altLang="en-US" sz="2400" dirty="0" smtClean="0">
                <a:latin typeface="+mn-ea"/>
                <a:cs typeface="+mn-ea"/>
                <a:sym typeface="+mn-lt"/>
              </a:rPr>
              <a:t>原始</a:t>
            </a:r>
            <a:r>
              <a:rPr lang="en-US" altLang="zh-CN" sz="2400" dirty="0" smtClean="0">
                <a:latin typeface="+mn-ea"/>
                <a:cs typeface="+mn-ea"/>
                <a:sym typeface="+mn-lt"/>
              </a:rPr>
              <a:t>RTL</a:t>
            </a:r>
            <a:endParaRPr lang="zh-CN" altLang="en-US" sz="2400" dirty="0">
              <a:latin typeface="+mn-ea"/>
              <a:cs typeface="+mn-ea"/>
              <a:sym typeface="+mn-lt"/>
            </a:endParaRPr>
          </a:p>
        </p:txBody>
      </p:sp>
      <p:sp>
        <p:nvSpPr>
          <p:cNvPr id="83" name="右箭头 82"/>
          <p:cNvSpPr/>
          <p:nvPr/>
        </p:nvSpPr>
        <p:spPr>
          <a:xfrm>
            <a:off x="2116558" y="4185689"/>
            <a:ext cx="843264" cy="311523"/>
          </a:xfrm>
          <a:prstGeom prst="rightArrow">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n-ea"/>
            </a:endParaRPr>
          </a:p>
        </p:txBody>
      </p:sp>
      <p:sp>
        <p:nvSpPr>
          <p:cNvPr id="84" name="矩形 83"/>
          <p:cNvSpPr/>
          <p:nvPr/>
        </p:nvSpPr>
        <p:spPr>
          <a:xfrm>
            <a:off x="2100605" y="3855198"/>
            <a:ext cx="800219" cy="461665"/>
          </a:xfrm>
          <a:prstGeom prst="rect">
            <a:avLst/>
          </a:prstGeom>
        </p:spPr>
        <p:txBody>
          <a:bodyPr wrap="none">
            <a:spAutoFit/>
          </a:bodyPr>
          <a:lstStyle/>
          <a:p>
            <a:r>
              <a:rPr lang="zh-CN" altLang="en-US" sz="2400" dirty="0" smtClean="0">
                <a:latin typeface="+mn-ea"/>
                <a:cs typeface="+mn-ea"/>
                <a:sym typeface="+mn-lt"/>
              </a:rPr>
              <a:t>综合</a:t>
            </a:r>
            <a:endParaRPr lang="zh-CN" altLang="en-US" sz="2400" dirty="0">
              <a:latin typeface="+mn-ea"/>
              <a:cs typeface="+mn-ea"/>
              <a:sym typeface="+mn-lt"/>
            </a:endParaRPr>
          </a:p>
        </p:txBody>
      </p:sp>
      <p:sp>
        <p:nvSpPr>
          <p:cNvPr id="85" name="矩形 84"/>
          <p:cNvSpPr/>
          <p:nvPr/>
        </p:nvSpPr>
        <p:spPr>
          <a:xfrm>
            <a:off x="2908284" y="4113409"/>
            <a:ext cx="2954655" cy="461665"/>
          </a:xfrm>
          <a:prstGeom prst="rect">
            <a:avLst/>
          </a:prstGeom>
        </p:spPr>
        <p:txBody>
          <a:bodyPr wrap="none">
            <a:spAutoFit/>
          </a:bodyPr>
          <a:lstStyle/>
          <a:p>
            <a:r>
              <a:rPr lang="zh-CN" altLang="en-US" sz="2400" dirty="0" smtClean="0">
                <a:latin typeface="+mn-ea"/>
                <a:cs typeface="+mn-ea"/>
                <a:sym typeface="+mn-lt"/>
              </a:rPr>
              <a:t>门级网表评估及加固</a:t>
            </a:r>
            <a:endParaRPr lang="zh-CN" altLang="en-US" sz="2400" dirty="0">
              <a:latin typeface="+mn-ea"/>
              <a:cs typeface="+mn-ea"/>
              <a:sym typeface="+mn-lt"/>
            </a:endParaRPr>
          </a:p>
        </p:txBody>
      </p:sp>
      <p:sp>
        <p:nvSpPr>
          <p:cNvPr id="87" name="右箭头 86"/>
          <p:cNvSpPr/>
          <p:nvPr/>
        </p:nvSpPr>
        <p:spPr>
          <a:xfrm>
            <a:off x="5813185" y="4196246"/>
            <a:ext cx="1366209" cy="311523"/>
          </a:xfrm>
          <a:prstGeom prst="rightArrow">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n-ea"/>
            </a:endParaRPr>
          </a:p>
        </p:txBody>
      </p:sp>
      <p:sp>
        <p:nvSpPr>
          <p:cNvPr id="88" name="矩形 87"/>
          <p:cNvSpPr/>
          <p:nvPr/>
        </p:nvSpPr>
        <p:spPr>
          <a:xfrm>
            <a:off x="5982294" y="3865030"/>
            <a:ext cx="800219" cy="461665"/>
          </a:xfrm>
          <a:prstGeom prst="rect">
            <a:avLst/>
          </a:prstGeom>
        </p:spPr>
        <p:txBody>
          <a:bodyPr wrap="none">
            <a:spAutoFit/>
          </a:bodyPr>
          <a:lstStyle/>
          <a:p>
            <a:r>
              <a:rPr lang="zh-CN" altLang="en-US" sz="2400" dirty="0" smtClean="0">
                <a:latin typeface="微软雅黑"/>
                <a:cs typeface="+mn-ea"/>
                <a:sym typeface="+mn-lt"/>
              </a:rPr>
              <a:t>通过</a:t>
            </a:r>
            <a:endParaRPr lang="zh-CN" altLang="en-US" sz="2400" dirty="0">
              <a:latin typeface="微软雅黑"/>
              <a:cs typeface="+mn-ea"/>
              <a:sym typeface="+mn-lt"/>
            </a:endParaRPr>
          </a:p>
        </p:txBody>
      </p:sp>
      <p:sp>
        <p:nvSpPr>
          <p:cNvPr id="89" name="矩形 88"/>
          <p:cNvSpPr/>
          <p:nvPr/>
        </p:nvSpPr>
        <p:spPr>
          <a:xfrm>
            <a:off x="5705310" y="4395120"/>
            <a:ext cx="1415772" cy="461665"/>
          </a:xfrm>
          <a:prstGeom prst="rect">
            <a:avLst/>
          </a:prstGeom>
        </p:spPr>
        <p:txBody>
          <a:bodyPr wrap="none">
            <a:spAutoFit/>
          </a:bodyPr>
          <a:lstStyle/>
          <a:p>
            <a:r>
              <a:rPr lang="zh-CN" altLang="en-US" sz="2400" dirty="0">
                <a:latin typeface="微软雅黑"/>
                <a:cs typeface="+mn-ea"/>
                <a:sym typeface="+mn-lt"/>
              </a:rPr>
              <a:t>布局布线</a:t>
            </a:r>
          </a:p>
        </p:txBody>
      </p:sp>
      <p:sp>
        <p:nvSpPr>
          <p:cNvPr id="94" name="矩形 93"/>
          <p:cNvSpPr/>
          <p:nvPr/>
        </p:nvSpPr>
        <p:spPr>
          <a:xfrm>
            <a:off x="10304384" y="4123241"/>
            <a:ext cx="800219" cy="461665"/>
          </a:xfrm>
          <a:prstGeom prst="rect">
            <a:avLst/>
          </a:prstGeom>
        </p:spPr>
        <p:txBody>
          <a:bodyPr wrap="none">
            <a:spAutoFit/>
          </a:bodyPr>
          <a:lstStyle/>
          <a:p>
            <a:r>
              <a:rPr lang="zh-CN" altLang="en-US" sz="2400" dirty="0" smtClean="0">
                <a:latin typeface="+mn-ea"/>
                <a:cs typeface="+mn-ea"/>
                <a:sym typeface="+mn-lt"/>
              </a:rPr>
              <a:t>结束</a:t>
            </a:r>
            <a:endParaRPr lang="zh-CN" altLang="en-US" sz="2400" dirty="0">
              <a:latin typeface="+mn-ea"/>
              <a:cs typeface="+mn-ea"/>
              <a:sym typeface="+mn-lt"/>
            </a:endParaRPr>
          </a:p>
        </p:txBody>
      </p:sp>
      <p:sp>
        <p:nvSpPr>
          <p:cNvPr id="42" name="矩形 41"/>
          <p:cNvSpPr/>
          <p:nvPr/>
        </p:nvSpPr>
        <p:spPr>
          <a:xfrm>
            <a:off x="7157666" y="4123241"/>
            <a:ext cx="2339102" cy="461665"/>
          </a:xfrm>
          <a:prstGeom prst="rect">
            <a:avLst/>
          </a:prstGeom>
        </p:spPr>
        <p:txBody>
          <a:bodyPr wrap="none">
            <a:spAutoFit/>
          </a:bodyPr>
          <a:lstStyle/>
          <a:p>
            <a:r>
              <a:rPr lang="zh-CN" altLang="en-US" sz="2400" dirty="0" smtClean="0">
                <a:latin typeface="+mn-ea"/>
                <a:cs typeface="+mn-ea"/>
                <a:sym typeface="+mn-lt"/>
              </a:rPr>
              <a:t>版图评估及加固</a:t>
            </a:r>
            <a:endParaRPr lang="zh-CN" altLang="en-US" sz="2400" dirty="0">
              <a:latin typeface="+mn-ea"/>
              <a:cs typeface="+mn-ea"/>
              <a:sym typeface="+mn-lt"/>
            </a:endParaRPr>
          </a:p>
        </p:txBody>
      </p:sp>
      <p:sp>
        <p:nvSpPr>
          <p:cNvPr id="43" name="右箭头 42"/>
          <p:cNvSpPr/>
          <p:nvPr/>
        </p:nvSpPr>
        <p:spPr>
          <a:xfrm>
            <a:off x="9448050" y="4187901"/>
            <a:ext cx="855122" cy="311523"/>
          </a:xfrm>
          <a:prstGeom prst="rightArrow">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n-ea"/>
            </a:endParaRPr>
          </a:p>
        </p:txBody>
      </p:sp>
      <p:sp>
        <p:nvSpPr>
          <p:cNvPr id="44" name="矩形 43"/>
          <p:cNvSpPr/>
          <p:nvPr/>
        </p:nvSpPr>
        <p:spPr>
          <a:xfrm>
            <a:off x="9415372" y="3871666"/>
            <a:ext cx="800219" cy="461665"/>
          </a:xfrm>
          <a:prstGeom prst="rect">
            <a:avLst/>
          </a:prstGeom>
        </p:spPr>
        <p:txBody>
          <a:bodyPr wrap="none">
            <a:spAutoFit/>
          </a:bodyPr>
          <a:lstStyle/>
          <a:p>
            <a:r>
              <a:rPr lang="zh-CN" altLang="en-US" sz="2400" dirty="0" smtClean="0">
                <a:latin typeface="+mn-ea"/>
                <a:cs typeface="+mn-ea"/>
                <a:sym typeface="+mn-lt"/>
              </a:rPr>
              <a:t>通过</a:t>
            </a:r>
            <a:endParaRPr lang="zh-CN" altLang="en-US" sz="2400" dirty="0">
              <a:latin typeface="+mn-ea"/>
              <a:cs typeface="+mn-ea"/>
              <a:sym typeface="+mn-lt"/>
            </a:endParaRPr>
          </a:p>
        </p:txBody>
      </p:sp>
      <p:sp>
        <p:nvSpPr>
          <p:cNvPr id="45" name="右弧形箭头 44"/>
          <p:cNvSpPr/>
          <p:nvPr/>
        </p:nvSpPr>
        <p:spPr>
          <a:xfrm rot="16200000" flipV="1">
            <a:off x="3816266" y="3356546"/>
            <a:ext cx="506761" cy="983688"/>
          </a:xfrm>
          <a:prstGeom prst="curvedLeftArrow">
            <a:avLst>
              <a:gd name="adj1" fmla="val 25000"/>
              <a:gd name="adj2" fmla="val 40221"/>
              <a:gd name="adj3" fmla="val 25000"/>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6" name="右弧形箭头 45"/>
          <p:cNvSpPr/>
          <p:nvPr/>
        </p:nvSpPr>
        <p:spPr>
          <a:xfrm rot="16200000" flipV="1">
            <a:off x="7870545" y="3394151"/>
            <a:ext cx="506761" cy="983688"/>
          </a:xfrm>
          <a:prstGeom prst="curvedLeftArrow">
            <a:avLst>
              <a:gd name="adj1" fmla="val 25000"/>
              <a:gd name="adj2" fmla="val 40221"/>
              <a:gd name="adj3" fmla="val 25000"/>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7" name="矩形 46"/>
          <p:cNvSpPr/>
          <p:nvPr/>
        </p:nvSpPr>
        <p:spPr>
          <a:xfrm>
            <a:off x="839007" y="1421828"/>
            <a:ext cx="1327030" cy="461665"/>
          </a:xfrm>
          <a:prstGeom prst="rect">
            <a:avLst/>
          </a:prstGeom>
        </p:spPr>
        <p:txBody>
          <a:bodyPr wrap="none">
            <a:spAutoFit/>
          </a:bodyPr>
          <a:lstStyle/>
          <a:p>
            <a:r>
              <a:rPr lang="zh-CN" altLang="en-US" sz="2400" dirty="0" smtClean="0">
                <a:latin typeface="+mn-ea"/>
                <a:cs typeface="+mn-ea"/>
                <a:sym typeface="+mn-lt"/>
              </a:rPr>
              <a:t>原始</a:t>
            </a:r>
            <a:r>
              <a:rPr lang="en-US" altLang="zh-CN" sz="2400" dirty="0" smtClean="0">
                <a:latin typeface="+mn-ea"/>
                <a:cs typeface="+mn-ea"/>
                <a:sym typeface="+mn-lt"/>
              </a:rPr>
              <a:t>RTL</a:t>
            </a:r>
            <a:endParaRPr lang="zh-CN" altLang="en-US" sz="2400" dirty="0">
              <a:latin typeface="+mn-ea"/>
              <a:cs typeface="+mn-ea"/>
              <a:sym typeface="+mn-lt"/>
            </a:endParaRPr>
          </a:p>
        </p:txBody>
      </p:sp>
      <p:sp>
        <p:nvSpPr>
          <p:cNvPr id="8" name="流程图: 接点 7"/>
          <p:cNvSpPr/>
          <p:nvPr/>
        </p:nvSpPr>
        <p:spPr>
          <a:xfrm>
            <a:off x="5150876" y="974150"/>
            <a:ext cx="617997" cy="617997"/>
          </a:xfrm>
          <a:prstGeom prst="flowChartConnector">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右箭头 47"/>
          <p:cNvSpPr/>
          <p:nvPr/>
        </p:nvSpPr>
        <p:spPr>
          <a:xfrm rot="5400000">
            <a:off x="3675359" y="4811615"/>
            <a:ext cx="788573" cy="311523"/>
          </a:xfrm>
          <a:prstGeom prst="rightArrow">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n-ea"/>
            </a:endParaRPr>
          </a:p>
        </p:txBody>
      </p:sp>
      <p:sp>
        <p:nvSpPr>
          <p:cNvPr id="49" name="矩形 48"/>
          <p:cNvSpPr/>
          <p:nvPr/>
        </p:nvSpPr>
        <p:spPr>
          <a:xfrm>
            <a:off x="4096490" y="4719034"/>
            <a:ext cx="1723549" cy="461665"/>
          </a:xfrm>
          <a:prstGeom prst="rect">
            <a:avLst/>
          </a:prstGeom>
        </p:spPr>
        <p:txBody>
          <a:bodyPr wrap="none">
            <a:spAutoFit/>
          </a:bodyPr>
          <a:lstStyle/>
          <a:p>
            <a:r>
              <a:rPr lang="zh-CN" altLang="en-US" sz="2400" dirty="0" smtClean="0">
                <a:solidFill>
                  <a:srgbClr val="FF0000"/>
                </a:solidFill>
                <a:latin typeface="+mn-ea"/>
                <a:cs typeface="+mn-ea"/>
                <a:sym typeface="+mn-lt"/>
              </a:rPr>
              <a:t>选择性替换</a:t>
            </a:r>
            <a:endParaRPr lang="zh-CN" altLang="en-US" sz="2400" dirty="0">
              <a:solidFill>
                <a:srgbClr val="FF0000"/>
              </a:solidFill>
              <a:latin typeface="+mn-ea"/>
              <a:cs typeface="+mn-ea"/>
              <a:sym typeface="+mn-lt"/>
            </a:endParaRPr>
          </a:p>
        </p:txBody>
      </p:sp>
      <p:sp>
        <p:nvSpPr>
          <p:cNvPr id="50" name="矩形 49"/>
          <p:cNvSpPr/>
          <p:nvPr/>
        </p:nvSpPr>
        <p:spPr>
          <a:xfrm>
            <a:off x="2747557" y="5354043"/>
            <a:ext cx="2954655" cy="461665"/>
          </a:xfrm>
          <a:prstGeom prst="rect">
            <a:avLst/>
          </a:prstGeom>
        </p:spPr>
        <p:txBody>
          <a:bodyPr wrap="none">
            <a:spAutoFit/>
          </a:bodyPr>
          <a:lstStyle/>
          <a:p>
            <a:r>
              <a:rPr lang="zh-CN" altLang="en-US" sz="2400" dirty="0" smtClean="0">
                <a:latin typeface="+mn-ea"/>
                <a:cs typeface="+mn-ea"/>
                <a:sym typeface="+mn-lt"/>
              </a:rPr>
              <a:t>手工定制的加固单元</a:t>
            </a:r>
            <a:endParaRPr lang="zh-CN" altLang="en-US" sz="2400" dirty="0">
              <a:latin typeface="+mn-ea"/>
              <a:cs typeface="+mn-ea"/>
              <a:sym typeface="+mn-lt"/>
            </a:endParaRPr>
          </a:p>
        </p:txBody>
      </p:sp>
      <p:sp>
        <p:nvSpPr>
          <p:cNvPr id="51" name="矩形 50"/>
          <p:cNvSpPr/>
          <p:nvPr/>
        </p:nvSpPr>
        <p:spPr>
          <a:xfrm>
            <a:off x="5615049" y="5090914"/>
            <a:ext cx="800219" cy="461665"/>
          </a:xfrm>
          <a:prstGeom prst="rect">
            <a:avLst/>
          </a:prstGeom>
        </p:spPr>
        <p:txBody>
          <a:bodyPr wrap="none">
            <a:spAutoFit/>
          </a:bodyPr>
          <a:lstStyle/>
          <a:p>
            <a:r>
              <a:rPr lang="zh-CN" altLang="en-US" sz="2400" dirty="0" smtClean="0">
                <a:solidFill>
                  <a:srgbClr val="FF0000"/>
                </a:solidFill>
                <a:latin typeface="微软雅黑"/>
                <a:cs typeface="+mn-ea"/>
                <a:sym typeface="+mn-lt"/>
              </a:rPr>
              <a:t>需求</a:t>
            </a:r>
            <a:endParaRPr lang="zh-CN" altLang="en-US" sz="2400" dirty="0">
              <a:solidFill>
                <a:srgbClr val="FF0000"/>
              </a:solidFill>
              <a:latin typeface="微软雅黑"/>
              <a:cs typeface="+mn-ea"/>
              <a:sym typeface="+mn-lt"/>
            </a:endParaRPr>
          </a:p>
        </p:txBody>
      </p:sp>
      <p:sp>
        <p:nvSpPr>
          <p:cNvPr id="54" name="矩形 53"/>
          <p:cNvSpPr/>
          <p:nvPr/>
        </p:nvSpPr>
        <p:spPr>
          <a:xfrm>
            <a:off x="6433239" y="5361663"/>
            <a:ext cx="2646878" cy="461665"/>
          </a:xfrm>
          <a:prstGeom prst="rect">
            <a:avLst/>
          </a:prstGeom>
        </p:spPr>
        <p:txBody>
          <a:bodyPr wrap="none">
            <a:spAutoFit/>
          </a:bodyPr>
          <a:lstStyle/>
          <a:p>
            <a:r>
              <a:rPr lang="zh-CN" altLang="en-US" sz="2400" dirty="0" smtClean="0">
                <a:latin typeface="+mn-ea"/>
                <a:cs typeface="+mn-ea"/>
                <a:sym typeface="+mn-lt"/>
              </a:rPr>
              <a:t>抗单节点、多节点</a:t>
            </a:r>
            <a:endParaRPr lang="zh-CN" altLang="en-US" sz="2400" dirty="0">
              <a:latin typeface="+mn-ea"/>
              <a:cs typeface="+mn-ea"/>
              <a:sym typeface="+mn-lt"/>
            </a:endParaRPr>
          </a:p>
        </p:txBody>
      </p:sp>
      <p:sp>
        <p:nvSpPr>
          <p:cNvPr id="57" name="矩形 56"/>
          <p:cNvSpPr/>
          <p:nvPr/>
        </p:nvSpPr>
        <p:spPr>
          <a:xfrm>
            <a:off x="2438401" y="6062998"/>
            <a:ext cx="8083074" cy="461665"/>
          </a:xfrm>
          <a:prstGeom prst="rect">
            <a:avLst/>
          </a:prstGeom>
        </p:spPr>
        <p:txBody>
          <a:bodyPr wrap="square">
            <a:spAutoFit/>
          </a:bodyPr>
          <a:lstStyle/>
          <a:p>
            <a:r>
              <a:rPr lang="zh-CN" altLang="en-US" sz="2400" dirty="0" smtClean="0">
                <a:latin typeface="+mn-ea"/>
                <a:cs typeface="+mn-ea"/>
                <a:sym typeface="+mn-lt"/>
              </a:rPr>
              <a:t>优点：</a:t>
            </a:r>
            <a:r>
              <a:rPr lang="en-US" altLang="zh-CN" sz="2400" dirty="0" smtClean="0">
                <a:latin typeface="+mn-ea"/>
                <a:cs typeface="+mn-ea"/>
                <a:sym typeface="+mn-lt"/>
              </a:rPr>
              <a:t>1</a:t>
            </a:r>
            <a:r>
              <a:rPr lang="zh-CN" altLang="en-US" sz="2400" dirty="0" smtClean="0">
                <a:latin typeface="+mn-ea"/>
                <a:cs typeface="+mn-ea"/>
                <a:sym typeface="+mn-lt"/>
              </a:rPr>
              <a:t>）功耗面积延时代价小</a:t>
            </a:r>
            <a:r>
              <a:rPr lang="en-US" altLang="zh-CN" sz="2400" dirty="0" smtClean="0">
                <a:latin typeface="+mn-ea"/>
                <a:cs typeface="+mn-ea"/>
                <a:sym typeface="+mn-lt"/>
              </a:rPr>
              <a:t>  2</a:t>
            </a:r>
            <a:r>
              <a:rPr lang="zh-CN" altLang="en-US" sz="2400" dirty="0" smtClean="0">
                <a:latin typeface="+mn-ea"/>
                <a:cs typeface="+mn-ea"/>
                <a:sym typeface="+mn-lt"/>
              </a:rPr>
              <a:t>）抗多节点翻转效果显著</a:t>
            </a:r>
            <a:endParaRPr lang="zh-CN" altLang="en-US" sz="2400" dirty="0">
              <a:latin typeface="+mn-ea"/>
              <a:cs typeface="+mn-ea"/>
              <a:sym typeface="+mn-lt"/>
            </a:endParaRPr>
          </a:p>
        </p:txBody>
      </p:sp>
      <p:sp>
        <p:nvSpPr>
          <p:cNvPr id="9" name="矩形 8"/>
          <p:cNvSpPr/>
          <p:nvPr/>
        </p:nvSpPr>
        <p:spPr>
          <a:xfrm>
            <a:off x="684433" y="3509754"/>
            <a:ext cx="1415772" cy="461665"/>
          </a:xfrm>
          <a:prstGeom prst="rect">
            <a:avLst/>
          </a:prstGeom>
        </p:spPr>
        <p:txBody>
          <a:bodyPr wrap="none">
            <a:spAutoFit/>
          </a:bodyPr>
          <a:lstStyle/>
          <a:p>
            <a:r>
              <a:rPr lang="zh-CN" altLang="en-US" sz="2400" b="1" dirty="0">
                <a:solidFill>
                  <a:srgbClr val="5B9BD5"/>
                </a:solidFill>
                <a:latin typeface="微软雅黑"/>
                <a:cs typeface="+mn-ea"/>
                <a:sym typeface="+mn-lt"/>
              </a:rPr>
              <a:t>（本人）</a:t>
            </a:r>
            <a:endParaRPr lang="zh-CN" altLang="en-US" sz="2400" b="1" dirty="0"/>
          </a:p>
        </p:txBody>
      </p:sp>
      <p:sp>
        <p:nvSpPr>
          <p:cNvPr id="61" name="矩形 60"/>
          <p:cNvSpPr/>
          <p:nvPr/>
        </p:nvSpPr>
        <p:spPr>
          <a:xfrm>
            <a:off x="8936987" y="5088831"/>
            <a:ext cx="800219" cy="461665"/>
          </a:xfrm>
          <a:prstGeom prst="rect">
            <a:avLst/>
          </a:prstGeom>
        </p:spPr>
        <p:txBody>
          <a:bodyPr wrap="none">
            <a:spAutoFit/>
          </a:bodyPr>
          <a:lstStyle/>
          <a:p>
            <a:r>
              <a:rPr lang="zh-CN" altLang="en-US" sz="2400" dirty="0">
                <a:latin typeface="+mn-ea"/>
                <a:cs typeface="+mn-ea"/>
                <a:sym typeface="+mn-lt"/>
              </a:rPr>
              <a:t>设计</a:t>
            </a:r>
          </a:p>
        </p:txBody>
      </p:sp>
      <p:sp>
        <p:nvSpPr>
          <p:cNvPr id="63" name="矩形 62"/>
          <p:cNvSpPr/>
          <p:nvPr/>
        </p:nvSpPr>
        <p:spPr>
          <a:xfrm>
            <a:off x="9779634" y="5361663"/>
            <a:ext cx="1630575" cy="461665"/>
          </a:xfrm>
          <a:prstGeom prst="rect">
            <a:avLst/>
          </a:prstGeom>
        </p:spPr>
        <p:txBody>
          <a:bodyPr wrap="none">
            <a:spAutoFit/>
          </a:bodyPr>
          <a:lstStyle/>
          <a:p>
            <a:r>
              <a:rPr lang="en-US" altLang="zh-CN" sz="2400" dirty="0" smtClean="0">
                <a:latin typeface="+mn-ea"/>
                <a:cs typeface="+mn-ea"/>
                <a:sym typeface="+mn-lt"/>
              </a:rPr>
              <a:t>SPICE</a:t>
            </a:r>
            <a:r>
              <a:rPr lang="zh-CN" altLang="en-US" sz="2400" dirty="0" smtClean="0">
                <a:latin typeface="+mn-ea"/>
                <a:cs typeface="+mn-ea"/>
                <a:sym typeface="+mn-lt"/>
              </a:rPr>
              <a:t>网</a:t>
            </a:r>
            <a:r>
              <a:rPr lang="zh-CN" altLang="en-US" sz="2400" dirty="0">
                <a:latin typeface="+mn-ea"/>
                <a:cs typeface="+mn-ea"/>
                <a:sym typeface="+mn-lt"/>
              </a:rPr>
              <a:t>表</a:t>
            </a:r>
          </a:p>
        </p:txBody>
      </p:sp>
      <p:sp>
        <p:nvSpPr>
          <p:cNvPr id="66" name="右箭头 65"/>
          <p:cNvSpPr/>
          <p:nvPr/>
        </p:nvSpPr>
        <p:spPr>
          <a:xfrm>
            <a:off x="5669756" y="5427687"/>
            <a:ext cx="825312" cy="311523"/>
          </a:xfrm>
          <a:prstGeom prst="rightArrow">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n-ea"/>
            </a:endParaRPr>
          </a:p>
        </p:txBody>
      </p:sp>
      <p:sp>
        <p:nvSpPr>
          <p:cNvPr id="73" name="矩形 72"/>
          <p:cNvSpPr/>
          <p:nvPr/>
        </p:nvSpPr>
        <p:spPr>
          <a:xfrm>
            <a:off x="8945379" y="5621593"/>
            <a:ext cx="800219" cy="461665"/>
          </a:xfrm>
          <a:prstGeom prst="rect">
            <a:avLst/>
          </a:prstGeom>
        </p:spPr>
        <p:txBody>
          <a:bodyPr wrap="none">
            <a:spAutoFit/>
          </a:bodyPr>
          <a:lstStyle/>
          <a:p>
            <a:r>
              <a:rPr lang="zh-CN" altLang="en-US" sz="2400" dirty="0">
                <a:latin typeface="+mn-ea"/>
                <a:cs typeface="+mn-ea"/>
                <a:sym typeface="+mn-lt"/>
              </a:rPr>
              <a:t>验证</a:t>
            </a:r>
          </a:p>
        </p:txBody>
      </p:sp>
      <p:sp>
        <p:nvSpPr>
          <p:cNvPr id="77" name="右箭头 76"/>
          <p:cNvSpPr/>
          <p:nvPr/>
        </p:nvSpPr>
        <p:spPr>
          <a:xfrm>
            <a:off x="9015808" y="5431573"/>
            <a:ext cx="788573" cy="311523"/>
          </a:xfrm>
          <a:prstGeom prst="rightArrow">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n-ea"/>
            </a:endParaRPr>
          </a:p>
        </p:txBody>
      </p:sp>
      <p:sp>
        <p:nvSpPr>
          <p:cNvPr id="40" name="矩形 39"/>
          <p:cNvSpPr/>
          <p:nvPr/>
        </p:nvSpPr>
        <p:spPr>
          <a:xfrm>
            <a:off x="2546423" y="2629889"/>
            <a:ext cx="8411503" cy="461665"/>
          </a:xfrm>
          <a:prstGeom prst="rect">
            <a:avLst/>
          </a:prstGeom>
        </p:spPr>
        <p:txBody>
          <a:bodyPr wrap="square">
            <a:spAutoFit/>
          </a:bodyPr>
          <a:lstStyle/>
          <a:p>
            <a:r>
              <a:rPr lang="zh-CN" altLang="en-US" sz="2400" dirty="0" smtClean="0">
                <a:latin typeface="+mn-ea"/>
                <a:cs typeface="+mn-ea"/>
                <a:sym typeface="+mn-lt"/>
              </a:rPr>
              <a:t>缺点：</a:t>
            </a:r>
            <a:r>
              <a:rPr lang="en-US" altLang="zh-CN" sz="2400" dirty="0" smtClean="0">
                <a:latin typeface="+mn-ea"/>
                <a:cs typeface="+mn-ea"/>
                <a:sym typeface="+mn-lt"/>
              </a:rPr>
              <a:t>1</a:t>
            </a:r>
            <a:r>
              <a:rPr lang="zh-CN" altLang="en-US" sz="2400" dirty="0" smtClean="0">
                <a:latin typeface="+mn-ea"/>
                <a:cs typeface="+mn-ea"/>
                <a:sym typeface="+mn-lt"/>
              </a:rPr>
              <a:t>）功耗面积延时大</a:t>
            </a:r>
            <a:r>
              <a:rPr lang="en-US" altLang="zh-CN" sz="2400" dirty="0" smtClean="0">
                <a:latin typeface="+mn-ea"/>
                <a:cs typeface="+mn-ea"/>
                <a:sym typeface="+mn-lt"/>
              </a:rPr>
              <a:t>   2</a:t>
            </a:r>
            <a:r>
              <a:rPr lang="zh-CN" altLang="en-US" sz="2400" dirty="0" smtClean="0">
                <a:latin typeface="+mn-ea"/>
                <a:cs typeface="+mn-ea"/>
                <a:sym typeface="+mn-lt"/>
              </a:rPr>
              <a:t>）对多节点翻转加固效果减弱</a:t>
            </a:r>
            <a:endParaRPr lang="en-US" altLang="zh-CN" sz="2400" dirty="0" smtClean="0">
              <a:latin typeface="+mn-ea"/>
              <a:cs typeface="+mn-ea"/>
              <a:sym typeface="+mn-lt"/>
            </a:endParaRPr>
          </a:p>
        </p:txBody>
      </p:sp>
      <p:sp>
        <p:nvSpPr>
          <p:cNvPr id="41" name="矩形 40"/>
          <p:cNvSpPr/>
          <p:nvPr/>
        </p:nvSpPr>
        <p:spPr>
          <a:xfrm>
            <a:off x="7066907" y="755441"/>
            <a:ext cx="1280094" cy="461665"/>
          </a:xfrm>
          <a:prstGeom prst="rect">
            <a:avLst/>
          </a:prstGeom>
        </p:spPr>
        <p:txBody>
          <a:bodyPr wrap="none">
            <a:spAutoFit/>
          </a:bodyPr>
          <a:lstStyle/>
          <a:p>
            <a:r>
              <a:rPr lang="en-US" altLang="zh-CN" sz="2400" dirty="0" smtClean="0">
                <a:latin typeface="+mn-ea"/>
                <a:cs typeface="+mn-ea"/>
                <a:sym typeface="+mn-lt"/>
              </a:rPr>
              <a:t>Voter</a:t>
            </a:r>
            <a:r>
              <a:rPr lang="zh-CN" altLang="en-US" sz="2400" dirty="0">
                <a:latin typeface="+mn-ea"/>
                <a:cs typeface="+mn-ea"/>
                <a:sym typeface="+mn-lt"/>
              </a:rPr>
              <a:t>：</a:t>
            </a:r>
          </a:p>
        </p:txBody>
      </p:sp>
      <p:pic>
        <p:nvPicPr>
          <p:cNvPr id="7" name="图片 6"/>
          <p:cNvPicPr>
            <a:picLocks noChangeAspect="1"/>
          </p:cNvPicPr>
          <p:nvPr/>
        </p:nvPicPr>
        <p:blipFill>
          <a:blip r:embed="rId4"/>
          <a:stretch>
            <a:fillRect/>
          </a:stretch>
        </p:blipFill>
        <p:spPr>
          <a:xfrm>
            <a:off x="8200951" y="851402"/>
            <a:ext cx="2670249" cy="1652217"/>
          </a:xfrm>
          <a:prstGeom prst="rect">
            <a:avLst/>
          </a:prstGeom>
        </p:spPr>
      </p:pic>
    </p:spTree>
    <p:extLst>
      <p:ext uri="{BB962C8B-B14F-4D97-AF65-F5344CB8AC3E}">
        <p14:creationId xmlns:p14="http://schemas.microsoft.com/office/powerpoint/2010/main" val="3499835955"/>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1000" fill="hold"/>
                                        <p:tgtEl>
                                          <p:spTgt spid="8"/>
                                        </p:tgtEl>
                                        <p:attrNameLst>
                                          <p:attrName>ppt_w</p:attrName>
                                        </p:attrNameLst>
                                      </p:cBhvr>
                                      <p:tavLst>
                                        <p:tav tm="0">
                                          <p:val>
                                            <p:fltVal val="0"/>
                                          </p:val>
                                        </p:tav>
                                        <p:tav tm="100000">
                                          <p:val>
                                            <p:strVal val="#ppt_w"/>
                                          </p:val>
                                        </p:tav>
                                      </p:tavLst>
                                    </p:anim>
                                    <p:anim calcmode="lin" valueType="num">
                                      <p:cBhvr>
                                        <p:cTn id="8" dur="1000" fill="hold"/>
                                        <p:tgtEl>
                                          <p:spTgt spid="8"/>
                                        </p:tgtEl>
                                        <p:attrNameLst>
                                          <p:attrName>ppt_h</p:attrName>
                                        </p:attrNameLst>
                                      </p:cBhvr>
                                      <p:tavLst>
                                        <p:tav tm="0">
                                          <p:val>
                                            <p:fltVal val="0"/>
                                          </p:val>
                                        </p:tav>
                                        <p:tav tm="100000">
                                          <p:val>
                                            <p:strVal val="#ppt_h"/>
                                          </p:val>
                                        </p:tav>
                                      </p:tavLst>
                                    </p:anim>
                                    <p:anim calcmode="lin" valueType="num">
                                      <p:cBhvr>
                                        <p:cTn id="9" dur="1000" fill="hold"/>
                                        <p:tgtEl>
                                          <p:spTgt spid="8"/>
                                        </p:tgtEl>
                                        <p:attrNameLst>
                                          <p:attrName>style.rotation</p:attrName>
                                        </p:attrNameLst>
                                      </p:cBhvr>
                                      <p:tavLst>
                                        <p:tav tm="0">
                                          <p:val>
                                            <p:fltVal val="90"/>
                                          </p:val>
                                        </p:tav>
                                        <p:tav tm="100000">
                                          <p:val>
                                            <p:fltVal val="0"/>
                                          </p:val>
                                        </p:tav>
                                      </p:tavLst>
                                    </p:anim>
                                    <p:animEffect transition="in" filter="fade">
                                      <p:cBhvr>
                                        <p:cTn id="10"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7.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27" name="圆角矩形 26"/>
          <p:cNvSpPr/>
          <p:nvPr/>
        </p:nvSpPr>
        <p:spPr>
          <a:xfrm>
            <a:off x="380999" y="529437"/>
            <a:ext cx="11382376" cy="6033287"/>
          </a:xfrm>
          <a:prstGeom prst="roundRect">
            <a:avLst>
              <a:gd name="adj" fmla="val 0"/>
            </a:avLst>
          </a:prstGeom>
          <a:noFill/>
          <a:ln w="3175">
            <a:solidFill>
              <a:srgbClr val="5B9BD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1200" cap="none" spc="0" normalizeH="0" baseline="0" noProof="0">
              <a:ln>
                <a:noFill/>
              </a:ln>
              <a:solidFill>
                <a:prstClr val="black"/>
              </a:solidFill>
              <a:effectLst/>
              <a:uLnTx/>
              <a:uFillTx/>
              <a:latin typeface="Times New Roman" panose="02020603050405020304" pitchFamily="18" charset="0"/>
              <a:ea typeface="微软雅黑"/>
              <a:cs typeface="Times New Roman" panose="02020603050405020304" pitchFamily="18" charset="0"/>
              <a:sym typeface="+mn-lt"/>
            </a:endParaRPr>
          </a:p>
        </p:txBody>
      </p:sp>
      <p:sp>
        <p:nvSpPr>
          <p:cNvPr id="2" name="文本占位符 1"/>
          <p:cNvSpPr>
            <a:spLocks noGrp="1"/>
          </p:cNvSpPr>
          <p:nvPr>
            <p:ph type="body" sz="quarter" idx="10"/>
          </p:nvPr>
        </p:nvSpPr>
        <p:spPr>
          <a:xfrm>
            <a:off x="282673" y="71427"/>
            <a:ext cx="2322875" cy="458787"/>
          </a:xfrm>
        </p:spPr>
        <p:txBody>
          <a:bodyPr>
            <a:noAutofit/>
          </a:bodyPr>
          <a:lstStyle/>
          <a:p>
            <a:r>
              <a:rPr lang="zh-CN" altLang="en-US" sz="2800" b="1" dirty="0" smtClean="0">
                <a:solidFill>
                  <a:srgbClr val="5B9BD5"/>
                </a:solidFill>
                <a:latin typeface="Times New Roman" panose="02020603050405020304" pitchFamily="18" charset="0"/>
                <a:cs typeface="Times New Roman" panose="02020603050405020304" pitchFamily="18" charset="0"/>
                <a:sym typeface="+mn-lt"/>
              </a:rPr>
              <a:t>解决思路</a:t>
            </a:r>
            <a:endParaRPr lang="zh-CN" altLang="en-US" sz="2800" b="1" dirty="0">
              <a:solidFill>
                <a:srgbClr val="5B9BD5"/>
              </a:solidFill>
              <a:latin typeface="Times New Roman" panose="02020603050405020304" pitchFamily="18" charset="0"/>
              <a:cs typeface="Times New Roman" panose="02020603050405020304" pitchFamily="18" charset="0"/>
              <a:sym typeface="+mn-lt"/>
            </a:endParaRPr>
          </a:p>
        </p:txBody>
      </p:sp>
      <p:sp>
        <p:nvSpPr>
          <p:cNvPr id="6" name="灯片编号占位符 5"/>
          <p:cNvSpPr>
            <a:spLocks noGrp="1"/>
          </p:cNvSpPr>
          <p:nvPr>
            <p:ph type="sldNum" sz="quarter" idx="13"/>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4FA6E1-6B83-4935-BD31-F33F54FC6619}" type="slidenum">
              <a:rPr kumimoji="0" lang="zh-CN" altLang="en-US" sz="2000" b="1" i="0" u="none" strike="noStrike" kern="1200" cap="none" spc="0" normalizeH="0" baseline="0" noProof="0" smtClean="0">
                <a:ln>
                  <a:noFill/>
                </a:ln>
                <a:solidFill>
                  <a:srgbClr val="5B9BD5"/>
                </a:solidFill>
                <a:effectLst/>
                <a:uLnTx/>
                <a:uFillTx/>
                <a:latin typeface="微软雅黑"/>
                <a:ea typeface="微软雅黑"/>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zh-CN" altLang="en-US" sz="2000" b="1" i="0" u="none" strike="noStrike" kern="1200" cap="none" spc="0" normalizeH="0" baseline="0" noProof="0" dirty="0">
              <a:ln>
                <a:noFill/>
              </a:ln>
              <a:solidFill>
                <a:srgbClr val="5B9BD5"/>
              </a:solidFill>
              <a:effectLst/>
              <a:uLnTx/>
              <a:uFillTx/>
              <a:latin typeface="微软雅黑"/>
              <a:ea typeface="微软雅黑"/>
              <a:cs typeface="+mn-cs"/>
            </a:endParaRPr>
          </a:p>
        </p:txBody>
      </p:sp>
      <p:sp>
        <p:nvSpPr>
          <p:cNvPr id="19" name="文本框 18"/>
          <p:cNvSpPr txBox="1"/>
          <p:nvPr/>
        </p:nvSpPr>
        <p:spPr>
          <a:xfrm>
            <a:off x="8273329" y="1250182"/>
            <a:ext cx="3692531"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400" b="0" i="0" u="none" strike="noStrike" kern="1200" cap="none" spc="0" normalizeH="0" baseline="0" noProof="0" dirty="0" smtClean="0">
                <a:ln>
                  <a:noFill/>
                </a:ln>
                <a:solidFill>
                  <a:prstClr val="black"/>
                </a:solidFill>
                <a:effectLst/>
                <a:uLnTx/>
                <a:uFillTx/>
                <a:latin typeface="微软雅黑"/>
                <a:ea typeface="微软雅黑"/>
                <a:cs typeface="Times New Roman" panose="02020603050405020304" pitchFamily="18" charset="0"/>
              </a:rPr>
              <a:t>错误逐级传播，环路崩溃</a:t>
            </a:r>
            <a:endParaRPr kumimoji="0" lang="zh-CN" altLang="en-US" sz="2400" b="0" i="0" u="none" strike="noStrike" kern="1200" cap="none" spc="0" normalizeH="0" baseline="0" noProof="0" dirty="0">
              <a:ln>
                <a:noFill/>
              </a:ln>
              <a:solidFill>
                <a:prstClr val="black"/>
              </a:solidFill>
              <a:effectLst/>
              <a:uLnTx/>
              <a:uFillTx/>
              <a:latin typeface="微软雅黑"/>
              <a:ea typeface="微软雅黑"/>
              <a:cs typeface="Times New Roman" panose="02020603050405020304" pitchFamily="18" charset="0"/>
            </a:endParaRPr>
          </a:p>
        </p:txBody>
      </p:sp>
      <p:sp>
        <p:nvSpPr>
          <p:cNvPr id="25" name="文本框 24"/>
          <p:cNvSpPr txBox="1"/>
          <p:nvPr/>
        </p:nvSpPr>
        <p:spPr>
          <a:xfrm>
            <a:off x="1219426" y="2614979"/>
            <a:ext cx="2527279"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400" b="0" i="0" u="none" strike="noStrike" kern="1200" cap="none" spc="0" normalizeH="0" baseline="0" noProof="0" dirty="0" smtClean="0">
                <a:ln>
                  <a:noFill/>
                </a:ln>
                <a:solidFill>
                  <a:prstClr val="black"/>
                </a:solidFill>
                <a:effectLst/>
                <a:uLnTx/>
                <a:uFillTx/>
                <a:latin typeface="微软雅黑"/>
                <a:ea typeface="微软雅黑"/>
                <a:cs typeface="Times New Roman" panose="02020603050405020304" pitchFamily="18" charset="0"/>
              </a:rPr>
              <a:t>标准静态</a:t>
            </a:r>
            <a:r>
              <a:rPr kumimoji="0" lang="en-US" altLang="zh-CN" sz="2400" b="0" i="0" u="none" strike="noStrike" kern="1200" cap="none" spc="0" normalizeH="0" baseline="0" noProof="0" dirty="0" smtClean="0">
                <a:ln>
                  <a:noFill/>
                </a:ln>
                <a:solidFill>
                  <a:prstClr val="black"/>
                </a:solidFill>
                <a:effectLst/>
                <a:uLnTx/>
                <a:uFillTx/>
                <a:latin typeface="微软雅黑"/>
                <a:ea typeface="微软雅黑"/>
                <a:cs typeface="Times New Roman" panose="02020603050405020304" pitchFamily="18" charset="0"/>
              </a:rPr>
              <a:t>Latch</a:t>
            </a:r>
            <a:endParaRPr kumimoji="0" lang="zh-CN" altLang="en-US" sz="2400" b="0" i="0" u="none" strike="noStrike" kern="1200" cap="none" spc="0" normalizeH="0" baseline="0" noProof="0" dirty="0">
              <a:ln>
                <a:noFill/>
              </a:ln>
              <a:solidFill>
                <a:prstClr val="black"/>
              </a:solidFill>
              <a:effectLst/>
              <a:uLnTx/>
              <a:uFillTx/>
              <a:latin typeface="微软雅黑"/>
              <a:ea typeface="微软雅黑"/>
              <a:cs typeface="Times New Roman" panose="02020603050405020304" pitchFamily="18" charset="0"/>
            </a:endParaRPr>
          </a:p>
        </p:txBody>
      </p:sp>
      <p:sp>
        <p:nvSpPr>
          <p:cNvPr id="26" name="矩形 25"/>
          <p:cNvSpPr/>
          <p:nvPr/>
        </p:nvSpPr>
        <p:spPr>
          <a:xfrm>
            <a:off x="322681" y="4363348"/>
            <a:ext cx="1564741" cy="83099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400" b="0" i="0" u="none" strike="noStrike" kern="1200" cap="none" spc="0" normalizeH="0" baseline="0" noProof="0" dirty="0" smtClean="0">
                <a:ln>
                  <a:noFill/>
                </a:ln>
                <a:solidFill>
                  <a:srgbClr val="5B9BD5"/>
                </a:solidFill>
                <a:effectLst/>
                <a:uLnTx/>
                <a:uFillTx/>
                <a:latin typeface="微软雅黑"/>
                <a:ea typeface="微软雅黑"/>
                <a:cs typeface="+mn-ea"/>
                <a:sym typeface="+mn-lt"/>
              </a:rPr>
              <a:t>解决思路</a:t>
            </a:r>
            <a:endParaRPr kumimoji="0" lang="en-US" altLang="zh-CN" sz="2400" b="0" i="0" u="none" strike="noStrike" kern="1200" cap="none" spc="0" normalizeH="0" baseline="0" noProof="0" dirty="0" smtClean="0">
              <a:ln>
                <a:noFill/>
              </a:ln>
              <a:solidFill>
                <a:srgbClr val="5B9BD5"/>
              </a:solidFill>
              <a:effectLst/>
              <a:uLnTx/>
              <a:uFillTx/>
              <a:latin typeface="微软雅黑"/>
              <a:ea typeface="微软雅黑"/>
              <a:cs typeface="+mn-ea"/>
              <a:sym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400" b="1" i="0" u="none" strike="noStrike" kern="1200" cap="none" spc="0" normalizeH="0" baseline="0" noProof="0" dirty="0" smtClean="0">
                <a:ln>
                  <a:noFill/>
                </a:ln>
                <a:solidFill>
                  <a:srgbClr val="5B9BD5"/>
                </a:solidFill>
                <a:effectLst/>
                <a:uLnTx/>
                <a:uFillTx/>
                <a:latin typeface="微软雅黑"/>
                <a:ea typeface="微软雅黑"/>
                <a:cs typeface="+mn-ea"/>
                <a:sym typeface="+mn-lt"/>
              </a:rPr>
              <a:t>（本人）</a:t>
            </a:r>
            <a:endParaRPr kumimoji="0" lang="zh-CN" altLang="en-US" sz="2400" b="1" i="0" u="none" strike="noStrike" kern="1200" cap="none" spc="0" normalizeH="0" baseline="0" noProof="0" dirty="0">
              <a:ln>
                <a:noFill/>
              </a:ln>
              <a:solidFill>
                <a:srgbClr val="5B9BD5"/>
              </a:solidFill>
              <a:effectLst/>
              <a:uLnTx/>
              <a:uFillTx/>
              <a:latin typeface="微软雅黑"/>
              <a:ea typeface="微软雅黑"/>
              <a:cs typeface="+mn-ea"/>
              <a:sym typeface="+mn-lt"/>
            </a:endParaRPr>
          </a:p>
        </p:txBody>
      </p:sp>
      <p:sp>
        <p:nvSpPr>
          <p:cNvPr id="29" name="文本框 28"/>
          <p:cNvSpPr txBox="1"/>
          <p:nvPr/>
        </p:nvSpPr>
        <p:spPr>
          <a:xfrm>
            <a:off x="1770688" y="3554503"/>
            <a:ext cx="1837129"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400" b="0" i="0" u="none" strike="noStrike" kern="1200" cap="none" spc="0" normalizeH="0" baseline="0" noProof="0" dirty="0" smtClean="0">
                <a:ln>
                  <a:noFill/>
                </a:ln>
                <a:solidFill>
                  <a:prstClr val="black"/>
                </a:solidFill>
                <a:effectLst/>
                <a:uLnTx/>
                <a:uFillTx/>
                <a:latin typeface="微软雅黑"/>
                <a:ea typeface="微软雅黑"/>
                <a:cs typeface="Times New Roman" panose="02020603050405020304" pitchFamily="18" charset="0"/>
              </a:rPr>
              <a:t>抗单节点或多节点翻转</a:t>
            </a:r>
            <a:endParaRPr kumimoji="0" lang="zh-CN" altLang="en-US" sz="2400" b="0" i="0" u="none" strike="noStrike" kern="1200" cap="none" spc="0" normalizeH="0" baseline="0" noProof="0" dirty="0">
              <a:ln>
                <a:noFill/>
              </a:ln>
              <a:solidFill>
                <a:prstClr val="black"/>
              </a:solidFill>
              <a:effectLst/>
              <a:uLnTx/>
              <a:uFillTx/>
              <a:latin typeface="微软雅黑"/>
              <a:ea typeface="微软雅黑"/>
              <a:cs typeface="Times New Roman" panose="02020603050405020304" pitchFamily="18" charset="0"/>
            </a:endParaRPr>
          </a:p>
        </p:txBody>
      </p:sp>
      <p:sp>
        <p:nvSpPr>
          <p:cNvPr id="36" name="文本框 35"/>
          <p:cNvSpPr txBox="1"/>
          <p:nvPr/>
        </p:nvSpPr>
        <p:spPr>
          <a:xfrm>
            <a:off x="7410275" y="993620"/>
            <a:ext cx="853188"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400" b="0" i="0" u="none" strike="noStrike" kern="1200" cap="none" spc="0" normalizeH="0" baseline="0" noProof="0" dirty="0" smtClean="0">
                <a:ln>
                  <a:noFill/>
                </a:ln>
                <a:solidFill>
                  <a:prstClr val="black"/>
                </a:solidFill>
                <a:effectLst/>
                <a:uLnTx/>
                <a:uFillTx/>
                <a:latin typeface="微软雅黑"/>
                <a:ea typeface="微软雅黑"/>
                <a:cs typeface="Times New Roman" panose="02020603050405020304" pitchFamily="18" charset="0"/>
              </a:rPr>
              <a:t>原因</a:t>
            </a:r>
            <a:endParaRPr kumimoji="0" lang="zh-CN" altLang="en-US" sz="2400" b="0" i="0" u="none" strike="noStrike" kern="1200" cap="none" spc="0" normalizeH="0" baseline="0" noProof="0" dirty="0">
              <a:ln>
                <a:noFill/>
              </a:ln>
              <a:solidFill>
                <a:prstClr val="black"/>
              </a:solidFill>
              <a:effectLst/>
              <a:uLnTx/>
              <a:uFillTx/>
              <a:latin typeface="微软雅黑"/>
              <a:ea typeface="微软雅黑"/>
              <a:cs typeface="Times New Roman" panose="02020603050405020304" pitchFamily="18" charset="0"/>
            </a:endParaRPr>
          </a:p>
        </p:txBody>
      </p:sp>
      <p:sp>
        <p:nvSpPr>
          <p:cNvPr id="39" name="文本框 38"/>
          <p:cNvSpPr txBox="1"/>
          <p:nvPr/>
        </p:nvSpPr>
        <p:spPr>
          <a:xfrm>
            <a:off x="10424623" y="3457513"/>
            <a:ext cx="1291395"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400" b="0" i="0" u="none" strike="noStrike" kern="1200" cap="none" spc="0" normalizeH="0" baseline="0" noProof="0" dirty="0" smtClean="0">
                <a:ln>
                  <a:noFill/>
                </a:ln>
                <a:solidFill>
                  <a:srgbClr val="5B9BD5"/>
                </a:solidFill>
                <a:effectLst/>
                <a:uLnTx/>
                <a:uFillTx/>
                <a:latin typeface="微软雅黑"/>
                <a:ea typeface="微软雅黑"/>
                <a:cs typeface="Times New Roman" panose="02020603050405020304" pitchFamily="18" charset="0"/>
              </a:rPr>
              <a:t>容忍型</a:t>
            </a:r>
            <a:endParaRPr kumimoji="0" lang="zh-CN" altLang="en-US" sz="2400" b="0" i="0" u="none" strike="noStrike" kern="1200" cap="none" spc="0" normalizeH="0" baseline="0" noProof="0" dirty="0">
              <a:ln>
                <a:noFill/>
              </a:ln>
              <a:solidFill>
                <a:srgbClr val="5B9BD5"/>
              </a:solidFill>
              <a:effectLst/>
              <a:uLnTx/>
              <a:uFillTx/>
              <a:latin typeface="微软雅黑"/>
              <a:ea typeface="微软雅黑"/>
              <a:cs typeface="Times New Roman" panose="02020603050405020304" pitchFamily="18" charset="0"/>
            </a:endParaRPr>
          </a:p>
        </p:txBody>
      </p:sp>
      <p:sp>
        <p:nvSpPr>
          <p:cNvPr id="42" name="文本框 41"/>
          <p:cNvSpPr txBox="1"/>
          <p:nvPr/>
        </p:nvSpPr>
        <p:spPr>
          <a:xfrm>
            <a:off x="10389257" y="4036218"/>
            <a:ext cx="1407137"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400" b="0" i="0" u="none" strike="noStrike" kern="1200" cap="none" spc="0" normalizeH="0" baseline="0" noProof="0" dirty="0">
                <a:ln>
                  <a:noFill/>
                </a:ln>
                <a:solidFill>
                  <a:srgbClr val="5B9BD5"/>
                </a:solidFill>
                <a:effectLst/>
                <a:uLnTx/>
                <a:uFillTx/>
                <a:latin typeface="微软雅黑"/>
                <a:ea typeface="微软雅黑"/>
                <a:cs typeface="Times New Roman" panose="02020603050405020304" pitchFamily="18" charset="0"/>
              </a:rPr>
              <a:t>自</a:t>
            </a:r>
            <a:r>
              <a:rPr kumimoji="0" lang="zh-CN" altLang="en-US" sz="2400" b="0" i="0" u="none" strike="noStrike" kern="1200" cap="none" spc="0" normalizeH="0" baseline="0" noProof="0" dirty="0" smtClean="0">
                <a:ln>
                  <a:noFill/>
                </a:ln>
                <a:solidFill>
                  <a:srgbClr val="5B9BD5"/>
                </a:solidFill>
                <a:effectLst/>
                <a:uLnTx/>
                <a:uFillTx/>
                <a:latin typeface="微软雅黑"/>
                <a:ea typeface="微软雅黑"/>
                <a:cs typeface="Times New Roman" panose="02020603050405020304" pitchFamily="18" charset="0"/>
              </a:rPr>
              <a:t>恢复型</a:t>
            </a:r>
            <a:endParaRPr kumimoji="0" lang="zh-CN" altLang="en-US" sz="2400" b="0" i="0" u="none" strike="noStrike" kern="1200" cap="none" spc="0" normalizeH="0" baseline="0" noProof="0" dirty="0">
              <a:ln>
                <a:noFill/>
              </a:ln>
              <a:solidFill>
                <a:srgbClr val="5B9BD5"/>
              </a:solidFill>
              <a:effectLst/>
              <a:uLnTx/>
              <a:uFillTx/>
              <a:latin typeface="微软雅黑"/>
              <a:ea typeface="微软雅黑"/>
              <a:cs typeface="Times New Roman" panose="02020603050405020304" pitchFamily="18" charset="0"/>
            </a:endParaRPr>
          </a:p>
        </p:txBody>
      </p:sp>
      <p:sp>
        <p:nvSpPr>
          <p:cNvPr id="47" name="文本框 46"/>
          <p:cNvSpPr txBox="1"/>
          <p:nvPr/>
        </p:nvSpPr>
        <p:spPr>
          <a:xfrm>
            <a:off x="3407927" y="3468556"/>
            <a:ext cx="1552080"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400" b="0" i="0" u="none" strike="noStrike" kern="1200" cap="none" spc="0" normalizeH="0" baseline="0" noProof="0" dirty="0" smtClean="0">
                <a:ln>
                  <a:noFill/>
                </a:ln>
                <a:solidFill>
                  <a:prstClr val="black"/>
                </a:solidFill>
                <a:effectLst/>
                <a:uLnTx/>
                <a:uFillTx/>
                <a:latin typeface="微软雅黑"/>
                <a:ea typeface="微软雅黑"/>
                <a:cs typeface="Times New Roman" panose="02020603050405020304" pitchFamily="18" charset="0"/>
              </a:rPr>
              <a:t>隔离单元</a:t>
            </a:r>
            <a:endParaRPr kumimoji="0" lang="zh-CN" altLang="en-US" sz="2400" b="0" i="0" u="none" strike="noStrike" kern="1200" cap="none" spc="0" normalizeH="0" baseline="0" noProof="0" dirty="0">
              <a:ln>
                <a:noFill/>
              </a:ln>
              <a:solidFill>
                <a:prstClr val="black"/>
              </a:solidFill>
              <a:effectLst/>
              <a:uLnTx/>
              <a:uFillTx/>
              <a:latin typeface="微软雅黑"/>
              <a:ea typeface="微软雅黑"/>
              <a:cs typeface="Times New Roman" panose="02020603050405020304" pitchFamily="18" charset="0"/>
            </a:endParaRPr>
          </a:p>
        </p:txBody>
      </p:sp>
      <p:sp>
        <p:nvSpPr>
          <p:cNvPr id="48" name="左大括号 47"/>
          <p:cNvSpPr/>
          <p:nvPr/>
        </p:nvSpPr>
        <p:spPr>
          <a:xfrm>
            <a:off x="4970656" y="3488468"/>
            <a:ext cx="173010" cy="916420"/>
          </a:xfrm>
          <a:prstGeom prst="leftBrace">
            <a:avLst/>
          </a:prstGeom>
          <a:noFill/>
          <a:ln w="38100" cap="flat" cmpd="sng" algn="ctr">
            <a:solidFill>
              <a:srgbClr val="5B9BD5"/>
            </a:solidFill>
            <a:prstDash val="solid"/>
          </a:ln>
          <a:effectLst/>
        </p:spPr>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dirty="0">
              <a:ln>
                <a:noFill/>
              </a:ln>
              <a:solidFill>
                <a:sysClr val="windowText" lastClr="000000"/>
              </a:solidFill>
              <a:effectLst/>
              <a:uLnTx/>
              <a:uFillTx/>
              <a:latin typeface="微软雅黑"/>
              <a:ea typeface="微软雅黑"/>
              <a:cs typeface="+mn-cs"/>
            </a:endParaRPr>
          </a:p>
        </p:txBody>
      </p:sp>
      <p:sp>
        <p:nvSpPr>
          <p:cNvPr id="49" name="文本框 48"/>
          <p:cNvSpPr txBox="1"/>
          <p:nvPr/>
        </p:nvSpPr>
        <p:spPr>
          <a:xfrm>
            <a:off x="5084093" y="3320013"/>
            <a:ext cx="1605387"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2400" b="0" i="0" u="none" strike="noStrike" kern="1200" cap="none" spc="0" normalizeH="0" baseline="0" noProof="0" dirty="0">
                <a:ln>
                  <a:noFill/>
                </a:ln>
                <a:solidFill>
                  <a:prstClr val="black"/>
                </a:solidFill>
                <a:effectLst/>
                <a:uLnTx/>
                <a:uFillTx/>
                <a:latin typeface="微软雅黑"/>
                <a:ea typeface="微软雅黑"/>
                <a:cs typeface="+mn-cs"/>
              </a:rPr>
              <a:t>DICE</a:t>
            </a:r>
            <a:r>
              <a:rPr kumimoji="0" lang="zh-CN" altLang="en-US" sz="2400" b="0" i="0" u="none" strike="noStrike" kern="1200" cap="none" spc="0" normalizeH="0" baseline="0" noProof="0" dirty="0">
                <a:ln>
                  <a:noFill/>
                </a:ln>
                <a:solidFill>
                  <a:prstClr val="black"/>
                </a:solidFill>
                <a:effectLst/>
                <a:uLnTx/>
                <a:uFillTx/>
                <a:latin typeface="微软雅黑"/>
                <a:ea typeface="微软雅黑"/>
                <a:cs typeface="+mn-cs"/>
              </a:rPr>
              <a:t>单元</a:t>
            </a:r>
            <a:endParaRPr kumimoji="0" lang="zh-CN" altLang="en-US" sz="2400" b="0" i="0" u="none" strike="noStrike" kern="1200" cap="none" spc="0" normalizeH="0" baseline="0" noProof="0" dirty="0">
              <a:ln>
                <a:noFill/>
              </a:ln>
              <a:solidFill>
                <a:prstClr val="black"/>
              </a:solidFill>
              <a:effectLst/>
              <a:uLnTx/>
              <a:uFillTx/>
              <a:latin typeface="微软雅黑"/>
              <a:ea typeface="微软雅黑"/>
              <a:cs typeface="Times New Roman" panose="02020603050405020304" pitchFamily="18" charset="0"/>
            </a:endParaRPr>
          </a:p>
        </p:txBody>
      </p:sp>
      <p:sp>
        <p:nvSpPr>
          <p:cNvPr id="51" name="文本框 50"/>
          <p:cNvSpPr txBox="1"/>
          <p:nvPr/>
        </p:nvSpPr>
        <p:spPr>
          <a:xfrm>
            <a:off x="5085069" y="3720138"/>
            <a:ext cx="2172954"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400" b="0" i="0" u="none" strike="noStrike" kern="1200" cap="none" spc="0" normalizeH="0" baseline="0" noProof="0" dirty="0">
                <a:ln>
                  <a:noFill/>
                </a:ln>
                <a:solidFill>
                  <a:prstClr val="black"/>
                </a:solidFill>
                <a:effectLst/>
                <a:uLnTx/>
                <a:uFillTx/>
                <a:latin typeface="微软雅黑"/>
                <a:ea typeface="微软雅黑"/>
                <a:cs typeface="+mn-cs"/>
              </a:rPr>
              <a:t>交叉耦合结构</a:t>
            </a:r>
            <a:endParaRPr kumimoji="0" lang="zh-CN" altLang="en-US" sz="2400" b="0" i="0" u="none" strike="noStrike" kern="1200" cap="none" spc="0" normalizeH="0" baseline="0" noProof="0" dirty="0">
              <a:ln>
                <a:noFill/>
              </a:ln>
              <a:solidFill>
                <a:prstClr val="black"/>
              </a:solidFill>
              <a:effectLst/>
              <a:uLnTx/>
              <a:uFillTx/>
              <a:latin typeface="微软雅黑"/>
              <a:ea typeface="微软雅黑"/>
              <a:cs typeface="Times New Roman" panose="02020603050405020304" pitchFamily="18" charset="0"/>
            </a:endParaRPr>
          </a:p>
        </p:txBody>
      </p:sp>
      <p:sp>
        <p:nvSpPr>
          <p:cNvPr id="56" name="文本框 55"/>
          <p:cNvSpPr txBox="1"/>
          <p:nvPr/>
        </p:nvSpPr>
        <p:spPr>
          <a:xfrm>
            <a:off x="5078915" y="4157208"/>
            <a:ext cx="2151001"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2400" b="0" i="0" u="none" strike="noStrike" kern="1200" cap="none" spc="0" normalizeH="0" baseline="0" noProof="0" dirty="0">
                <a:ln>
                  <a:noFill/>
                </a:ln>
                <a:solidFill>
                  <a:srgbClr val="5B9BD5"/>
                </a:solidFill>
                <a:effectLst/>
                <a:uLnTx/>
                <a:uFillTx/>
                <a:latin typeface="微软雅黑"/>
                <a:ea typeface="微软雅黑"/>
                <a:cs typeface="+mn-cs"/>
              </a:rPr>
              <a:t>Muller C</a:t>
            </a:r>
            <a:r>
              <a:rPr kumimoji="0" lang="zh-CN" altLang="en-US" sz="2400" b="0" i="0" u="none" strike="noStrike" kern="1200" cap="none" spc="0" normalizeH="0" baseline="0" noProof="0" dirty="0" smtClean="0">
                <a:ln>
                  <a:noFill/>
                </a:ln>
                <a:solidFill>
                  <a:srgbClr val="5B9BD5"/>
                </a:solidFill>
                <a:effectLst/>
                <a:uLnTx/>
                <a:uFillTx/>
                <a:latin typeface="微软雅黑"/>
                <a:ea typeface="微软雅黑"/>
              </a:rPr>
              <a:t>单元</a:t>
            </a:r>
            <a:endParaRPr kumimoji="0" lang="zh-CN" altLang="en-US" sz="2400" b="0" i="0" u="none" strike="noStrike" kern="1200" cap="none" spc="0" normalizeH="0" baseline="0" noProof="0" dirty="0">
              <a:ln>
                <a:noFill/>
              </a:ln>
              <a:solidFill>
                <a:srgbClr val="5B9BD5"/>
              </a:solidFill>
              <a:effectLst/>
              <a:uLnTx/>
              <a:uFillTx/>
              <a:latin typeface="微软雅黑"/>
              <a:ea typeface="微软雅黑"/>
              <a:cs typeface="Times New Roman" panose="02020603050405020304" pitchFamily="18" charset="0"/>
            </a:endParaRPr>
          </a:p>
        </p:txBody>
      </p:sp>
      <p:sp>
        <p:nvSpPr>
          <p:cNvPr id="63" name="文本框 62"/>
          <p:cNvSpPr txBox="1"/>
          <p:nvPr/>
        </p:nvSpPr>
        <p:spPr>
          <a:xfrm>
            <a:off x="1770688" y="5537218"/>
            <a:ext cx="999957"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2400" b="0" i="0" u="none" strike="noStrike" kern="1200" cap="none" spc="0" normalizeH="0" baseline="0" noProof="0" dirty="0" smtClean="0">
                <a:ln>
                  <a:noFill/>
                </a:ln>
                <a:solidFill>
                  <a:prstClr val="black"/>
                </a:solidFill>
                <a:effectLst/>
                <a:uLnTx/>
                <a:uFillTx/>
                <a:latin typeface="微软雅黑"/>
                <a:ea typeface="微软雅黑"/>
                <a:cs typeface="+mn-cs"/>
              </a:rPr>
              <a:t>voter</a:t>
            </a:r>
            <a:endParaRPr kumimoji="0" lang="zh-CN" altLang="en-US" sz="2400" b="0" i="0" u="none" strike="noStrike" kern="1200" cap="none" spc="0" normalizeH="0" baseline="0" noProof="0" dirty="0">
              <a:ln>
                <a:noFill/>
              </a:ln>
              <a:solidFill>
                <a:prstClr val="black"/>
              </a:solidFill>
              <a:effectLst/>
              <a:uLnTx/>
              <a:uFillTx/>
              <a:latin typeface="微软雅黑"/>
              <a:ea typeface="微软雅黑"/>
              <a:cs typeface="Times New Roman" panose="02020603050405020304" pitchFamily="18" charset="0"/>
            </a:endParaRPr>
          </a:p>
        </p:txBody>
      </p:sp>
      <p:sp>
        <p:nvSpPr>
          <p:cNvPr id="66" name="文本框 65"/>
          <p:cNvSpPr txBox="1"/>
          <p:nvPr/>
        </p:nvSpPr>
        <p:spPr>
          <a:xfrm>
            <a:off x="3056694" y="5575000"/>
            <a:ext cx="3477627"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400" b="0" i="0" u="none" strike="noStrike" kern="1200" cap="none" spc="0" normalizeH="0" baseline="0" noProof="0" dirty="0" smtClean="0">
                <a:ln>
                  <a:noFill/>
                </a:ln>
                <a:solidFill>
                  <a:prstClr val="black"/>
                </a:solidFill>
                <a:effectLst/>
                <a:uLnTx/>
                <a:uFillTx/>
                <a:latin typeface="微软雅黑"/>
                <a:ea typeface="微软雅黑"/>
                <a:cs typeface="+mn-cs"/>
              </a:rPr>
              <a:t>采用</a:t>
            </a:r>
            <a:r>
              <a:rPr kumimoji="0" lang="en-US" altLang="zh-CN" sz="2400" b="0" i="0" u="none" strike="noStrike" kern="1200" cap="none" spc="0" normalizeH="0" baseline="0" noProof="0" dirty="0" smtClean="0">
                <a:ln>
                  <a:noFill/>
                </a:ln>
                <a:solidFill>
                  <a:prstClr val="black"/>
                </a:solidFill>
                <a:effectLst/>
                <a:uLnTx/>
                <a:uFillTx/>
                <a:latin typeface="微软雅黑"/>
                <a:ea typeface="微软雅黑"/>
                <a:cs typeface="+mn-cs"/>
              </a:rPr>
              <a:t>C</a:t>
            </a:r>
            <a:r>
              <a:rPr kumimoji="0" lang="zh-CN" altLang="en-US" sz="2400" b="0" i="0" u="none" strike="noStrike" kern="1200" cap="none" spc="0" normalizeH="0" baseline="0" noProof="0" dirty="0" smtClean="0">
                <a:ln>
                  <a:noFill/>
                </a:ln>
                <a:solidFill>
                  <a:prstClr val="black"/>
                </a:solidFill>
                <a:effectLst/>
                <a:uLnTx/>
                <a:uFillTx/>
                <a:latin typeface="微软雅黑"/>
                <a:ea typeface="微软雅黑"/>
                <a:cs typeface="+mn-cs"/>
              </a:rPr>
              <a:t>单元及衍生结构等</a:t>
            </a:r>
            <a:endParaRPr kumimoji="0" lang="zh-CN" altLang="en-US" sz="2400" b="0" i="0" u="none" strike="noStrike" kern="1200" cap="none" spc="0" normalizeH="0" baseline="0" noProof="0" dirty="0">
              <a:ln>
                <a:noFill/>
              </a:ln>
              <a:solidFill>
                <a:prstClr val="black"/>
              </a:solidFill>
              <a:effectLst/>
              <a:uLnTx/>
              <a:uFillTx/>
              <a:latin typeface="微软雅黑"/>
              <a:ea typeface="微软雅黑"/>
              <a:cs typeface="Times New Roman" panose="02020603050405020304" pitchFamily="18" charset="0"/>
            </a:endParaRPr>
          </a:p>
        </p:txBody>
      </p:sp>
      <p:sp>
        <p:nvSpPr>
          <p:cNvPr id="68" name="文本框 67"/>
          <p:cNvSpPr txBox="1"/>
          <p:nvPr/>
        </p:nvSpPr>
        <p:spPr>
          <a:xfrm>
            <a:off x="6406629" y="5321654"/>
            <a:ext cx="2133149"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400" b="0" i="0" u="none" strike="noStrike" kern="1200" cap="none" spc="0" normalizeH="0" baseline="0" noProof="0" dirty="0" smtClean="0">
                <a:ln>
                  <a:noFill/>
                </a:ln>
                <a:solidFill>
                  <a:prstClr val="black"/>
                </a:solidFill>
                <a:effectLst/>
                <a:uLnTx/>
                <a:uFillTx/>
                <a:latin typeface="微软雅黑"/>
                <a:ea typeface="微软雅黑"/>
                <a:cs typeface="Times New Roman" panose="02020603050405020304" pitchFamily="18" charset="0"/>
              </a:rPr>
              <a:t>最终表现形式</a:t>
            </a:r>
            <a:endParaRPr kumimoji="0" lang="zh-CN" altLang="en-US" sz="2400" b="0" i="0" u="none" strike="noStrike" kern="1200" cap="none" spc="0" normalizeH="0" baseline="0" noProof="0" dirty="0">
              <a:ln>
                <a:noFill/>
              </a:ln>
              <a:solidFill>
                <a:prstClr val="black"/>
              </a:solidFill>
              <a:effectLst/>
              <a:uLnTx/>
              <a:uFillTx/>
              <a:latin typeface="微软雅黑"/>
              <a:ea typeface="微软雅黑"/>
              <a:cs typeface="Times New Roman" panose="02020603050405020304" pitchFamily="18" charset="0"/>
            </a:endParaRPr>
          </a:p>
        </p:txBody>
      </p:sp>
      <p:sp>
        <p:nvSpPr>
          <p:cNvPr id="70" name="文本框 69"/>
          <p:cNvSpPr txBox="1"/>
          <p:nvPr/>
        </p:nvSpPr>
        <p:spPr>
          <a:xfrm>
            <a:off x="8738335" y="5266869"/>
            <a:ext cx="1730637"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400" b="0" i="0" u="none" strike="noStrike" kern="1200" cap="none" spc="0" normalizeH="0" baseline="0" noProof="0" dirty="0" smtClean="0">
                <a:ln>
                  <a:noFill/>
                </a:ln>
                <a:solidFill>
                  <a:prstClr val="black"/>
                </a:solidFill>
                <a:effectLst/>
                <a:uLnTx/>
                <a:uFillTx/>
                <a:latin typeface="微软雅黑"/>
                <a:ea typeface="微软雅黑"/>
                <a:cs typeface="+mn-cs"/>
              </a:rPr>
              <a:t>输出无变化</a:t>
            </a:r>
            <a:endParaRPr kumimoji="0" lang="zh-CN" altLang="en-US" sz="2400" b="0" i="0" u="none" strike="noStrike" kern="1200" cap="none" spc="0" normalizeH="0" baseline="0" noProof="0" dirty="0">
              <a:ln>
                <a:noFill/>
              </a:ln>
              <a:solidFill>
                <a:prstClr val="black"/>
              </a:solidFill>
              <a:effectLst/>
              <a:uLnTx/>
              <a:uFillTx/>
              <a:latin typeface="微软雅黑"/>
              <a:ea typeface="微软雅黑"/>
              <a:cs typeface="Times New Roman" panose="02020603050405020304" pitchFamily="18" charset="0"/>
            </a:endParaRPr>
          </a:p>
        </p:txBody>
      </p:sp>
      <p:sp>
        <p:nvSpPr>
          <p:cNvPr id="71" name="文本框 70"/>
          <p:cNvSpPr txBox="1"/>
          <p:nvPr/>
        </p:nvSpPr>
        <p:spPr>
          <a:xfrm>
            <a:off x="8743395" y="5896120"/>
            <a:ext cx="2473979"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400" b="0" i="0" u="none" strike="noStrike" kern="1200" cap="none" spc="0" normalizeH="0" baseline="0" noProof="0" dirty="0" smtClean="0">
                <a:ln>
                  <a:noFill/>
                </a:ln>
                <a:solidFill>
                  <a:prstClr val="black"/>
                </a:solidFill>
                <a:effectLst/>
                <a:uLnTx/>
                <a:uFillTx/>
                <a:latin typeface="微软雅黑"/>
                <a:ea typeface="微软雅黑"/>
                <a:cs typeface="Times New Roman" panose="02020603050405020304" pitchFamily="18" charset="0"/>
              </a:rPr>
              <a:t>输出产生</a:t>
            </a:r>
            <a:r>
              <a:rPr kumimoji="0" lang="en-US" altLang="zh-CN" sz="2400" b="0" i="0" u="none" strike="noStrike" kern="1200" cap="none" spc="0" normalizeH="0" baseline="0" noProof="0" dirty="0" smtClean="0">
                <a:ln>
                  <a:noFill/>
                </a:ln>
                <a:solidFill>
                  <a:prstClr val="black"/>
                </a:solidFill>
                <a:effectLst/>
                <a:uLnTx/>
                <a:uFillTx/>
                <a:latin typeface="微软雅黑"/>
                <a:ea typeface="微软雅黑"/>
                <a:cs typeface="Times New Roman" panose="02020603050405020304" pitchFamily="18" charset="0"/>
              </a:rPr>
              <a:t>glitch</a:t>
            </a:r>
            <a:endParaRPr kumimoji="0" lang="zh-CN" altLang="en-US" sz="2400" b="0" i="0" u="none" strike="noStrike" kern="1200" cap="none" spc="0" normalizeH="0" baseline="0" noProof="0" dirty="0">
              <a:ln>
                <a:noFill/>
              </a:ln>
              <a:solidFill>
                <a:prstClr val="black"/>
              </a:solidFill>
              <a:effectLst/>
              <a:uLnTx/>
              <a:uFillTx/>
              <a:latin typeface="微软雅黑"/>
              <a:ea typeface="微软雅黑"/>
              <a:cs typeface="Times New Roman" panose="02020603050405020304" pitchFamily="18" charset="0"/>
            </a:endParaRPr>
          </a:p>
        </p:txBody>
      </p:sp>
      <p:sp>
        <p:nvSpPr>
          <p:cNvPr id="73" name="左大括号 72"/>
          <p:cNvSpPr/>
          <p:nvPr/>
        </p:nvSpPr>
        <p:spPr>
          <a:xfrm>
            <a:off x="10297605" y="3636458"/>
            <a:ext cx="173010" cy="657957"/>
          </a:xfrm>
          <a:prstGeom prst="leftBrace">
            <a:avLst/>
          </a:prstGeom>
          <a:noFill/>
          <a:ln w="38100" cap="flat" cmpd="sng" algn="ctr">
            <a:solidFill>
              <a:srgbClr val="5B9BD5"/>
            </a:solidFill>
            <a:prstDash val="solid"/>
          </a:ln>
          <a:effectLst/>
        </p:spPr>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dirty="0">
              <a:ln>
                <a:noFill/>
              </a:ln>
              <a:solidFill>
                <a:sysClr val="windowText" lastClr="000000"/>
              </a:solidFill>
              <a:effectLst/>
              <a:uLnTx/>
              <a:uFillTx/>
              <a:latin typeface="微软雅黑"/>
              <a:ea typeface="微软雅黑"/>
              <a:cs typeface="+mn-cs"/>
            </a:endParaRPr>
          </a:p>
        </p:txBody>
      </p:sp>
      <p:sp>
        <p:nvSpPr>
          <p:cNvPr id="74" name="左大括号 73"/>
          <p:cNvSpPr/>
          <p:nvPr/>
        </p:nvSpPr>
        <p:spPr>
          <a:xfrm>
            <a:off x="1669345" y="3738895"/>
            <a:ext cx="173010" cy="2077172"/>
          </a:xfrm>
          <a:prstGeom prst="leftBrace">
            <a:avLst/>
          </a:prstGeom>
          <a:noFill/>
          <a:ln w="38100" cap="flat" cmpd="sng" algn="ctr">
            <a:solidFill>
              <a:srgbClr val="5B9BD5"/>
            </a:solidFill>
            <a:prstDash val="solid"/>
          </a:ln>
          <a:effectLst/>
        </p:spPr>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dirty="0">
              <a:ln>
                <a:noFill/>
              </a:ln>
              <a:solidFill>
                <a:sysClr val="windowText" lastClr="000000"/>
              </a:solidFill>
              <a:effectLst/>
              <a:uLnTx/>
              <a:uFillTx/>
              <a:latin typeface="微软雅黑"/>
              <a:ea typeface="微软雅黑"/>
              <a:cs typeface="+mn-cs"/>
            </a:endParaRPr>
          </a:p>
        </p:txBody>
      </p:sp>
      <p:sp>
        <p:nvSpPr>
          <p:cNvPr id="76" name="左大括号 75"/>
          <p:cNvSpPr/>
          <p:nvPr/>
        </p:nvSpPr>
        <p:spPr>
          <a:xfrm>
            <a:off x="8604237" y="5480650"/>
            <a:ext cx="173010" cy="640453"/>
          </a:xfrm>
          <a:prstGeom prst="leftBrace">
            <a:avLst/>
          </a:prstGeom>
          <a:noFill/>
          <a:ln w="38100" cap="flat" cmpd="sng" algn="ctr">
            <a:solidFill>
              <a:srgbClr val="5B9BD5"/>
            </a:solidFill>
            <a:prstDash val="solid"/>
          </a:ln>
          <a:effectLst/>
        </p:spPr>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dirty="0">
              <a:ln>
                <a:noFill/>
              </a:ln>
              <a:solidFill>
                <a:sysClr val="windowText" lastClr="000000"/>
              </a:solidFill>
              <a:effectLst/>
              <a:uLnTx/>
              <a:uFillTx/>
              <a:latin typeface="微软雅黑"/>
              <a:ea typeface="微软雅黑"/>
              <a:cs typeface="+mn-cs"/>
            </a:endParaRPr>
          </a:p>
        </p:txBody>
      </p:sp>
      <p:sp>
        <p:nvSpPr>
          <p:cNvPr id="53" name="右箭头 52"/>
          <p:cNvSpPr/>
          <p:nvPr/>
        </p:nvSpPr>
        <p:spPr>
          <a:xfrm>
            <a:off x="7429325" y="1328061"/>
            <a:ext cx="877370" cy="311523"/>
          </a:xfrm>
          <a:prstGeom prst="rightArrow">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1200" cap="none" spc="0" normalizeH="0" baseline="0" noProof="0">
              <a:ln>
                <a:noFill/>
              </a:ln>
              <a:solidFill>
                <a:prstClr val="white"/>
              </a:solidFill>
              <a:effectLst/>
              <a:uLnTx/>
              <a:uFillTx/>
              <a:latin typeface="微软雅黑"/>
              <a:ea typeface="微软雅黑"/>
              <a:cs typeface="+mn-cs"/>
            </a:endParaRPr>
          </a:p>
        </p:txBody>
      </p:sp>
      <p:sp>
        <p:nvSpPr>
          <p:cNvPr id="54" name="文本框 53"/>
          <p:cNvSpPr txBox="1"/>
          <p:nvPr/>
        </p:nvSpPr>
        <p:spPr>
          <a:xfrm>
            <a:off x="7451451" y="3538318"/>
            <a:ext cx="1467401"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400" b="0" i="0" u="none" strike="noStrike" kern="1200" cap="none" spc="0" normalizeH="0" baseline="0" noProof="0" dirty="0">
                <a:ln>
                  <a:noFill/>
                </a:ln>
                <a:solidFill>
                  <a:prstClr val="black"/>
                </a:solidFill>
                <a:effectLst/>
                <a:uLnTx/>
                <a:uFillTx/>
                <a:latin typeface="微软雅黑"/>
                <a:ea typeface="微软雅黑"/>
                <a:cs typeface="Times New Roman" panose="02020603050405020304" pitchFamily="18" charset="0"/>
              </a:rPr>
              <a:t>阻塞内部</a:t>
            </a:r>
            <a:r>
              <a:rPr kumimoji="0" lang="zh-CN" altLang="en-US" sz="2400" b="0" i="0" u="none" strike="noStrike" kern="1200" cap="none" spc="0" normalizeH="0" baseline="0" noProof="0" dirty="0" smtClean="0">
                <a:ln>
                  <a:noFill/>
                </a:ln>
                <a:solidFill>
                  <a:prstClr val="black"/>
                </a:solidFill>
                <a:effectLst/>
                <a:uLnTx/>
                <a:uFillTx/>
                <a:latin typeface="微软雅黑"/>
                <a:ea typeface="微软雅黑"/>
                <a:cs typeface="Times New Roman" panose="02020603050405020304" pitchFamily="18" charset="0"/>
              </a:rPr>
              <a:t>错误传播</a:t>
            </a:r>
            <a:endParaRPr kumimoji="0" lang="zh-CN" altLang="en-US" sz="2400" b="0" i="0" u="none" strike="noStrike" kern="1200" cap="none" spc="0" normalizeH="0" baseline="0" noProof="0" dirty="0">
              <a:ln>
                <a:noFill/>
              </a:ln>
              <a:solidFill>
                <a:prstClr val="black"/>
              </a:solidFill>
              <a:effectLst/>
              <a:uLnTx/>
              <a:uFillTx/>
              <a:latin typeface="微软雅黑"/>
              <a:ea typeface="微软雅黑"/>
              <a:cs typeface="Times New Roman" panose="02020603050405020304" pitchFamily="18" charset="0"/>
            </a:endParaRPr>
          </a:p>
        </p:txBody>
      </p:sp>
      <p:sp>
        <p:nvSpPr>
          <p:cNvPr id="59" name="右箭头 58"/>
          <p:cNvSpPr/>
          <p:nvPr/>
        </p:nvSpPr>
        <p:spPr>
          <a:xfrm>
            <a:off x="3453418" y="3789832"/>
            <a:ext cx="1446844" cy="311523"/>
          </a:xfrm>
          <a:prstGeom prst="rightArrow">
            <a:avLst/>
          </a:prstGeom>
          <a:noFill/>
          <a:ln>
            <a:solidFill>
              <a:srgbClr val="5B9BD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1200" cap="none" spc="0" normalizeH="0" baseline="0" noProof="0">
              <a:ln>
                <a:noFill/>
              </a:ln>
              <a:solidFill>
                <a:prstClr val="white"/>
              </a:solidFill>
              <a:effectLst/>
              <a:uLnTx/>
              <a:uFillTx/>
              <a:latin typeface="微软雅黑"/>
              <a:ea typeface="微软雅黑"/>
              <a:cs typeface="+mn-cs"/>
            </a:endParaRPr>
          </a:p>
        </p:txBody>
      </p:sp>
      <p:sp>
        <p:nvSpPr>
          <p:cNvPr id="64" name="文本框 63"/>
          <p:cNvSpPr txBox="1"/>
          <p:nvPr/>
        </p:nvSpPr>
        <p:spPr>
          <a:xfrm>
            <a:off x="8740746" y="3467358"/>
            <a:ext cx="1452083"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400" b="0" i="0" u="none" strike="noStrike" kern="1200" cap="none" spc="0" normalizeH="0" baseline="0" noProof="0" dirty="0" smtClean="0">
                <a:ln>
                  <a:noFill/>
                </a:ln>
                <a:solidFill>
                  <a:prstClr val="black"/>
                </a:solidFill>
                <a:effectLst/>
                <a:uLnTx/>
                <a:uFillTx/>
                <a:latin typeface="微软雅黑"/>
                <a:ea typeface="微软雅黑"/>
                <a:cs typeface="Times New Roman" panose="02020603050405020304" pitchFamily="18" charset="0"/>
              </a:rPr>
              <a:t>加固类型</a:t>
            </a:r>
            <a:endParaRPr kumimoji="0" lang="zh-CN" altLang="en-US" sz="2400" b="0" i="0" u="none" strike="noStrike" kern="1200" cap="none" spc="0" normalizeH="0" baseline="0" noProof="0" dirty="0">
              <a:ln>
                <a:noFill/>
              </a:ln>
              <a:solidFill>
                <a:prstClr val="black"/>
              </a:solidFill>
              <a:effectLst/>
              <a:uLnTx/>
              <a:uFillTx/>
              <a:latin typeface="微软雅黑"/>
              <a:ea typeface="微软雅黑"/>
              <a:cs typeface="Times New Roman" panose="02020603050405020304" pitchFamily="18" charset="0"/>
            </a:endParaRPr>
          </a:p>
        </p:txBody>
      </p:sp>
      <p:sp>
        <p:nvSpPr>
          <p:cNvPr id="69" name="右箭头 68"/>
          <p:cNvSpPr/>
          <p:nvPr/>
        </p:nvSpPr>
        <p:spPr>
          <a:xfrm>
            <a:off x="8835302" y="3807684"/>
            <a:ext cx="1382370" cy="311523"/>
          </a:xfrm>
          <a:prstGeom prst="rightArrow">
            <a:avLst/>
          </a:prstGeom>
          <a:noFill/>
          <a:ln>
            <a:solidFill>
              <a:srgbClr val="5B9BD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1200" cap="none" spc="0" normalizeH="0" baseline="0" noProof="0">
              <a:ln>
                <a:noFill/>
              </a:ln>
              <a:solidFill>
                <a:prstClr val="white"/>
              </a:solidFill>
              <a:effectLst/>
              <a:uLnTx/>
              <a:uFillTx/>
              <a:latin typeface="微软雅黑"/>
              <a:ea typeface="微软雅黑"/>
              <a:cs typeface="+mn-cs"/>
            </a:endParaRPr>
          </a:p>
        </p:txBody>
      </p:sp>
      <p:sp>
        <p:nvSpPr>
          <p:cNvPr id="72" name="右箭头 71"/>
          <p:cNvSpPr/>
          <p:nvPr/>
        </p:nvSpPr>
        <p:spPr>
          <a:xfrm>
            <a:off x="6436125" y="5643491"/>
            <a:ext cx="2103653" cy="311523"/>
          </a:xfrm>
          <a:prstGeom prst="rightArrow">
            <a:avLst/>
          </a:prstGeom>
          <a:noFill/>
          <a:ln>
            <a:solidFill>
              <a:srgbClr val="5B9BD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1200" cap="none" spc="0" normalizeH="0" baseline="0" noProof="0">
              <a:ln>
                <a:noFill/>
              </a:ln>
              <a:solidFill>
                <a:prstClr val="white"/>
              </a:solidFill>
              <a:effectLst/>
              <a:uLnTx/>
              <a:uFillTx/>
              <a:latin typeface="微软雅黑"/>
              <a:ea typeface="微软雅黑"/>
              <a:cs typeface="+mn-cs"/>
            </a:endParaRPr>
          </a:p>
        </p:txBody>
      </p:sp>
      <p:pic>
        <p:nvPicPr>
          <p:cNvPr id="3" name="图片 2"/>
          <p:cNvPicPr>
            <a:picLocks noChangeAspect="1"/>
          </p:cNvPicPr>
          <p:nvPr/>
        </p:nvPicPr>
        <p:blipFill>
          <a:blip r:embed="rId3"/>
          <a:stretch>
            <a:fillRect/>
          </a:stretch>
        </p:blipFill>
        <p:spPr>
          <a:xfrm>
            <a:off x="428751" y="580200"/>
            <a:ext cx="4615864" cy="2027968"/>
          </a:xfrm>
          <a:prstGeom prst="rect">
            <a:avLst/>
          </a:prstGeom>
        </p:spPr>
      </p:pic>
      <p:sp>
        <p:nvSpPr>
          <p:cNvPr id="37" name="右箭头 36"/>
          <p:cNvSpPr/>
          <p:nvPr/>
        </p:nvSpPr>
        <p:spPr>
          <a:xfrm>
            <a:off x="2653376" y="5632875"/>
            <a:ext cx="442099" cy="297492"/>
          </a:xfrm>
          <a:prstGeom prst="rightArrow">
            <a:avLst/>
          </a:prstGeom>
          <a:noFill/>
          <a:ln>
            <a:solidFill>
              <a:srgbClr val="5B9BD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1200" cap="none" spc="0" normalizeH="0" baseline="0" noProof="0">
              <a:ln>
                <a:noFill/>
              </a:ln>
              <a:solidFill>
                <a:prstClr val="white"/>
              </a:solidFill>
              <a:effectLst/>
              <a:uLnTx/>
              <a:uFillTx/>
              <a:latin typeface="微软雅黑"/>
              <a:ea typeface="微软雅黑"/>
              <a:cs typeface="+mn-cs"/>
            </a:endParaRPr>
          </a:p>
        </p:txBody>
      </p:sp>
      <p:sp>
        <p:nvSpPr>
          <p:cNvPr id="35" name="右箭头 34"/>
          <p:cNvSpPr/>
          <p:nvPr/>
        </p:nvSpPr>
        <p:spPr>
          <a:xfrm>
            <a:off x="7063340" y="3803863"/>
            <a:ext cx="442099" cy="297492"/>
          </a:xfrm>
          <a:prstGeom prst="rightArrow">
            <a:avLst/>
          </a:prstGeom>
          <a:noFill/>
          <a:ln>
            <a:solidFill>
              <a:srgbClr val="5B9BD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1200" cap="none" spc="0" normalizeH="0" baseline="0" noProof="0">
              <a:ln>
                <a:noFill/>
              </a:ln>
              <a:solidFill>
                <a:prstClr val="white"/>
              </a:solidFill>
              <a:effectLst/>
              <a:uLnTx/>
              <a:uFillTx/>
              <a:latin typeface="微软雅黑"/>
              <a:ea typeface="微软雅黑"/>
              <a:cs typeface="+mn-cs"/>
            </a:endParaRPr>
          </a:p>
        </p:txBody>
      </p:sp>
      <p:sp>
        <p:nvSpPr>
          <p:cNvPr id="34" name="文本框 33"/>
          <p:cNvSpPr txBox="1"/>
          <p:nvPr/>
        </p:nvSpPr>
        <p:spPr>
          <a:xfrm>
            <a:off x="4855342" y="1051512"/>
            <a:ext cx="2636623"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400" b="0" i="0" u="none" strike="noStrike" kern="1200" cap="none" spc="0" normalizeH="0" baseline="0" noProof="0" dirty="0" smtClean="0">
                <a:ln>
                  <a:noFill/>
                </a:ln>
                <a:solidFill>
                  <a:prstClr val="black"/>
                </a:solidFill>
                <a:effectLst/>
                <a:uLnTx/>
                <a:uFillTx/>
                <a:latin typeface="微软雅黑"/>
                <a:ea typeface="微软雅黑"/>
                <a:cs typeface="Times New Roman" panose="02020603050405020304" pitchFamily="18" charset="0"/>
              </a:rPr>
              <a:t>保持模式下，</a:t>
            </a:r>
            <a:r>
              <a:rPr kumimoji="0" lang="en-US" altLang="zh-CN" sz="2400" b="0" i="0" u="none" strike="noStrike" kern="1200" cap="none" spc="0" normalizeH="0" baseline="0" noProof="0" dirty="0" smtClean="0">
                <a:ln>
                  <a:noFill/>
                </a:ln>
                <a:solidFill>
                  <a:prstClr val="black"/>
                </a:solidFill>
                <a:effectLst/>
                <a:uLnTx/>
                <a:uFillTx/>
                <a:latin typeface="微软雅黑"/>
                <a:ea typeface="微软雅黑"/>
                <a:cs typeface="Times New Roman" panose="02020603050405020304" pitchFamily="18" charset="0"/>
              </a:rPr>
              <a:t>N1</a:t>
            </a:r>
            <a:r>
              <a:rPr kumimoji="0" lang="zh-CN" altLang="en-US" sz="2400" b="0" i="0" u="none" strike="noStrike" kern="1200" cap="none" spc="0" normalizeH="0" baseline="0" noProof="0" dirty="0">
                <a:ln>
                  <a:noFill/>
                </a:ln>
                <a:solidFill>
                  <a:prstClr val="black"/>
                </a:solidFill>
                <a:effectLst/>
                <a:uLnTx/>
                <a:uFillTx/>
                <a:latin typeface="微软雅黑"/>
                <a:ea typeface="微软雅黑"/>
                <a:cs typeface="Times New Roman" panose="02020603050405020304" pitchFamily="18" charset="0"/>
              </a:rPr>
              <a:t>，</a:t>
            </a:r>
            <a:r>
              <a:rPr kumimoji="0" lang="en-US" altLang="zh-CN" sz="2400" b="0" i="0" u="none" strike="noStrike" kern="1200" cap="none" spc="0" normalizeH="0" baseline="0" noProof="0" dirty="0">
                <a:ln>
                  <a:noFill/>
                </a:ln>
                <a:solidFill>
                  <a:prstClr val="black"/>
                </a:solidFill>
                <a:effectLst/>
                <a:uLnTx/>
                <a:uFillTx/>
                <a:latin typeface="微软雅黑"/>
                <a:ea typeface="微软雅黑"/>
                <a:cs typeface="Times New Roman" panose="02020603050405020304" pitchFamily="18" charset="0"/>
              </a:rPr>
              <a:t>N2</a:t>
            </a:r>
            <a:r>
              <a:rPr kumimoji="0" lang="zh-CN" altLang="en-US" sz="2400" b="0" i="0" u="none" strike="noStrike" kern="1200" cap="none" spc="0" normalizeH="0" baseline="0" noProof="0" dirty="0" smtClean="0">
                <a:ln>
                  <a:noFill/>
                </a:ln>
                <a:solidFill>
                  <a:prstClr val="black"/>
                </a:solidFill>
                <a:effectLst/>
                <a:uLnTx/>
                <a:uFillTx/>
                <a:latin typeface="微软雅黑"/>
                <a:ea typeface="微软雅黑"/>
                <a:cs typeface="Times New Roman" panose="02020603050405020304" pitchFamily="18" charset="0"/>
              </a:rPr>
              <a:t>，</a:t>
            </a:r>
            <a:r>
              <a:rPr kumimoji="0" lang="en-US" altLang="zh-CN" sz="2400" b="0" i="0" u="none" strike="noStrike" kern="1200" cap="none" spc="0" normalizeH="0" baseline="0" noProof="0" dirty="0" smtClean="0">
                <a:ln>
                  <a:noFill/>
                </a:ln>
                <a:solidFill>
                  <a:prstClr val="black"/>
                </a:solidFill>
                <a:effectLst/>
                <a:uLnTx/>
                <a:uFillTx/>
                <a:latin typeface="微软雅黑"/>
                <a:ea typeface="微软雅黑"/>
                <a:cs typeface="Times New Roman" panose="02020603050405020304" pitchFamily="18" charset="0"/>
              </a:rPr>
              <a:t>Nq</a:t>
            </a:r>
            <a:r>
              <a:rPr kumimoji="0" lang="zh-CN" altLang="en-US" sz="2400" b="0" i="0" u="none" strike="noStrike" kern="1200" cap="none" spc="0" normalizeH="0" baseline="0" noProof="0" dirty="0" smtClean="0">
                <a:ln>
                  <a:noFill/>
                </a:ln>
                <a:solidFill>
                  <a:prstClr val="black"/>
                </a:solidFill>
                <a:effectLst/>
                <a:uLnTx/>
                <a:uFillTx/>
                <a:latin typeface="微软雅黑"/>
                <a:ea typeface="微软雅黑"/>
                <a:cs typeface="Times New Roman" panose="02020603050405020304" pitchFamily="18" charset="0"/>
              </a:rPr>
              <a:t>十分敏感</a:t>
            </a:r>
            <a:endParaRPr kumimoji="0" lang="zh-CN" altLang="en-US" sz="2400" b="0" i="0" u="none" strike="noStrike" kern="1200" cap="none" spc="0" normalizeH="0" baseline="0" noProof="0" dirty="0">
              <a:ln>
                <a:noFill/>
              </a:ln>
              <a:solidFill>
                <a:prstClr val="black"/>
              </a:solidFill>
              <a:effectLst/>
              <a:uLnTx/>
              <a:uFillTx/>
              <a:latin typeface="微软雅黑"/>
              <a:ea typeface="微软雅黑"/>
              <a:cs typeface="Times New Roman" panose="02020603050405020304" pitchFamily="18" charset="0"/>
            </a:endParaRPr>
          </a:p>
        </p:txBody>
      </p:sp>
    </p:spTree>
    <p:extLst>
      <p:ext uri="{BB962C8B-B14F-4D97-AF65-F5344CB8AC3E}">
        <p14:creationId xmlns:p14="http://schemas.microsoft.com/office/powerpoint/2010/main" val="697182575"/>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pic>
        <p:nvPicPr>
          <p:cNvPr id="5" name="图片 4"/>
          <p:cNvPicPr>
            <a:picLocks noChangeAspect="1"/>
          </p:cNvPicPr>
          <p:nvPr/>
        </p:nvPicPr>
        <p:blipFill>
          <a:blip r:embed="rId3"/>
          <a:stretch>
            <a:fillRect/>
          </a:stretch>
        </p:blipFill>
        <p:spPr>
          <a:xfrm>
            <a:off x="384223" y="907330"/>
            <a:ext cx="5294532" cy="2406606"/>
          </a:xfrm>
          <a:prstGeom prst="rect">
            <a:avLst/>
          </a:prstGeom>
        </p:spPr>
      </p:pic>
      <p:sp>
        <p:nvSpPr>
          <p:cNvPr id="58" name="圆角矩形 57"/>
          <p:cNvSpPr/>
          <p:nvPr/>
        </p:nvSpPr>
        <p:spPr>
          <a:xfrm>
            <a:off x="4813751" y="4068094"/>
            <a:ext cx="6772322" cy="2034864"/>
          </a:xfrm>
          <a:prstGeom prst="roundRect">
            <a:avLst/>
          </a:prstGeom>
          <a:solidFill>
            <a:schemeClr val="accent1">
              <a:alpha val="2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2000" b="0" i="0" u="none" strike="noStrike" kern="1200" cap="none" spc="0" normalizeH="0" baseline="0" noProof="0">
              <a:ln>
                <a:noFill/>
              </a:ln>
              <a:solidFill>
                <a:prstClr val="white"/>
              </a:solidFill>
              <a:effectLst/>
              <a:uLnTx/>
              <a:uFillTx/>
              <a:latin typeface="微软雅黑"/>
              <a:ea typeface="微软雅黑"/>
              <a:cs typeface="+mn-cs"/>
            </a:endParaRPr>
          </a:p>
        </p:txBody>
      </p:sp>
      <p:pic>
        <p:nvPicPr>
          <p:cNvPr id="4" name="图片 3"/>
          <p:cNvPicPr>
            <a:picLocks noChangeAspect="1"/>
          </p:cNvPicPr>
          <p:nvPr/>
        </p:nvPicPr>
        <p:blipFill>
          <a:blip r:embed="rId4"/>
          <a:stretch>
            <a:fillRect/>
          </a:stretch>
        </p:blipFill>
        <p:spPr>
          <a:xfrm>
            <a:off x="1574849" y="3910494"/>
            <a:ext cx="2710856" cy="2424711"/>
          </a:xfrm>
          <a:prstGeom prst="rect">
            <a:avLst/>
          </a:prstGeom>
        </p:spPr>
      </p:pic>
      <p:sp>
        <p:nvSpPr>
          <p:cNvPr id="27" name="圆角矩形 26"/>
          <p:cNvSpPr/>
          <p:nvPr/>
        </p:nvSpPr>
        <p:spPr>
          <a:xfrm>
            <a:off x="380999" y="529437"/>
            <a:ext cx="11382376" cy="6033287"/>
          </a:xfrm>
          <a:prstGeom prst="roundRect">
            <a:avLst>
              <a:gd name="adj" fmla="val 0"/>
            </a:avLst>
          </a:prstGeom>
          <a:noFill/>
          <a:ln w="3175">
            <a:solidFill>
              <a:srgbClr val="5B9BD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1200" cap="none" spc="0" normalizeH="0" baseline="0" noProof="0">
              <a:ln>
                <a:noFill/>
              </a:ln>
              <a:solidFill>
                <a:prstClr val="black"/>
              </a:solidFill>
              <a:effectLst/>
              <a:uLnTx/>
              <a:uFillTx/>
              <a:latin typeface="Times New Roman" panose="02020603050405020304" pitchFamily="18" charset="0"/>
              <a:ea typeface="微软雅黑"/>
              <a:cs typeface="Times New Roman" panose="02020603050405020304" pitchFamily="18" charset="0"/>
              <a:sym typeface="+mn-lt"/>
            </a:endParaRPr>
          </a:p>
        </p:txBody>
      </p:sp>
      <p:sp>
        <p:nvSpPr>
          <p:cNvPr id="2" name="文本占位符 1"/>
          <p:cNvSpPr>
            <a:spLocks noGrp="1"/>
          </p:cNvSpPr>
          <p:nvPr>
            <p:ph type="body" sz="quarter" idx="10"/>
          </p:nvPr>
        </p:nvSpPr>
        <p:spPr>
          <a:xfrm>
            <a:off x="282673" y="71427"/>
            <a:ext cx="3774977" cy="458787"/>
          </a:xfrm>
        </p:spPr>
        <p:txBody>
          <a:bodyPr>
            <a:noAutofit/>
          </a:bodyPr>
          <a:lstStyle/>
          <a:p>
            <a:r>
              <a:rPr lang="zh-CN" altLang="en-US" sz="2800" b="1" dirty="0" smtClean="0">
                <a:solidFill>
                  <a:srgbClr val="5B9BD5"/>
                </a:solidFill>
                <a:latin typeface="Times New Roman" panose="02020603050405020304" pitchFamily="18" charset="0"/>
                <a:cs typeface="Times New Roman" panose="02020603050405020304" pitchFamily="18" charset="0"/>
                <a:sym typeface="+mn-lt"/>
              </a:rPr>
              <a:t>出错改错型末端监测</a:t>
            </a:r>
            <a:endParaRPr lang="zh-CN" altLang="en-US" sz="2800" b="1" dirty="0">
              <a:solidFill>
                <a:srgbClr val="5B9BD5"/>
              </a:solidFill>
              <a:latin typeface="Times New Roman" panose="02020603050405020304" pitchFamily="18" charset="0"/>
              <a:cs typeface="Times New Roman" panose="02020603050405020304" pitchFamily="18" charset="0"/>
              <a:sym typeface="+mn-lt"/>
            </a:endParaRPr>
          </a:p>
        </p:txBody>
      </p:sp>
      <p:sp>
        <p:nvSpPr>
          <p:cNvPr id="6" name="灯片编号占位符 5"/>
          <p:cNvSpPr>
            <a:spLocks noGrp="1"/>
          </p:cNvSpPr>
          <p:nvPr>
            <p:ph type="sldNum" sz="quarter" idx="13"/>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4FA6E1-6B83-4935-BD31-F33F54FC6619}" type="slidenum">
              <a:rPr kumimoji="0" lang="zh-CN" altLang="en-US" sz="2000" b="1" i="0" u="none" strike="noStrike" kern="1200" cap="none" spc="0" normalizeH="0" baseline="0" noProof="0" smtClean="0">
                <a:ln>
                  <a:noFill/>
                </a:ln>
                <a:solidFill>
                  <a:srgbClr val="5B9BD5"/>
                </a:solidFill>
                <a:effectLst/>
                <a:uLnTx/>
                <a:uFillTx/>
                <a:latin typeface="微软雅黑"/>
                <a:ea typeface="微软雅黑"/>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zh-CN" altLang="en-US" sz="2000" b="1" i="0" u="none" strike="noStrike" kern="1200" cap="none" spc="0" normalizeH="0" baseline="0" noProof="0" dirty="0">
              <a:ln>
                <a:noFill/>
              </a:ln>
              <a:solidFill>
                <a:srgbClr val="5B9BD5"/>
              </a:solidFill>
              <a:effectLst/>
              <a:uLnTx/>
              <a:uFillTx/>
              <a:latin typeface="微软雅黑"/>
              <a:ea typeface="微软雅黑"/>
              <a:cs typeface="+mn-cs"/>
            </a:endParaRPr>
          </a:p>
        </p:txBody>
      </p:sp>
      <p:sp>
        <p:nvSpPr>
          <p:cNvPr id="25" name="文本框 24"/>
          <p:cNvSpPr txBox="1"/>
          <p:nvPr/>
        </p:nvSpPr>
        <p:spPr>
          <a:xfrm>
            <a:off x="1555405" y="3229725"/>
            <a:ext cx="3102320"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2000" b="0" i="0" u="none" strike="noStrike" kern="1200" cap="none" spc="0" normalizeH="0" baseline="0" noProof="0" dirty="0" smtClean="0">
                <a:ln>
                  <a:noFill/>
                </a:ln>
                <a:solidFill>
                  <a:prstClr val="black"/>
                </a:solidFill>
                <a:effectLst/>
                <a:uLnTx/>
                <a:uFillTx/>
                <a:latin typeface="微软雅黑"/>
                <a:ea typeface="微软雅黑"/>
                <a:cs typeface="Times New Roman" panose="02020603050405020304" pitchFamily="18" charset="0"/>
              </a:rPr>
              <a:t>Razor</a:t>
            </a:r>
            <a:r>
              <a:rPr kumimoji="0" lang="zh-CN" altLang="en-US" sz="2000" b="0" i="0" u="none" strike="noStrike" kern="1200" cap="none" spc="0" normalizeH="0" baseline="0" noProof="0" dirty="0" smtClean="0">
                <a:ln>
                  <a:noFill/>
                </a:ln>
                <a:solidFill>
                  <a:prstClr val="black"/>
                </a:solidFill>
                <a:effectLst/>
                <a:uLnTx/>
                <a:uFillTx/>
                <a:latin typeface="微软雅黑"/>
                <a:ea typeface="微软雅黑"/>
                <a:cs typeface="Times New Roman" panose="02020603050405020304" pitchFamily="18" charset="0"/>
              </a:rPr>
              <a:t>触发器（典型代表）</a:t>
            </a:r>
            <a:endParaRPr kumimoji="0" lang="zh-CN" altLang="en-US" sz="2000" b="0" i="0" u="none" strike="noStrike" kern="1200" cap="none" spc="0" normalizeH="0" baseline="0" noProof="0" dirty="0">
              <a:ln>
                <a:noFill/>
              </a:ln>
              <a:solidFill>
                <a:prstClr val="black"/>
              </a:solidFill>
              <a:effectLst/>
              <a:uLnTx/>
              <a:uFillTx/>
              <a:latin typeface="微软雅黑"/>
              <a:ea typeface="微软雅黑"/>
              <a:cs typeface="Times New Roman" panose="02020603050405020304" pitchFamily="18" charset="0"/>
            </a:endParaRPr>
          </a:p>
        </p:txBody>
      </p:sp>
      <p:sp>
        <p:nvSpPr>
          <p:cNvPr id="41" name="文本框 40"/>
          <p:cNvSpPr txBox="1"/>
          <p:nvPr/>
        </p:nvSpPr>
        <p:spPr>
          <a:xfrm>
            <a:off x="7384706" y="3258300"/>
            <a:ext cx="1709045"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2000" b="0" i="0" u="none" strike="noStrike" kern="1200" cap="none" spc="0" normalizeH="0" baseline="0" noProof="0" dirty="0" smtClean="0">
                <a:ln>
                  <a:noFill/>
                </a:ln>
                <a:solidFill>
                  <a:prstClr val="black"/>
                </a:solidFill>
                <a:effectLst/>
                <a:uLnTx/>
                <a:uFillTx/>
                <a:latin typeface="微软雅黑"/>
                <a:ea typeface="微软雅黑"/>
                <a:cs typeface="Times New Roman" panose="02020603050405020304" pitchFamily="18" charset="0"/>
              </a:rPr>
              <a:t>Razor</a:t>
            </a:r>
            <a:r>
              <a:rPr kumimoji="0" lang="zh-CN" altLang="en-US" sz="2000" b="0" i="0" u="none" strike="noStrike" kern="1200" cap="none" spc="0" normalizeH="0" baseline="0" noProof="0" dirty="0" smtClean="0">
                <a:ln>
                  <a:noFill/>
                </a:ln>
                <a:solidFill>
                  <a:prstClr val="black"/>
                </a:solidFill>
                <a:effectLst/>
                <a:uLnTx/>
                <a:uFillTx/>
                <a:latin typeface="微软雅黑"/>
                <a:ea typeface="微软雅黑"/>
                <a:cs typeface="Times New Roman" panose="02020603050405020304" pitchFamily="18" charset="0"/>
              </a:rPr>
              <a:t>时序图</a:t>
            </a:r>
            <a:endParaRPr kumimoji="0" lang="zh-CN" altLang="en-US" sz="2000" b="0" i="0" u="none" strike="noStrike" kern="1200" cap="none" spc="0" normalizeH="0" baseline="0" noProof="0" dirty="0">
              <a:ln>
                <a:noFill/>
              </a:ln>
              <a:solidFill>
                <a:prstClr val="black"/>
              </a:solidFill>
              <a:effectLst/>
              <a:uLnTx/>
              <a:uFillTx/>
              <a:latin typeface="微软雅黑"/>
              <a:ea typeface="微软雅黑"/>
              <a:cs typeface="Times New Roman" panose="02020603050405020304" pitchFamily="18" charset="0"/>
            </a:endParaRPr>
          </a:p>
        </p:txBody>
      </p:sp>
      <p:sp>
        <p:nvSpPr>
          <p:cNvPr id="43" name="文本框 42"/>
          <p:cNvSpPr txBox="1"/>
          <p:nvPr/>
        </p:nvSpPr>
        <p:spPr>
          <a:xfrm>
            <a:off x="324351" y="480277"/>
            <a:ext cx="2980824" cy="461665"/>
          </a:xfrm>
          <a:prstGeom prst="rect">
            <a:avLst/>
          </a:prstGeom>
          <a:noFill/>
        </p:spPr>
        <p:txBody>
          <a:bodyPr wrap="square" rtlCol="0">
            <a:spAutoFit/>
          </a:bodyPr>
          <a:lstStyle/>
          <a:p>
            <a:pPr marL="342900" indent="-342900">
              <a:buClr>
                <a:schemeClr val="accent1"/>
              </a:buClr>
              <a:buFont typeface="Wingdings" panose="05000000000000000000" pitchFamily="2" charset="2"/>
              <a:buChar char="p"/>
            </a:pPr>
            <a:r>
              <a:rPr lang="zh-CN" altLang="en-US" sz="2300" dirty="0" smtClean="0">
                <a:latin typeface="+mn-ea"/>
              </a:rPr>
              <a:t>双采样型触发器</a:t>
            </a:r>
            <a:endParaRPr lang="zh-CN" altLang="en-US" sz="2300" dirty="0">
              <a:latin typeface="+mn-ea"/>
            </a:endParaRPr>
          </a:p>
        </p:txBody>
      </p:sp>
      <p:sp>
        <p:nvSpPr>
          <p:cNvPr id="44" name="文本框 43"/>
          <p:cNvSpPr txBox="1"/>
          <p:nvPr/>
        </p:nvSpPr>
        <p:spPr>
          <a:xfrm>
            <a:off x="330750" y="3534555"/>
            <a:ext cx="2895099" cy="461665"/>
          </a:xfrm>
          <a:prstGeom prst="rect">
            <a:avLst/>
          </a:prstGeom>
          <a:noFill/>
        </p:spPr>
        <p:txBody>
          <a:bodyPr wrap="square" rtlCol="0">
            <a:spAutoFit/>
          </a:bodyPr>
          <a:lstStyle/>
          <a:p>
            <a:pPr marL="342900" indent="-342900">
              <a:buClr>
                <a:schemeClr val="accent1"/>
              </a:buClr>
              <a:buFont typeface="Wingdings" panose="05000000000000000000" pitchFamily="2" charset="2"/>
              <a:buChar char="p"/>
            </a:pPr>
            <a:r>
              <a:rPr lang="zh-CN" altLang="en-US" sz="2300" dirty="0">
                <a:latin typeface="+mn-ea"/>
              </a:rPr>
              <a:t>跳</a:t>
            </a:r>
            <a:r>
              <a:rPr lang="zh-CN" altLang="en-US" sz="2300" dirty="0" smtClean="0">
                <a:latin typeface="+mn-ea"/>
              </a:rPr>
              <a:t>变型监测单元</a:t>
            </a:r>
            <a:endParaRPr lang="zh-CN" altLang="en-US" sz="2300" dirty="0">
              <a:latin typeface="+mn-ea"/>
            </a:endParaRPr>
          </a:p>
        </p:txBody>
      </p:sp>
      <p:sp>
        <p:nvSpPr>
          <p:cNvPr id="46" name="文本框 45"/>
          <p:cNvSpPr txBox="1"/>
          <p:nvPr/>
        </p:nvSpPr>
        <p:spPr>
          <a:xfrm>
            <a:off x="1403452" y="6248910"/>
            <a:ext cx="3225698"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000" b="0" i="0" u="none" strike="noStrike" kern="1200" cap="none" spc="0" normalizeH="0" baseline="0" noProof="0" dirty="0" smtClean="0">
                <a:ln>
                  <a:noFill/>
                </a:ln>
                <a:solidFill>
                  <a:prstClr val="black"/>
                </a:solidFill>
                <a:effectLst/>
                <a:uLnTx/>
                <a:uFillTx/>
                <a:latin typeface="微软雅黑"/>
                <a:ea typeface="微软雅黑"/>
                <a:cs typeface="Times New Roman" panose="02020603050405020304" pitchFamily="18" charset="0"/>
              </a:rPr>
              <a:t>以</a:t>
            </a:r>
            <a:r>
              <a:rPr kumimoji="0" lang="en-US" altLang="zh-CN" sz="2000" b="0" i="0" u="none" strike="noStrike" kern="1200" cap="none" spc="0" normalizeH="0" baseline="0" noProof="0" dirty="0" smtClean="0">
                <a:ln>
                  <a:noFill/>
                </a:ln>
                <a:solidFill>
                  <a:prstClr val="black"/>
                </a:solidFill>
                <a:effectLst/>
                <a:uLnTx/>
                <a:uFillTx/>
                <a:latin typeface="微软雅黑"/>
                <a:ea typeface="微软雅黑"/>
                <a:cs typeface="Times New Roman" panose="02020603050405020304" pitchFamily="18" charset="0"/>
              </a:rPr>
              <a:t>HTD</a:t>
            </a:r>
            <a:r>
              <a:rPr kumimoji="0" lang="zh-CN" altLang="en-US" sz="2000" b="0" i="0" u="none" strike="noStrike" kern="1200" cap="none" spc="0" normalizeH="0" baseline="0" noProof="0" dirty="0" smtClean="0">
                <a:ln>
                  <a:noFill/>
                </a:ln>
                <a:solidFill>
                  <a:prstClr val="black"/>
                </a:solidFill>
                <a:effectLst/>
                <a:uLnTx/>
                <a:uFillTx/>
                <a:latin typeface="微软雅黑"/>
                <a:ea typeface="微软雅黑"/>
                <a:cs typeface="Times New Roman" panose="02020603050405020304" pitchFamily="18" charset="0"/>
              </a:rPr>
              <a:t>跳变监测单元为例</a:t>
            </a:r>
            <a:endParaRPr kumimoji="0" lang="zh-CN" altLang="en-US" sz="2000" b="0" i="0" u="none" strike="noStrike" kern="1200" cap="none" spc="0" normalizeH="0" baseline="0" noProof="0" dirty="0">
              <a:ln>
                <a:noFill/>
              </a:ln>
              <a:solidFill>
                <a:prstClr val="black"/>
              </a:solidFill>
              <a:effectLst/>
              <a:uLnTx/>
              <a:uFillTx/>
              <a:latin typeface="微软雅黑"/>
              <a:ea typeface="微软雅黑"/>
              <a:cs typeface="Times New Roman" panose="02020603050405020304" pitchFamily="18" charset="0"/>
            </a:endParaRPr>
          </a:p>
        </p:txBody>
      </p:sp>
      <p:pic>
        <p:nvPicPr>
          <p:cNvPr id="7" name="图片 6"/>
          <p:cNvPicPr>
            <a:picLocks noChangeAspect="1"/>
          </p:cNvPicPr>
          <p:nvPr/>
        </p:nvPicPr>
        <p:blipFill>
          <a:blip r:embed="rId5"/>
          <a:stretch>
            <a:fillRect/>
          </a:stretch>
        </p:blipFill>
        <p:spPr>
          <a:xfrm>
            <a:off x="6115050" y="941943"/>
            <a:ext cx="4524375" cy="2384468"/>
          </a:xfrm>
          <a:prstGeom prst="rect">
            <a:avLst/>
          </a:prstGeom>
        </p:spPr>
      </p:pic>
      <p:sp>
        <p:nvSpPr>
          <p:cNvPr id="50" name="文本框 49"/>
          <p:cNvSpPr txBox="1"/>
          <p:nvPr/>
        </p:nvSpPr>
        <p:spPr>
          <a:xfrm>
            <a:off x="5668022" y="4094713"/>
            <a:ext cx="6095353" cy="1569660"/>
          </a:xfrm>
          <a:prstGeom prst="rect">
            <a:avLst/>
          </a:prstGeom>
          <a:noFill/>
        </p:spPr>
        <p:txBody>
          <a:bodyPr wrap="square" rtlCol="0">
            <a:spAutoFit/>
          </a:bodyPr>
          <a:lstStyle/>
          <a:p>
            <a:r>
              <a:rPr lang="zh-CN" altLang="en-US" sz="2400" dirty="0">
                <a:latin typeface="+mn-ea"/>
              </a:rPr>
              <a:t>利用</a:t>
            </a:r>
            <a:r>
              <a:rPr lang="zh-CN" altLang="en-US" sz="2400" dirty="0">
                <a:solidFill>
                  <a:schemeClr val="accent1"/>
                </a:solidFill>
                <a:latin typeface="+mn-ea"/>
              </a:rPr>
              <a:t>动态门</a:t>
            </a:r>
            <a:r>
              <a:rPr lang="zh-CN" altLang="en-US" sz="2400" dirty="0">
                <a:latin typeface="+mn-ea"/>
              </a:rPr>
              <a:t>结构在时钟高电平期间的充放电</a:t>
            </a:r>
            <a:r>
              <a:rPr lang="zh-CN" altLang="en-US" sz="2400" dirty="0">
                <a:solidFill>
                  <a:schemeClr val="accent1"/>
                </a:solidFill>
                <a:latin typeface="+mn-ea"/>
              </a:rPr>
              <a:t>改变虚拟电源和虚拟地信号的电平</a:t>
            </a:r>
            <a:r>
              <a:rPr lang="zh-CN" altLang="en-US" sz="2400" dirty="0">
                <a:latin typeface="+mn-ea"/>
              </a:rPr>
              <a:t>，从而监测输入数据在监测窗口的翻转，快速发出报警信号</a:t>
            </a:r>
            <a:endParaRPr lang="zh-CN" altLang="en-US" sz="2400" dirty="0">
              <a:latin typeface="+mn-ea"/>
              <a:cs typeface="Times New Roman" panose="02020603050405020304" pitchFamily="18" charset="0"/>
            </a:endParaRPr>
          </a:p>
        </p:txBody>
      </p:sp>
      <p:sp>
        <p:nvSpPr>
          <p:cNvPr id="52" name="文本框 51"/>
          <p:cNvSpPr txBox="1"/>
          <p:nvPr/>
        </p:nvSpPr>
        <p:spPr>
          <a:xfrm>
            <a:off x="4813751" y="4079775"/>
            <a:ext cx="895169" cy="461665"/>
          </a:xfrm>
          <a:prstGeom prst="rect">
            <a:avLst/>
          </a:prstGeom>
          <a:noFill/>
        </p:spPr>
        <p:txBody>
          <a:bodyPr wrap="square" rtlCol="0">
            <a:spAutoFit/>
          </a:bodyPr>
          <a:lstStyle/>
          <a:p>
            <a:r>
              <a:rPr lang="zh-CN" altLang="en-US" sz="2400" dirty="0" smtClean="0">
                <a:latin typeface="+mn-ea"/>
              </a:rPr>
              <a:t>原理：</a:t>
            </a:r>
            <a:endParaRPr lang="zh-CN" altLang="en-US" sz="2400" dirty="0">
              <a:latin typeface="+mn-ea"/>
            </a:endParaRPr>
          </a:p>
        </p:txBody>
      </p:sp>
      <p:sp>
        <p:nvSpPr>
          <p:cNvPr id="55" name="文本框 54"/>
          <p:cNvSpPr txBox="1"/>
          <p:nvPr/>
        </p:nvSpPr>
        <p:spPr>
          <a:xfrm>
            <a:off x="4821686" y="5656237"/>
            <a:ext cx="895169" cy="461665"/>
          </a:xfrm>
          <a:prstGeom prst="rect">
            <a:avLst/>
          </a:prstGeom>
          <a:noFill/>
        </p:spPr>
        <p:txBody>
          <a:bodyPr wrap="square" rtlCol="0">
            <a:spAutoFit/>
          </a:bodyPr>
          <a:lstStyle/>
          <a:p>
            <a:r>
              <a:rPr lang="zh-CN" altLang="en-US" sz="2400" dirty="0">
                <a:latin typeface="+mn-ea"/>
              </a:rPr>
              <a:t>特点</a:t>
            </a:r>
            <a:r>
              <a:rPr lang="zh-CN" altLang="en-US" sz="2400" dirty="0" smtClean="0">
                <a:latin typeface="+mn-ea"/>
              </a:rPr>
              <a:t>：</a:t>
            </a:r>
            <a:endParaRPr lang="zh-CN" altLang="en-US" sz="2400" dirty="0">
              <a:latin typeface="+mn-ea"/>
            </a:endParaRPr>
          </a:p>
        </p:txBody>
      </p:sp>
      <p:sp>
        <p:nvSpPr>
          <p:cNvPr id="57" name="文本框 56"/>
          <p:cNvSpPr txBox="1"/>
          <p:nvPr/>
        </p:nvSpPr>
        <p:spPr>
          <a:xfrm>
            <a:off x="5675680" y="5651961"/>
            <a:ext cx="5928941" cy="461665"/>
          </a:xfrm>
          <a:prstGeom prst="rect">
            <a:avLst/>
          </a:prstGeom>
          <a:noFill/>
        </p:spPr>
        <p:txBody>
          <a:bodyPr wrap="square" rtlCol="0">
            <a:spAutoFit/>
          </a:bodyPr>
          <a:lstStyle/>
          <a:p>
            <a:r>
              <a:rPr lang="zh-CN" altLang="en-US" sz="2400" dirty="0" smtClean="0">
                <a:latin typeface="+mn-ea"/>
              </a:rPr>
              <a:t>释放全部余量、监测</a:t>
            </a:r>
            <a:r>
              <a:rPr lang="zh-CN" altLang="en-US" sz="2400" dirty="0" smtClean="0">
                <a:latin typeface="+mn-ea"/>
              </a:rPr>
              <a:t>代价</a:t>
            </a:r>
            <a:r>
              <a:rPr lang="zh-CN" altLang="en-US" sz="2400" dirty="0" smtClean="0">
                <a:latin typeface="+mn-ea"/>
              </a:rPr>
              <a:t>小、响应时间</a:t>
            </a:r>
            <a:r>
              <a:rPr lang="zh-CN" altLang="en-US" sz="2400" dirty="0" smtClean="0">
                <a:latin typeface="+mn-ea"/>
              </a:rPr>
              <a:t>快</a:t>
            </a:r>
            <a:endParaRPr lang="zh-CN" altLang="en-US" sz="2400" dirty="0">
              <a:latin typeface="+mn-ea"/>
              <a:cs typeface="Times New Roman" panose="02020603050405020304" pitchFamily="18" charset="0"/>
            </a:endParaRPr>
          </a:p>
        </p:txBody>
      </p:sp>
    </p:spTree>
    <p:extLst>
      <p:ext uri="{BB962C8B-B14F-4D97-AF65-F5344CB8AC3E}">
        <p14:creationId xmlns:p14="http://schemas.microsoft.com/office/powerpoint/2010/main" val="2852397938"/>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27" name="圆角矩形 26"/>
          <p:cNvSpPr/>
          <p:nvPr/>
        </p:nvSpPr>
        <p:spPr>
          <a:xfrm>
            <a:off x="380999" y="529437"/>
            <a:ext cx="11382376" cy="6033287"/>
          </a:xfrm>
          <a:prstGeom prst="roundRect">
            <a:avLst>
              <a:gd name="adj" fmla="val 0"/>
            </a:avLst>
          </a:prstGeom>
          <a:noFill/>
          <a:ln w="3175">
            <a:solidFill>
              <a:srgbClr val="5B9BD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1200" cap="none" spc="0" normalizeH="0" baseline="0" noProof="0">
              <a:ln>
                <a:noFill/>
              </a:ln>
              <a:solidFill>
                <a:prstClr val="black"/>
              </a:solidFill>
              <a:effectLst/>
              <a:uLnTx/>
              <a:uFillTx/>
              <a:latin typeface="Times New Roman" panose="02020603050405020304" pitchFamily="18" charset="0"/>
              <a:ea typeface="微软雅黑"/>
              <a:cs typeface="Times New Roman" panose="02020603050405020304" pitchFamily="18" charset="0"/>
              <a:sym typeface="+mn-lt"/>
            </a:endParaRPr>
          </a:p>
        </p:txBody>
      </p:sp>
      <p:sp>
        <p:nvSpPr>
          <p:cNvPr id="2" name="文本占位符 1"/>
          <p:cNvSpPr>
            <a:spLocks noGrp="1"/>
          </p:cNvSpPr>
          <p:nvPr>
            <p:ph type="body" sz="quarter" idx="10"/>
          </p:nvPr>
        </p:nvSpPr>
        <p:spPr>
          <a:xfrm>
            <a:off x="282672" y="71427"/>
            <a:ext cx="1666139" cy="458787"/>
          </a:xfrm>
        </p:spPr>
        <p:txBody>
          <a:bodyPr>
            <a:noAutofit/>
          </a:bodyPr>
          <a:lstStyle/>
          <a:p>
            <a:pPr lvl="0">
              <a:lnSpc>
                <a:spcPct val="140000"/>
              </a:lnSpc>
              <a:spcBef>
                <a:spcPct val="30000"/>
              </a:spcBef>
              <a:buSzPct val="80000"/>
              <a:defRPr/>
            </a:pPr>
            <a:r>
              <a:rPr lang="zh-CN" altLang="en-US" sz="2800" b="1" dirty="0" smtClean="0">
                <a:solidFill>
                  <a:srgbClr val="5B9BD5"/>
                </a:solidFill>
                <a:latin typeface="微软雅黑"/>
              </a:rPr>
              <a:t>技术</a:t>
            </a:r>
            <a:r>
              <a:rPr lang="zh-CN" altLang="en-US" sz="2800" b="1" dirty="0">
                <a:solidFill>
                  <a:srgbClr val="5B9BD5"/>
                </a:solidFill>
                <a:latin typeface="微软雅黑"/>
              </a:rPr>
              <a:t>路线</a:t>
            </a:r>
            <a:endParaRPr lang="en-US" altLang="zh-CN" sz="2800" b="1" dirty="0">
              <a:solidFill>
                <a:srgbClr val="5B9BD5"/>
              </a:solidFill>
              <a:latin typeface="微软雅黑"/>
            </a:endParaRPr>
          </a:p>
        </p:txBody>
      </p:sp>
      <p:sp>
        <p:nvSpPr>
          <p:cNvPr id="6" name="灯片编号占位符 5"/>
          <p:cNvSpPr>
            <a:spLocks noGrp="1"/>
          </p:cNvSpPr>
          <p:nvPr>
            <p:ph type="sldNum" sz="quarter" idx="13"/>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4FA6E1-6B83-4935-BD31-F33F54FC6619}" type="slidenum">
              <a:rPr kumimoji="0" lang="zh-CN" altLang="en-US" sz="2000" b="1" i="0" u="none" strike="noStrike" kern="1200" cap="none" spc="0" normalizeH="0" baseline="0" noProof="0" smtClean="0">
                <a:ln>
                  <a:noFill/>
                </a:ln>
                <a:solidFill>
                  <a:srgbClr val="5B9BD5"/>
                </a:solidFill>
                <a:effectLst/>
                <a:uLnTx/>
                <a:uFillTx/>
                <a:latin typeface="微软雅黑"/>
                <a:ea typeface="微软雅黑"/>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zh-CN" altLang="en-US" sz="2000" b="1" i="0" u="none" strike="noStrike" kern="1200" cap="none" spc="0" normalizeH="0" baseline="0" noProof="0" dirty="0">
              <a:ln>
                <a:noFill/>
              </a:ln>
              <a:solidFill>
                <a:srgbClr val="5B9BD5"/>
              </a:solidFill>
              <a:effectLst/>
              <a:uLnTx/>
              <a:uFillTx/>
              <a:latin typeface="微软雅黑"/>
              <a:ea typeface="微软雅黑"/>
              <a:cs typeface="+mn-cs"/>
            </a:endParaRPr>
          </a:p>
        </p:txBody>
      </p:sp>
      <p:sp>
        <p:nvSpPr>
          <p:cNvPr id="77" name="Text Box 3"/>
          <p:cNvSpPr txBox="1">
            <a:spLocks noChangeArrowheads="1"/>
          </p:cNvSpPr>
          <p:nvPr/>
        </p:nvSpPr>
        <p:spPr bwMode="auto">
          <a:xfrm>
            <a:off x="327386" y="424851"/>
            <a:ext cx="6507360" cy="6260175"/>
          </a:xfrm>
          <a:prstGeom prst="rect">
            <a:avLst/>
          </a:prstGeom>
          <a:noFill/>
          <a:ln w="34925">
            <a:no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eaLnBrk="0" hangingPunct="0">
              <a:defRPr sz="2000">
                <a:solidFill>
                  <a:schemeClr val="bg1"/>
                </a:solidFill>
                <a:latin typeface="黑体" panose="02010609060101010101" pitchFamily="49" charset="-122"/>
                <a:ea typeface="黑体" panose="02010609060101010101" pitchFamily="49" charset="-122"/>
              </a:defRPr>
            </a:lvl1pPr>
            <a:lvl2pPr marL="742950" indent="-285750" eaLnBrk="0" hangingPunct="0">
              <a:defRPr sz="2000">
                <a:solidFill>
                  <a:schemeClr val="bg1"/>
                </a:solidFill>
                <a:latin typeface="黑体" panose="02010609060101010101" pitchFamily="49" charset="-122"/>
                <a:ea typeface="黑体" panose="02010609060101010101" pitchFamily="49" charset="-122"/>
              </a:defRPr>
            </a:lvl2pPr>
            <a:lvl3pPr marL="1143000" indent="-228600" eaLnBrk="0" hangingPunct="0">
              <a:defRPr sz="2000">
                <a:solidFill>
                  <a:schemeClr val="bg1"/>
                </a:solidFill>
                <a:latin typeface="黑体" panose="02010609060101010101" pitchFamily="49" charset="-122"/>
                <a:ea typeface="黑体" panose="02010609060101010101" pitchFamily="49" charset="-122"/>
              </a:defRPr>
            </a:lvl3pPr>
            <a:lvl4pPr marL="1600200" indent="-228600" eaLnBrk="0" hangingPunct="0">
              <a:defRPr sz="2000">
                <a:solidFill>
                  <a:schemeClr val="bg1"/>
                </a:solidFill>
                <a:latin typeface="黑体" panose="02010609060101010101" pitchFamily="49" charset="-122"/>
                <a:ea typeface="黑体" panose="02010609060101010101" pitchFamily="49" charset="-122"/>
              </a:defRPr>
            </a:lvl4pPr>
            <a:lvl5pPr marL="2057400" indent="-228600" eaLnBrk="0" hangingPunct="0">
              <a:defRPr sz="2000">
                <a:solidFill>
                  <a:schemeClr val="bg1"/>
                </a:solidFill>
                <a:latin typeface="黑体" panose="02010609060101010101" pitchFamily="49" charset="-122"/>
                <a:ea typeface="黑体" panose="02010609060101010101" pitchFamily="49" charset="-122"/>
              </a:defRPr>
            </a:lvl5pPr>
            <a:lvl6pPr marL="2514600" indent="-228600" algn="ctr" eaLnBrk="0" fontAlgn="base" hangingPunct="0">
              <a:spcBef>
                <a:spcPct val="0"/>
              </a:spcBef>
              <a:spcAft>
                <a:spcPct val="0"/>
              </a:spcAft>
              <a:defRPr sz="2000">
                <a:solidFill>
                  <a:schemeClr val="bg1"/>
                </a:solidFill>
                <a:latin typeface="黑体" panose="02010609060101010101" pitchFamily="49" charset="-122"/>
                <a:ea typeface="黑体" panose="02010609060101010101" pitchFamily="49" charset="-122"/>
              </a:defRPr>
            </a:lvl6pPr>
            <a:lvl7pPr marL="2971800" indent="-228600" algn="ctr" eaLnBrk="0" fontAlgn="base" hangingPunct="0">
              <a:spcBef>
                <a:spcPct val="0"/>
              </a:spcBef>
              <a:spcAft>
                <a:spcPct val="0"/>
              </a:spcAft>
              <a:defRPr sz="2000">
                <a:solidFill>
                  <a:schemeClr val="bg1"/>
                </a:solidFill>
                <a:latin typeface="黑体" panose="02010609060101010101" pitchFamily="49" charset="-122"/>
                <a:ea typeface="黑体" panose="02010609060101010101" pitchFamily="49" charset="-122"/>
              </a:defRPr>
            </a:lvl7pPr>
            <a:lvl8pPr marL="3429000" indent="-228600" algn="ctr" eaLnBrk="0" fontAlgn="base" hangingPunct="0">
              <a:spcBef>
                <a:spcPct val="0"/>
              </a:spcBef>
              <a:spcAft>
                <a:spcPct val="0"/>
              </a:spcAft>
              <a:defRPr sz="2000">
                <a:solidFill>
                  <a:schemeClr val="bg1"/>
                </a:solidFill>
                <a:latin typeface="黑体" panose="02010609060101010101" pitchFamily="49" charset="-122"/>
                <a:ea typeface="黑体" panose="02010609060101010101" pitchFamily="49" charset="-122"/>
              </a:defRPr>
            </a:lvl8pPr>
            <a:lvl9pPr marL="3886200" indent="-228600" algn="ctr" eaLnBrk="0" fontAlgn="base" hangingPunct="0">
              <a:spcBef>
                <a:spcPct val="0"/>
              </a:spcBef>
              <a:spcAft>
                <a:spcPct val="0"/>
              </a:spcAft>
              <a:defRPr sz="2000">
                <a:solidFill>
                  <a:schemeClr val="bg1"/>
                </a:solidFill>
                <a:latin typeface="黑体" panose="02010609060101010101" pitchFamily="49" charset="-122"/>
                <a:ea typeface="黑体" panose="02010609060101010101" pitchFamily="49" charset="-122"/>
              </a:defRPr>
            </a:lvl9pPr>
          </a:lstStyle>
          <a:p>
            <a:pPr marL="342900" marR="0" lvl="0" indent="-342900" algn="l" defTabSz="914400" rtl="0" eaLnBrk="1" fontAlgn="auto" latinLnBrk="0" hangingPunct="1">
              <a:lnSpc>
                <a:spcPct val="140000"/>
              </a:lnSpc>
              <a:spcBef>
                <a:spcPct val="30000"/>
              </a:spcBef>
              <a:spcAft>
                <a:spcPts val="0"/>
              </a:spcAft>
              <a:buClr>
                <a:schemeClr val="accent1"/>
              </a:buClr>
              <a:buSzPct val="80000"/>
              <a:buFont typeface="Wingdings" panose="05000000000000000000" pitchFamily="2" charset="2"/>
              <a:buChar char="p"/>
              <a:tabLst/>
              <a:defRPr/>
            </a:pPr>
            <a:r>
              <a:rPr kumimoji="0" lang="zh-CN" altLang="en-US" sz="2400" b="0" i="0" u="none" strike="noStrike" kern="1200" cap="none" spc="0" normalizeH="0" baseline="0" noProof="0" dirty="0" smtClean="0">
                <a:ln>
                  <a:noFill/>
                </a:ln>
                <a:solidFill>
                  <a:prstClr val="black"/>
                </a:solidFill>
                <a:effectLst/>
                <a:uLnTx/>
                <a:uFillTx/>
                <a:latin typeface="+mn-ea"/>
                <a:ea typeface="+mn-ea"/>
              </a:rPr>
              <a:t>晶体管</a:t>
            </a:r>
            <a:r>
              <a:rPr kumimoji="0" lang="zh-CN" altLang="en-US" sz="2400" b="0" i="0" u="none" strike="noStrike" kern="1200" cap="none" spc="0" normalizeH="0" baseline="0" noProof="0" dirty="0">
                <a:ln>
                  <a:noFill/>
                </a:ln>
                <a:solidFill>
                  <a:prstClr val="black"/>
                </a:solidFill>
                <a:effectLst/>
                <a:uLnTx/>
                <a:uFillTx/>
                <a:latin typeface="+mn-ea"/>
                <a:ea typeface="+mn-ea"/>
              </a:rPr>
              <a:t>级全定制</a:t>
            </a:r>
            <a:r>
              <a:rPr kumimoji="0" lang="zh-CN" altLang="en-US" sz="2400" b="0" i="0" u="none" strike="noStrike" kern="1200" cap="none" spc="0" normalizeH="0" baseline="0" noProof="0" dirty="0" smtClean="0">
                <a:ln>
                  <a:noFill/>
                </a:ln>
                <a:solidFill>
                  <a:prstClr val="black"/>
                </a:solidFill>
                <a:effectLst/>
                <a:uLnTx/>
                <a:uFillTx/>
                <a:latin typeface="+mn-ea"/>
                <a:ea typeface="+mn-ea"/>
              </a:rPr>
              <a:t>电路设计</a:t>
            </a:r>
            <a:endParaRPr kumimoji="0" lang="en-US" altLang="zh-CN" sz="2400" b="1" i="0" u="none" strike="noStrike" kern="1200" cap="none" spc="0" normalizeH="0" baseline="0" noProof="0" dirty="0" smtClean="0">
              <a:ln>
                <a:noFill/>
              </a:ln>
              <a:solidFill>
                <a:prstClr val="black"/>
              </a:solidFill>
              <a:effectLst/>
              <a:uLnTx/>
              <a:uFillTx/>
              <a:latin typeface="+mn-ea"/>
              <a:ea typeface="+mn-ea"/>
            </a:endParaRPr>
          </a:p>
          <a:p>
            <a:pPr marL="342900" marR="0" lvl="0" indent="-342900" algn="l" defTabSz="914400" rtl="0" eaLnBrk="1" fontAlgn="auto" latinLnBrk="0" hangingPunct="1">
              <a:lnSpc>
                <a:spcPct val="140000"/>
              </a:lnSpc>
              <a:spcBef>
                <a:spcPct val="30000"/>
              </a:spcBef>
              <a:spcAft>
                <a:spcPts val="0"/>
              </a:spcAft>
              <a:buClr>
                <a:srgbClr val="5B9BD5"/>
              </a:buClr>
              <a:buSzPct val="80000"/>
              <a:buFont typeface="Wingdings" panose="05000000000000000000" pitchFamily="2" charset="2"/>
              <a:buChar char="p"/>
              <a:tabLst/>
              <a:defRPr/>
            </a:pPr>
            <a:r>
              <a:rPr kumimoji="0" lang="zh-CN" altLang="en-US" sz="2400" b="0" i="0" u="none" strike="noStrike" kern="1200" cap="none" spc="0" normalizeH="0" baseline="0" noProof="0" dirty="0" smtClean="0">
                <a:ln>
                  <a:noFill/>
                </a:ln>
                <a:solidFill>
                  <a:prstClr val="black"/>
                </a:solidFill>
                <a:effectLst/>
                <a:uLnTx/>
                <a:uFillTx/>
                <a:latin typeface="+mn-ea"/>
                <a:ea typeface="+mn-ea"/>
              </a:rPr>
              <a:t>出错改错型末端</a:t>
            </a:r>
            <a:r>
              <a:rPr kumimoji="0" lang="en-US" altLang="zh-CN" sz="2400" b="0" i="0" u="none" strike="noStrike" kern="1200" cap="none" spc="0" normalizeH="0" baseline="0" noProof="0" dirty="0" smtClean="0">
                <a:ln>
                  <a:noFill/>
                </a:ln>
                <a:solidFill>
                  <a:prstClr val="black"/>
                </a:solidFill>
                <a:effectLst/>
                <a:uLnTx/>
                <a:uFillTx/>
                <a:latin typeface="+mn-ea"/>
                <a:ea typeface="+mn-ea"/>
              </a:rPr>
              <a:t>EDAC</a:t>
            </a:r>
            <a:r>
              <a:rPr kumimoji="0" lang="zh-CN" altLang="en-US" sz="2400" b="0" i="0" u="none" strike="noStrike" kern="1200" cap="none" spc="0" normalizeH="0" baseline="0" noProof="0" dirty="0" smtClean="0">
                <a:ln>
                  <a:noFill/>
                </a:ln>
                <a:solidFill>
                  <a:prstClr val="black"/>
                </a:solidFill>
                <a:effectLst/>
                <a:uLnTx/>
                <a:uFillTx/>
                <a:latin typeface="+mn-ea"/>
                <a:ea typeface="+mn-ea"/>
              </a:rPr>
              <a:t>电路设计</a:t>
            </a:r>
            <a:endParaRPr kumimoji="0" lang="en-US" altLang="zh-CN" sz="2400" b="0" i="0" u="none" strike="noStrike" kern="1200" cap="none" spc="0" normalizeH="0" baseline="0" noProof="0" dirty="0" smtClean="0">
              <a:ln>
                <a:noFill/>
              </a:ln>
              <a:solidFill>
                <a:prstClr val="black"/>
              </a:solidFill>
              <a:effectLst/>
              <a:uLnTx/>
              <a:uFillTx/>
              <a:latin typeface="+mn-ea"/>
              <a:ea typeface="+mn-ea"/>
            </a:endParaRPr>
          </a:p>
          <a:p>
            <a:pPr marL="342900" indent="-342900" eaLnBrk="1" hangingPunct="1">
              <a:lnSpc>
                <a:spcPct val="140000"/>
              </a:lnSpc>
              <a:spcBef>
                <a:spcPct val="30000"/>
              </a:spcBef>
              <a:buClr>
                <a:srgbClr val="5B9BD5"/>
              </a:buClr>
              <a:buSzPct val="80000"/>
              <a:buFont typeface="Wingdings" panose="05000000000000000000" pitchFamily="2" charset="2"/>
              <a:buChar char="p"/>
              <a:defRPr/>
            </a:pPr>
            <a:r>
              <a:rPr lang="zh-CN" altLang="en-US" sz="2400" b="1" dirty="0">
                <a:solidFill>
                  <a:schemeClr val="tx1"/>
                </a:solidFill>
                <a:latin typeface="+mn-ea"/>
                <a:ea typeface="+mn-ea"/>
              </a:rPr>
              <a:t>选择性</a:t>
            </a:r>
            <a:r>
              <a:rPr lang="zh-CN" altLang="en-US" sz="2400" dirty="0">
                <a:solidFill>
                  <a:schemeClr val="tx1"/>
                </a:solidFill>
                <a:latin typeface="+mn-ea"/>
                <a:ea typeface="+mn-ea"/>
              </a:rPr>
              <a:t>加固单粒子翻转类型</a:t>
            </a:r>
          </a:p>
          <a:p>
            <a:pPr marL="342900" indent="-342900" eaLnBrk="1" hangingPunct="1">
              <a:lnSpc>
                <a:spcPct val="140000"/>
              </a:lnSpc>
              <a:spcBef>
                <a:spcPct val="30000"/>
              </a:spcBef>
              <a:buClr>
                <a:schemeClr val="accent1"/>
              </a:buClr>
              <a:buSzPct val="80000"/>
              <a:buFont typeface="Wingdings" panose="05000000000000000000" pitchFamily="2" charset="2"/>
              <a:buChar char="p"/>
            </a:pPr>
            <a:r>
              <a:rPr lang="zh-CN" altLang="en-US" sz="2400" dirty="0">
                <a:solidFill>
                  <a:schemeClr val="tx1"/>
                </a:solidFill>
                <a:latin typeface="+mn-ea"/>
                <a:ea typeface="+mn-ea"/>
              </a:rPr>
              <a:t>基于末端</a:t>
            </a:r>
            <a:r>
              <a:rPr lang="en-US" altLang="zh-CN" sz="2400" b="1" dirty="0">
                <a:solidFill>
                  <a:schemeClr val="tx1"/>
                </a:solidFill>
                <a:latin typeface="+mn-ea"/>
                <a:ea typeface="+mn-ea"/>
              </a:rPr>
              <a:t>FF</a:t>
            </a:r>
            <a:r>
              <a:rPr lang="zh-CN" altLang="en-US" sz="2400" dirty="0">
                <a:solidFill>
                  <a:schemeClr val="tx1"/>
                </a:solidFill>
                <a:latin typeface="+mn-ea"/>
                <a:ea typeface="+mn-ea"/>
              </a:rPr>
              <a:t>重采样实现当前周期内纠错</a:t>
            </a:r>
            <a:endParaRPr lang="en-US" altLang="zh-CN" sz="2400" dirty="0">
              <a:solidFill>
                <a:schemeClr val="tx1"/>
              </a:solidFill>
              <a:latin typeface="+mn-ea"/>
              <a:ea typeface="+mn-ea"/>
            </a:endParaRPr>
          </a:p>
          <a:p>
            <a:pPr eaLnBrk="1" hangingPunct="1">
              <a:lnSpc>
                <a:spcPct val="140000"/>
              </a:lnSpc>
              <a:spcBef>
                <a:spcPct val="30000"/>
              </a:spcBef>
              <a:buSzPct val="80000"/>
            </a:pPr>
            <a:r>
              <a:rPr lang="zh-CN" altLang="en-US" sz="2400" dirty="0">
                <a:solidFill>
                  <a:schemeClr val="tx1"/>
                </a:solidFill>
                <a:latin typeface="+mn-ea"/>
                <a:ea typeface="+mn-ea"/>
              </a:rPr>
              <a:t>    单</a:t>
            </a:r>
            <a:r>
              <a:rPr lang="zh-CN" altLang="en-US" sz="2400" dirty="0" smtClean="0">
                <a:solidFill>
                  <a:schemeClr val="tx1"/>
                </a:solidFill>
                <a:latin typeface="+mn-ea"/>
                <a:ea typeface="+mn-ea"/>
              </a:rPr>
              <a:t>节点翻转自</a:t>
            </a:r>
            <a:r>
              <a:rPr lang="zh-CN" altLang="en-US" sz="2400" dirty="0">
                <a:solidFill>
                  <a:schemeClr val="tx1"/>
                </a:solidFill>
                <a:latin typeface="+mn-ea"/>
                <a:ea typeface="+mn-ea"/>
              </a:rPr>
              <a:t>恢复型</a:t>
            </a:r>
            <a:r>
              <a:rPr lang="en-US" altLang="zh-CN" sz="2400" dirty="0">
                <a:solidFill>
                  <a:schemeClr val="tx1"/>
                </a:solidFill>
                <a:latin typeface="+mn-ea"/>
                <a:ea typeface="+mn-ea"/>
              </a:rPr>
              <a:t>FF</a:t>
            </a:r>
            <a:r>
              <a:rPr lang="zh-CN" altLang="en-US" sz="2400" dirty="0">
                <a:solidFill>
                  <a:schemeClr val="tx1"/>
                </a:solidFill>
                <a:latin typeface="+mn-ea"/>
                <a:ea typeface="+mn-ea"/>
              </a:rPr>
              <a:t>、监测单元</a:t>
            </a:r>
          </a:p>
          <a:p>
            <a:pPr marL="342900" indent="-342900" eaLnBrk="1" hangingPunct="1">
              <a:lnSpc>
                <a:spcPct val="140000"/>
              </a:lnSpc>
              <a:spcBef>
                <a:spcPct val="30000"/>
              </a:spcBef>
              <a:buClr>
                <a:schemeClr val="accent1"/>
              </a:buClr>
              <a:buSzPct val="80000"/>
              <a:buFont typeface="Wingdings" panose="05000000000000000000" pitchFamily="2" charset="2"/>
              <a:buChar char="p"/>
            </a:pPr>
            <a:r>
              <a:rPr lang="zh-CN" altLang="en-US" sz="2400" dirty="0">
                <a:solidFill>
                  <a:schemeClr val="tx1"/>
                </a:solidFill>
                <a:latin typeface="+mn-ea"/>
                <a:ea typeface="+mn-ea"/>
              </a:rPr>
              <a:t>基于末端</a:t>
            </a:r>
            <a:r>
              <a:rPr lang="en-US" altLang="zh-CN" sz="2400" dirty="0">
                <a:solidFill>
                  <a:schemeClr val="tx1"/>
                </a:solidFill>
                <a:latin typeface="+mn-ea"/>
                <a:ea typeface="+mn-ea"/>
              </a:rPr>
              <a:t>Latch</a:t>
            </a:r>
            <a:r>
              <a:rPr lang="zh-CN" altLang="en-US" sz="2400" dirty="0">
                <a:solidFill>
                  <a:schemeClr val="tx1"/>
                </a:solidFill>
                <a:latin typeface="+mn-ea"/>
                <a:ea typeface="+mn-ea"/>
              </a:rPr>
              <a:t>时间借用特性纠错</a:t>
            </a:r>
          </a:p>
          <a:p>
            <a:pPr eaLnBrk="1" hangingPunct="1">
              <a:lnSpc>
                <a:spcPct val="140000"/>
              </a:lnSpc>
              <a:spcBef>
                <a:spcPct val="30000"/>
              </a:spcBef>
              <a:buSzPct val="80000"/>
            </a:pPr>
            <a:r>
              <a:rPr lang="en-US" altLang="zh-CN" sz="2400" dirty="0">
                <a:solidFill>
                  <a:schemeClr val="tx1"/>
                </a:solidFill>
                <a:latin typeface="+mn-ea"/>
                <a:ea typeface="+mn-ea"/>
              </a:rPr>
              <a:t>    </a:t>
            </a:r>
            <a:r>
              <a:rPr lang="zh-CN" altLang="en-US" sz="2400" dirty="0">
                <a:solidFill>
                  <a:schemeClr val="tx1"/>
                </a:solidFill>
                <a:latin typeface="+mn-ea"/>
                <a:ea typeface="+mn-ea"/>
              </a:rPr>
              <a:t>双</a:t>
            </a:r>
            <a:r>
              <a:rPr lang="zh-CN" altLang="en-US" sz="2400" dirty="0" smtClean="0">
                <a:solidFill>
                  <a:schemeClr val="tx1"/>
                </a:solidFill>
                <a:latin typeface="+mn-ea"/>
                <a:ea typeface="+mn-ea"/>
              </a:rPr>
              <a:t>节点翻转自</a:t>
            </a:r>
            <a:r>
              <a:rPr lang="zh-CN" altLang="en-US" sz="2400" dirty="0">
                <a:solidFill>
                  <a:schemeClr val="tx1"/>
                </a:solidFill>
                <a:latin typeface="+mn-ea"/>
                <a:ea typeface="+mn-ea"/>
              </a:rPr>
              <a:t>恢复型</a:t>
            </a:r>
            <a:r>
              <a:rPr lang="en-US" altLang="zh-CN" sz="2400" dirty="0">
                <a:solidFill>
                  <a:schemeClr val="tx1"/>
                </a:solidFill>
                <a:latin typeface="+mn-ea"/>
                <a:ea typeface="+mn-ea"/>
              </a:rPr>
              <a:t>Latch</a:t>
            </a:r>
            <a:r>
              <a:rPr lang="zh-CN" altLang="en-US" sz="2400" dirty="0" smtClean="0">
                <a:solidFill>
                  <a:schemeClr val="tx1"/>
                </a:solidFill>
                <a:latin typeface="+mn-ea"/>
                <a:ea typeface="+mn-ea"/>
              </a:rPr>
              <a:t>、容忍</a:t>
            </a:r>
            <a:r>
              <a:rPr lang="zh-CN" altLang="en-US" sz="2400" dirty="0">
                <a:solidFill>
                  <a:schemeClr val="tx1"/>
                </a:solidFill>
                <a:latin typeface="+mn-ea"/>
                <a:ea typeface="+mn-ea"/>
              </a:rPr>
              <a:t>型监测单元</a:t>
            </a:r>
            <a:endParaRPr lang="en-US" altLang="zh-CN" sz="2400" dirty="0">
              <a:solidFill>
                <a:schemeClr val="tx1"/>
              </a:solidFill>
              <a:latin typeface="+mn-ea"/>
              <a:ea typeface="+mn-ea"/>
            </a:endParaRPr>
          </a:p>
          <a:p>
            <a:pPr marL="342900" indent="-342900" eaLnBrk="1" hangingPunct="1">
              <a:lnSpc>
                <a:spcPct val="140000"/>
              </a:lnSpc>
              <a:spcBef>
                <a:spcPct val="30000"/>
              </a:spcBef>
              <a:buClr>
                <a:schemeClr val="accent1"/>
              </a:buClr>
              <a:buSzPct val="80000"/>
              <a:buFont typeface="Wingdings" panose="05000000000000000000" pitchFamily="2" charset="2"/>
              <a:buChar char="p"/>
            </a:pPr>
            <a:r>
              <a:rPr lang="zh-CN" altLang="en-US" sz="2400" dirty="0">
                <a:solidFill>
                  <a:schemeClr val="tx1"/>
                </a:solidFill>
                <a:latin typeface="+mn-ea"/>
                <a:ea typeface="+mn-ea"/>
              </a:rPr>
              <a:t>基于</a:t>
            </a:r>
            <a:r>
              <a:rPr lang="en-US" altLang="zh-CN" sz="2400" dirty="0">
                <a:solidFill>
                  <a:schemeClr val="tx1"/>
                </a:solidFill>
                <a:latin typeface="+mn-ea"/>
                <a:ea typeface="+mn-ea"/>
              </a:rPr>
              <a:t>TCAD</a:t>
            </a:r>
            <a:r>
              <a:rPr lang="zh-CN" altLang="en-US" sz="2400" dirty="0">
                <a:solidFill>
                  <a:schemeClr val="tx1"/>
                </a:solidFill>
                <a:latin typeface="+mn-ea"/>
                <a:ea typeface="+mn-ea"/>
              </a:rPr>
              <a:t>搭建仿真验证平台</a:t>
            </a:r>
            <a:endParaRPr lang="en-US" altLang="zh-CN" sz="2400" dirty="0">
              <a:solidFill>
                <a:schemeClr val="tx1"/>
              </a:solidFill>
              <a:latin typeface="+mn-ea"/>
              <a:ea typeface="+mn-ea"/>
            </a:endParaRPr>
          </a:p>
          <a:p>
            <a:pPr marL="342900" indent="-342900" eaLnBrk="1" hangingPunct="1">
              <a:lnSpc>
                <a:spcPct val="140000"/>
              </a:lnSpc>
              <a:spcBef>
                <a:spcPct val="30000"/>
              </a:spcBef>
              <a:buClr>
                <a:schemeClr val="accent1"/>
              </a:buClr>
              <a:buSzPct val="80000"/>
              <a:buFont typeface="Wingdings" panose="05000000000000000000" pitchFamily="2" charset="2"/>
              <a:buChar char="p"/>
            </a:pPr>
            <a:r>
              <a:rPr lang="zh-CN" altLang="en-US" sz="2400" dirty="0">
                <a:solidFill>
                  <a:schemeClr val="tx1"/>
                </a:solidFill>
                <a:latin typeface="+mn-ea"/>
                <a:ea typeface="+mn-ea"/>
              </a:rPr>
              <a:t>宽电压域下的故障注入验证</a:t>
            </a:r>
            <a:endParaRPr lang="en-US" altLang="zh-CN" sz="2400" dirty="0">
              <a:solidFill>
                <a:schemeClr val="tx1"/>
              </a:solidFill>
              <a:latin typeface="+mn-ea"/>
              <a:ea typeface="+mn-ea"/>
            </a:endParaRPr>
          </a:p>
          <a:p>
            <a:pPr marL="342900" indent="-342900" eaLnBrk="1" hangingPunct="1">
              <a:lnSpc>
                <a:spcPct val="140000"/>
              </a:lnSpc>
              <a:spcBef>
                <a:spcPct val="30000"/>
              </a:spcBef>
              <a:buClr>
                <a:schemeClr val="accent1"/>
              </a:buClr>
              <a:buSzPct val="80000"/>
              <a:buFont typeface="Wingdings" panose="05000000000000000000" pitchFamily="2" charset="2"/>
              <a:buChar char="p"/>
            </a:pPr>
            <a:r>
              <a:rPr lang="zh-CN" altLang="en-US" sz="2400" dirty="0">
                <a:solidFill>
                  <a:schemeClr val="tx1"/>
                </a:solidFill>
                <a:latin typeface="+mn-ea"/>
                <a:ea typeface="+mn-ea"/>
              </a:rPr>
              <a:t>设计改进与</a:t>
            </a:r>
            <a:r>
              <a:rPr lang="zh-CN" altLang="en-US" sz="2400" dirty="0" smtClean="0">
                <a:solidFill>
                  <a:schemeClr val="tx1"/>
                </a:solidFill>
                <a:latin typeface="+mn-ea"/>
                <a:ea typeface="+mn-ea"/>
              </a:rPr>
              <a:t>迭代</a:t>
            </a:r>
            <a:endParaRPr lang="en-US" altLang="zh-CN" sz="2400" dirty="0">
              <a:solidFill>
                <a:schemeClr val="tx1"/>
              </a:solidFill>
              <a:latin typeface="+mn-ea"/>
              <a:ea typeface="+mn-ea"/>
            </a:endParaRPr>
          </a:p>
        </p:txBody>
      </p:sp>
      <p:sp>
        <p:nvSpPr>
          <p:cNvPr id="78" name="Rectangle 14"/>
          <p:cNvSpPr>
            <a:spLocks noChangeArrowheads="1"/>
          </p:cNvSpPr>
          <p:nvPr/>
        </p:nvSpPr>
        <p:spPr bwMode="auto">
          <a:xfrm>
            <a:off x="4278329" y="571462"/>
            <a:ext cx="1350050" cy="461665"/>
          </a:xfrm>
          <a:prstGeom prst="rect">
            <a:avLst/>
          </a:prstGeom>
          <a:solidFill>
            <a:schemeClr val="accent1">
              <a:lumMod val="20000"/>
              <a:lumOff val="80000"/>
            </a:schemeClr>
          </a:solidFill>
          <a:ln w="9525">
            <a:noFill/>
            <a:miter lim="800000"/>
            <a:headEnd/>
            <a:tailEnd/>
          </a:ln>
          <a:effectLst>
            <a:outerShdw dist="107763" dir="13500000" algn="ctr" rotWithShape="0">
              <a:schemeClr val="bg2">
                <a:alpha val="50000"/>
              </a:schemeClr>
            </a:outerShdw>
          </a:effectLst>
        </p:spPr>
        <p:txBody>
          <a:bodyPr wrap="none">
            <a:spAutoFit/>
          </a:bodyPr>
          <a:lstStyle>
            <a:lvl1pPr eaLnBrk="0" hangingPunct="0">
              <a:defRPr sz="2000">
                <a:solidFill>
                  <a:schemeClr val="bg1"/>
                </a:solidFill>
                <a:latin typeface="黑体" panose="02010609060101010101" pitchFamily="49" charset="-122"/>
                <a:ea typeface="黑体" panose="02010609060101010101" pitchFamily="49" charset="-122"/>
              </a:defRPr>
            </a:lvl1pPr>
            <a:lvl2pPr marL="742950" indent="-285750" eaLnBrk="0" hangingPunct="0">
              <a:defRPr sz="2000">
                <a:solidFill>
                  <a:schemeClr val="bg1"/>
                </a:solidFill>
                <a:latin typeface="黑体" panose="02010609060101010101" pitchFamily="49" charset="-122"/>
                <a:ea typeface="黑体" panose="02010609060101010101" pitchFamily="49" charset="-122"/>
              </a:defRPr>
            </a:lvl2pPr>
            <a:lvl3pPr marL="1143000" indent="-228600" eaLnBrk="0" hangingPunct="0">
              <a:defRPr sz="2000">
                <a:solidFill>
                  <a:schemeClr val="bg1"/>
                </a:solidFill>
                <a:latin typeface="黑体" panose="02010609060101010101" pitchFamily="49" charset="-122"/>
                <a:ea typeface="黑体" panose="02010609060101010101" pitchFamily="49" charset="-122"/>
              </a:defRPr>
            </a:lvl3pPr>
            <a:lvl4pPr marL="1600200" indent="-228600" eaLnBrk="0" hangingPunct="0">
              <a:defRPr sz="2000">
                <a:solidFill>
                  <a:schemeClr val="bg1"/>
                </a:solidFill>
                <a:latin typeface="黑体" panose="02010609060101010101" pitchFamily="49" charset="-122"/>
                <a:ea typeface="黑体" panose="02010609060101010101" pitchFamily="49" charset="-122"/>
              </a:defRPr>
            </a:lvl4pPr>
            <a:lvl5pPr marL="2057400" indent="-228600" eaLnBrk="0" hangingPunct="0">
              <a:defRPr sz="2000">
                <a:solidFill>
                  <a:schemeClr val="bg1"/>
                </a:solidFill>
                <a:latin typeface="黑体" panose="02010609060101010101" pitchFamily="49" charset="-122"/>
                <a:ea typeface="黑体" panose="02010609060101010101" pitchFamily="49" charset="-122"/>
              </a:defRPr>
            </a:lvl5pPr>
            <a:lvl6pPr marL="2514600" indent="-228600" algn="ctr" eaLnBrk="0" fontAlgn="base" hangingPunct="0">
              <a:spcBef>
                <a:spcPct val="0"/>
              </a:spcBef>
              <a:spcAft>
                <a:spcPct val="0"/>
              </a:spcAft>
              <a:defRPr sz="2000">
                <a:solidFill>
                  <a:schemeClr val="bg1"/>
                </a:solidFill>
                <a:latin typeface="黑体" panose="02010609060101010101" pitchFamily="49" charset="-122"/>
                <a:ea typeface="黑体" panose="02010609060101010101" pitchFamily="49" charset="-122"/>
              </a:defRPr>
            </a:lvl6pPr>
            <a:lvl7pPr marL="2971800" indent="-228600" algn="ctr" eaLnBrk="0" fontAlgn="base" hangingPunct="0">
              <a:spcBef>
                <a:spcPct val="0"/>
              </a:spcBef>
              <a:spcAft>
                <a:spcPct val="0"/>
              </a:spcAft>
              <a:defRPr sz="2000">
                <a:solidFill>
                  <a:schemeClr val="bg1"/>
                </a:solidFill>
                <a:latin typeface="黑体" panose="02010609060101010101" pitchFamily="49" charset="-122"/>
                <a:ea typeface="黑体" panose="02010609060101010101" pitchFamily="49" charset="-122"/>
              </a:defRPr>
            </a:lvl7pPr>
            <a:lvl8pPr marL="3429000" indent="-228600" algn="ctr" eaLnBrk="0" fontAlgn="base" hangingPunct="0">
              <a:spcBef>
                <a:spcPct val="0"/>
              </a:spcBef>
              <a:spcAft>
                <a:spcPct val="0"/>
              </a:spcAft>
              <a:defRPr sz="2000">
                <a:solidFill>
                  <a:schemeClr val="bg1"/>
                </a:solidFill>
                <a:latin typeface="黑体" panose="02010609060101010101" pitchFamily="49" charset="-122"/>
                <a:ea typeface="黑体" panose="02010609060101010101" pitchFamily="49" charset="-122"/>
              </a:defRPr>
            </a:lvl8pPr>
            <a:lvl9pPr marL="3886200" indent="-228600" algn="ctr" eaLnBrk="0" fontAlgn="base" hangingPunct="0">
              <a:spcBef>
                <a:spcPct val="0"/>
              </a:spcBef>
              <a:spcAft>
                <a:spcPct val="0"/>
              </a:spcAft>
              <a:defRPr sz="2000">
                <a:solidFill>
                  <a:schemeClr val="bg1"/>
                </a:solidFill>
                <a:latin typeface="黑体" panose="02010609060101010101" pitchFamily="49" charset="-122"/>
                <a:ea typeface="黑体" panose="02010609060101010101" pitchFamily="49" charset="-122"/>
              </a:defRPr>
            </a:lvl9pPr>
          </a:lstStyle>
          <a:p>
            <a:pPr marL="0" marR="0" lvl="0" indent="0" algn="l" defTabSz="914400" rtl="0" eaLnBrk="1" fontAlgn="auto" latinLnBrk="0" hangingPunct="1">
              <a:lnSpc>
                <a:spcPct val="100000"/>
              </a:lnSpc>
              <a:spcBef>
                <a:spcPts val="0"/>
              </a:spcBef>
              <a:spcAft>
                <a:spcPts val="0"/>
              </a:spcAft>
              <a:buClr>
                <a:srgbClr val="FF3300"/>
              </a:buClr>
              <a:buSzTx/>
              <a:buFont typeface="Wingdings" panose="05000000000000000000" pitchFamily="2" charset="2"/>
              <a:buChar char="ü"/>
              <a:tabLst/>
              <a:defRPr/>
            </a:pPr>
            <a:r>
              <a:rPr kumimoji="0" lang="zh-CN" altLang="en-US" sz="2400" b="0" i="0" u="none" strike="noStrike" kern="1200" cap="none" spc="0" normalizeH="0" baseline="0" noProof="0" dirty="0" smtClean="0">
                <a:ln>
                  <a:noFill/>
                </a:ln>
                <a:solidFill>
                  <a:prstClr val="black"/>
                </a:solidFill>
                <a:effectLst/>
                <a:uLnTx/>
                <a:uFillTx/>
                <a:latin typeface="微软雅黑"/>
                <a:ea typeface="微软雅黑"/>
                <a:cs typeface="+mn-cs"/>
              </a:rPr>
              <a:t>低代价</a:t>
            </a:r>
            <a:endParaRPr kumimoji="0" lang="zh-CN" altLang="en-US" sz="2400" b="0" i="0" u="none" strike="noStrike" kern="1200" cap="none" spc="0" normalizeH="0" baseline="0" noProof="0" dirty="0">
              <a:ln>
                <a:noFill/>
              </a:ln>
              <a:solidFill>
                <a:prstClr val="black"/>
              </a:solidFill>
              <a:effectLst/>
              <a:uLnTx/>
              <a:uFillTx/>
              <a:latin typeface="微软雅黑"/>
              <a:ea typeface="微软雅黑"/>
              <a:cs typeface="+mn-cs"/>
            </a:endParaRPr>
          </a:p>
        </p:txBody>
      </p:sp>
      <p:sp>
        <p:nvSpPr>
          <p:cNvPr id="80" name="Rectangle 14"/>
          <p:cNvSpPr>
            <a:spLocks noChangeArrowheads="1"/>
          </p:cNvSpPr>
          <p:nvPr/>
        </p:nvSpPr>
        <p:spPr bwMode="auto">
          <a:xfrm>
            <a:off x="5075394" y="1147603"/>
            <a:ext cx="2267503" cy="461665"/>
          </a:xfrm>
          <a:prstGeom prst="rect">
            <a:avLst/>
          </a:prstGeom>
          <a:solidFill>
            <a:schemeClr val="accent1">
              <a:lumMod val="20000"/>
              <a:lumOff val="80000"/>
            </a:schemeClr>
          </a:solidFill>
          <a:ln w="9525">
            <a:noFill/>
            <a:miter lim="800000"/>
            <a:headEnd/>
            <a:tailEnd/>
          </a:ln>
          <a:effectLst>
            <a:outerShdw dist="107763" dir="13500000" algn="ctr" rotWithShape="0">
              <a:schemeClr val="bg2">
                <a:alpha val="50000"/>
              </a:schemeClr>
            </a:outerShdw>
          </a:effectLst>
        </p:spPr>
        <p:txBody>
          <a:bodyPr wrap="square">
            <a:spAutoFit/>
          </a:bodyPr>
          <a:lstStyle>
            <a:lvl1pPr eaLnBrk="0" hangingPunct="0">
              <a:defRPr sz="2000">
                <a:solidFill>
                  <a:schemeClr val="bg1"/>
                </a:solidFill>
                <a:latin typeface="黑体" panose="02010609060101010101" pitchFamily="49" charset="-122"/>
                <a:ea typeface="黑体" panose="02010609060101010101" pitchFamily="49" charset="-122"/>
              </a:defRPr>
            </a:lvl1pPr>
            <a:lvl2pPr marL="742950" indent="-285750" eaLnBrk="0" hangingPunct="0">
              <a:defRPr sz="2000">
                <a:solidFill>
                  <a:schemeClr val="bg1"/>
                </a:solidFill>
                <a:latin typeface="黑体" panose="02010609060101010101" pitchFamily="49" charset="-122"/>
                <a:ea typeface="黑体" panose="02010609060101010101" pitchFamily="49" charset="-122"/>
              </a:defRPr>
            </a:lvl2pPr>
            <a:lvl3pPr marL="1143000" indent="-228600" eaLnBrk="0" hangingPunct="0">
              <a:defRPr sz="2000">
                <a:solidFill>
                  <a:schemeClr val="bg1"/>
                </a:solidFill>
                <a:latin typeface="黑体" panose="02010609060101010101" pitchFamily="49" charset="-122"/>
                <a:ea typeface="黑体" panose="02010609060101010101" pitchFamily="49" charset="-122"/>
              </a:defRPr>
            </a:lvl3pPr>
            <a:lvl4pPr marL="1600200" indent="-228600" eaLnBrk="0" hangingPunct="0">
              <a:defRPr sz="2000">
                <a:solidFill>
                  <a:schemeClr val="bg1"/>
                </a:solidFill>
                <a:latin typeface="黑体" panose="02010609060101010101" pitchFamily="49" charset="-122"/>
                <a:ea typeface="黑体" panose="02010609060101010101" pitchFamily="49" charset="-122"/>
              </a:defRPr>
            </a:lvl4pPr>
            <a:lvl5pPr marL="2057400" indent="-228600" eaLnBrk="0" hangingPunct="0">
              <a:defRPr sz="2000">
                <a:solidFill>
                  <a:schemeClr val="bg1"/>
                </a:solidFill>
                <a:latin typeface="黑体" panose="02010609060101010101" pitchFamily="49" charset="-122"/>
                <a:ea typeface="黑体" panose="02010609060101010101" pitchFamily="49" charset="-122"/>
              </a:defRPr>
            </a:lvl5pPr>
            <a:lvl6pPr marL="2514600" indent="-228600" algn="ctr" eaLnBrk="0" fontAlgn="base" hangingPunct="0">
              <a:spcBef>
                <a:spcPct val="0"/>
              </a:spcBef>
              <a:spcAft>
                <a:spcPct val="0"/>
              </a:spcAft>
              <a:defRPr sz="2000">
                <a:solidFill>
                  <a:schemeClr val="bg1"/>
                </a:solidFill>
                <a:latin typeface="黑体" panose="02010609060101010101" pitchFamily="49" charset="-122"/>
                <a:ea typeface="黑体" panose="02010609060101010101" pitchFamily="49" charset="-122"/>
              </a:defRPr>
            </a:lvl6pPr>
            <a:lvl7pPr marL="2971800" indent="-228600" algn="ctr" eaLnBrk="0" fontAlgn="base" hangingPunct="0">
              <a:spcBef>
                <a:spcPct val="0"/>
              </a:spcBef>
              <a:spcAft>
                <a:spcPct val="0"/>
              </a:spcAft>
              <a:defRPr sz="2000">
                <a:solidFill>
                  <a:schemeClr val="bg1"/>
                </a:solidFill>
                <a:latin typeface="黑体" panose="02010609060101010101" pitchFamily="49" charset="-122"/>
                <a:ea typeface="黑体" panose="02010609060101010101" pitchFamily="49" charset="-122"/>
              </a:defRPr>
            </a:lvl7pPr>
            <a:lvl8pPr marL="3429000" indent="-228600" algn="ctr" eaLnBrk="0" fontAlgn="base" hangingPunct="0">
              <a:spcBef>
                <a:spcPct val="0"/>
              </a:spcBef>
              <a:spcAft>
                <a:spcPct val="0"/>
              </a:spcAft>
              <a:defRPr sz="2000">
                <a:solidFill>
                  <a:schemeClr val="bg1"/>
                </a:solidFill>
                <a:latin typeface="黑体" panose="02010609060101010101" pitchFamily="49" charset="-122"/>
                <a:ea typeface="黑体" panose="02010609060101010101" pitchFamily="49" charset="-122"/>
              </a:defRPr>
            </a:lvl8pPr>
            <a:lvl9pPr marL="3886200" indent="-228600" algn="ctr" eaLnBrk="0" fontAlgn="base" hangingPunct="0">
              <a:spcBef>
                <a:spcPct val="0"/>
              </a:spcBef>
              <a:spcAft>
                <a:spcPct val="0"/>
              </a:spcAft>
              <a:defRPr sz="2000">
                <a:solidFill>
                  <a:schemeClr val="bg1"/>
                </a:solidFill>
                <a:latin typeface="黑体" panose="02010609060101010101" pitchFamily="49" charset="-122"/>
                <a:ea typeface="黑体" panose="02010609060101010101" pitchFamily="49" charset="-122"/>
              </a:defRPr>
            </a:lvl9pPr>
          </a:lstStyle>
          <a:p>
            <a:pPr marL="0" marR="0" lvl="0" indent="0" algn="l" defTabSz="914400" rtl="0" eaLnBrk="1" fontAlgn="auto" latinLnBrk="0" hangingPunct="1">
              <a:lnSpc>
                <a:spcPct val="100000"/>
              </a:lnSpc>
              <a:spcBef>
                <a:spcPts val="0"/>
              </a:spcBef>
              <a:spcAft>
                <a:spcPts val="0"/>
              </a:spcAft>
              <a:buClr>
                <a:srgbClr val="FF3300"/>
              </a:buClr>
              <a:buSzTx/>
              <a:buFont typeface="Wingdings" panose="05000000000000000000" pitchFamily="2" charset="2"/>
              <a:buChar char="ü"/>
              <a:tabLst/>
              <a:defRPr/>
            </a:pPr>
            <a:r>
              <a:rPr lang="zh-CN" altLang="en-US" sz="2400" noProof="0" dirty="0" smtClean="0">
                <a:solidFill>
                  <a:prstClr val="black"/>
                </a:solidFill>
                <a:latin typeface="微软雅黑"/>
                <a:ea typeface="微软雅黑"/>
              </a:rPr>
              <a:t>完全释放余量</a:t>
            </a:r>
            <a:endParaRPr kumimoji="0" lang="zh-CN" altLang="en-US" sz="2400" b="0" i="0" u="none" strike="noStrike" kern="1200" cap="none" spc="0" normalizeH="0" baseline="0" noProof="0" dirty="0">
              <a:ln>
                <a:noFill/>
              </a:ln>
              <a:solidFill>
                <a:prstClr val="black"/>
              </a:solidFill>
              <a:effectLst/>
              <a:uLnTx/>
              <a:uFillTx/>
              <a:latin typeface="微软雅黑"/>
              <a:ea typeface="微软雅黑"/>
              <a:cs typeface="+mn-cs"/>
            </a:endParaRPr>
          </a:p>
        </p:txBody>
      </p:sp>
      <p:sp>
        <p:nvSpPr>
          <p:cNvPr id="44" name="圆角矩形 43"/>
          <p:cNvSpPr/>
          <p:nvPr/>
        </p:nvSpPr>
        <p:spPr>
          <a:xfrm>
            <a:off x="8971332" y="2925063"/>
            <a:ext cx="2717999" cy="1216749"/>
          </a:xfrm>
          <a:prstGeom prst="roundRect">
            <a:avLst/>
          </a:prstGeom>
          <a:solidFill>
            <a:srgbClr val="E1979C"/>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1200" cap="none" spc="0" normalizeH="0" baseline="0" noProof="0">
              <a:ln>
                <a:noFill/>
              </a:ln>
              <a:solidFill>
                <a:prstClr val="white"/>
              </a:solidFill>
              <a:effectLst/>
              <a:uLnTx/>
              <a:uFillTx/>
              <a:latin typeface="Impact"/>
              <a:ea typeface="微软雅黑"/>
              <a:cs typeface="+mn-cs"/>
            </a:endParaRPr>
          </a:p>
        </p:txBody>
      </p:sp>
      <p:sp>
        <p:nvSpPr>
          <p:cNvPr id="45" name="TextBox 33"/>
          <p:cNvSpPr txBox="1"/>
          <p:nvPr/>
        </p:nvSpPr>
        <p:spPr>
          <a:xfrm>
            <a:off x="8971324" y="2925063"/>
            <a:ext cx="2774760" cy="1200331"/>
          </a:xfrm>
          <a:prstGeom prst="rect">
            <a:avLst/>
          </a:prstGeom>
          <a:noFill/>
        </p:spPr>
        <p:txBody>
          <a:bodyPr wrap="square" lIns="91445" tIns="45721" rIns="91445" bIns="45721" rtlCol="0">
            <a:spAutoFit/>
          </a:bodyPr>
          <a:lstStyle/>
          <a:p>
            <a:pPr algn="just"/>
            <a:r>
              <a:rPr kumimoji="0" lang="zh-CN" altLang="en-US" sz="2400" b="1" i="0" u="none" strike="noStrike" kern="1200" cap="none" spc="0" normalizeH="0" baseline="0" noProof="0" dirty="0">
                <a:ln>
                  <a:noFill/>
                </a:ln>
                <a:solidFill>
                  <a:prstClr val="white"/>
                </a:solidFill>
                <a:effectLst/>
                <a:uLnTx/>
                <a:uFillTx/>
                <a:latin typeface="微软雅黑"/>
                <a:ea typeface="微软雅黑"/>
                <a:cs typeface="+mn-ea"/>
                <a:sym typeface="+mn-lt"/>
              </a:rPr>
              <a:t>在</a:t>
            </a:r>
            <a:r>
              <a:rPr kumimoji="0" lang="zh-CN" altLang="en-US" sz="2400" b="1" i="0" u="none" strike="noStrike" kern="1200" cap="none" spc="0" normalizeH="0" baseline="0" noProof="0" dirty="0" smtClean="0">
                <a:ln>
                  <a:noFill/>
                </a:ln>
                <a:solidFill>
                  <a:prstClr val="white"/>
                </a:solidFill>
                <a:effectLst/>
                <a:uLnTx/>
                <a:uFillTx/>
                <a:latin typeface="微软雅黑"/>
                <a:ea typeface="微软雅黑"/>
                <a:cs typeface="+mn-ea"/>
                <a:sym typeface="+mn-lt"/>
              </a:rPr>
              <a:t>兼具宇航</a:t>
            </a:r>
            <a:r>
              <a:rPr kumimoji="0" lang="en-US" altLang="zh-CN" sz="2400" b="1" i="0" u="none" strike="noStrike" kern="1200" cap="none" spc="0" normalizeH="0" baseline="0" noProof="0" dirty="0" smtClean="0">
                <a:ln>
                  <a:noFill/>
                </a:ln>
                <a:solidFill>
                  <a:prstClr val="white"/>
                </a:solidFill>
                <a:effectLst/>
                <a:uLnTx/>
                <a:uFillTx/>
                <a:latin typeface="微软雅黑"/>
                <a:ea typeface="微软雅黑"/>
                <a:cs typeface="+mn-ea"/>
                <a:sym typeface="+mn-lt"/>
              </a:rPr>
              <a:t>ICs</a:t>
            </a:r>
            <a:r>
              <a:rPr kumimoji="0" lang="zh-CN" altLang="en-US" sz="2400" b="1" i="0" u="none" strike="noStrike" kern="1200" cap="none" spc="0" normalizeH="0" baseline="0" noProof="0" dirty="0" smtClean="0">
                <a:ln>
                  <a:noFill/>
                </a:ln>
                <a:solidFill>
                  <a:prstClr val="white"/>
                </a:solidFill>
                <a:effectLst/>
                <a:uLnTx/>
                <a:uFillTx/>
                <a:latin typeface="微软雅黑"/>
                <a:ea typeface="微软雅黑"/>
                <a:cs typeface="+mn-ea"/>
                <a:sym typeface="+mn-lt"/>
              </a:rPr>
              <a:t>高可靠、高性能和低开销方向</a:t>
            </a:r>
            <a:r>
              <a:rPr kumimoji="0" lang="zh-CN" altLang="en-US" sz="2400" b="1" i="0" u="none" strike="noStrike" kern="1200" cap="none" spc="0" normalizeH="0" baseline="0" noProof="0" dirty="0">
                <a:ln>
                  <a:noFill/>
                </a:ln>
                <a:solidFill>
                  <a:prstClr val="white"/>
                </a:solidFill>
                <a:effectLst/>
                <a:uLnTx/>
                <a:uFillTx/>
                <a:latin typeface="微软雅黑"/>
                <a:ea typeface="微软雅黑"/>
                <a:cs typeface="+mn-ea"/>
                <a:sym typeface="+mn-lt"/>
              </a:rPr>
              <a:t>取得</a:t>
            </a:r>
            <a:r>
              <a:rPr kumimoji="0" lang="zh-CN" altLang="en-US" sz="2400" b="1" i="0" u="none" strike="noStrike" kern="1200" cap="none" spc="0" normalizeH="0" baseline="0" noProof="0" dirty="0" smtClean="0">
                <a:ln>
                  <a:noFill/>
                </a:ln>
                <a:solidFill>
                  <a:prstClr val="white"/>
                </a:solidFill>
                <a:effectLst/>
                <a:uLnTx/>
                <a:uFillTx/>
                <a:latin typeface="微软雅黑"/>
                <a:ea typeface="微软雅黑"/>
                <a:cs typeface="+mn-ea"/>
                <a:sym typeface="+mn-lt"/>
              </a:rPr>
              <a:t>突破</a:t>
            </a:r>
            <a:endParaRPr kumimoji="0" lang="zh-CN" altLang="en-US" sz="2400" b="1" i="0" u="none" strike="noStrike" kern="1200" cap="none" spc="0" normalizeH="0" baseline="0" noProof="0" dirty="0">
              <a:ln>
                <a:noFill/>
              </a:ln>
              <a:solidFill>
                <a:prstClr val="white"/>
              </a:solidFill>
              <a:effectLst/>
              <a:uLnTx/>
              <a:uFillTx/>
              <a:latin typeface="微软雅黑"/>
              <a:ea typeface="微软雅黑"/>
              <a:cs typeface="+mn-ea"/>
              <a:sym typeface="+mn-lt"/>
            </a:endParaRPr>
          </a:p>
        </p:txBody>
      </p:sp>
      <p:sp>
        <p:nvSpPr>
          <p:cNvPr id="50" name="Rectangle 14"/>
          <p:cNvSpPr>
            <a:spLocks noChangeArrowheads="1"/>
          </p:cNvSpPr>
          <p:nvPr/>
        </p:nvSpPr>
        <p:spPr bwMode="auto">
          <a:xfrm>
            <a:off x="6126372" y="2409323"/>
            <a:ext cx="1657826" cy="461665"/>
          </a:xfrm>
          <a:prstGeom prst="rect">
            <a:avLst/>
          </a:prstGeom>
          <a:solidFill>
            <a:schemeClr val="accent1">
              <a:lumMod val="20000"/>
              <a:lumOff val="80000"/>
            </a:schemeClr>
          </a:solidFill>
          <a:ln w="9525">
            <a:noFill/>
            <a:miter lim="800000"/>
            <a:headEnd/>
            <a:tailEnd/>
          </a:ln>
          <a:effectLst>
            <a:outerShdw dist="107763" dir="13500000" algn="ctr" rotWithShape="0">
              <a:schemeClr val="bg2">
                <a:alpha val="50000"/>
              </a:schemeClr>
            </a:outerShdw>
          </a:effectLst>
        </p:spPr>
        <p:txBody>
          <a:bodyPr wrap="none">
            <a:spAutoFit/>
          </a:bodyPr>
          <a:lstStyle>
            <a:lvl1pPr eaLnBrk="0" hangingPunct="0">
              <a:defRPr sz="2000">
                <a:solidFill>
                  <a:schemeClr val="bg1"/>
                </a:solidFill>
                <a:latin typeface="黑体" panose="02010609060101010101" pitchFamily="49" charset="-122"/>
                <a:ea typeface="黑体" panose="02010609060101010101" pitchFamily="49" charset="-122"/>
              </a:defRPr>
            </a:lvl1pPr>
            <a:lvl2pPr marL="742950" indent="-285750" eaLnBrk="0" hangingPunct="0">
              <a:defRPr sz="2000">
                <a:solidFill>
                  <a:schemeClr val="bg1"/>
                </a:solidFill>
                <a:latin typeface="黑体" panose="02010609060101010101" pitchFamily="49" charset="-122"/>
                <a:ea typeface="黑体" panose="02010609060101010101" pitchFamily="49" charset="-122"/>
              </a:defRPr>
            </a:lvl2pPr>
            <a:lvl3pPr marL="1143000" indent="-228600" eaLnBrk="0" hangingPunct="0">
              <a:defRPr sz="2000">
                <a:solidFill>
                  <a:schemeClr val="bg1"/>
                </a:solidFill>
                <a:latin typeface="黑体" panose="02010609060101010101" pitchFamily="49" charset="-122"/>
                <a:ea typeface="黑体" panose="02010609060101010101" pitchFamily="49" charset="-122"/>
              </a:defRPr>
            </a:lvl3pPr>
            <a:lvl4pPr marL="1600200" indent="-228600" eaLnBrk="0" hangingPunct="0">
              <a:defRPr sz="2000">
                <a:solidFill>
                  <a:schemeClr val="bg1"/>
                </a:solidFill>
                <a:latin typeface="黑体" panose="02010609060101010101" pitchFamily="49" charset="-122"/>
                <a:ea typeface="黑体" panose="02010609060101010101" pitchFamily="49" charset="-122"/>
              </a:defRPr>
            </a:lvl4pPr>
            <a:lvl5pPr marL="2057400" indent="-228600" eaLnBrk="0" hangingPunct="0">
              <a:defRPr sz="2000">
                <a:solidFill>
                  <a:schemeClr val="bg1"/>
                </a:solidFill>
                <a:latin typeface="黑体" panose="02010609060101010101" pitchFamily="49" charset="-122"/>
                <a:ea typeface="黑体" panose="02010609060101010101" pitchFamily="49" charset="-122"/>
              </a:defRPr>
            </a:lvl5pPr>
            <a:lvl6pPr marL="2514600" indent="-228600" algn="ctr" eaLnBrk="0" fontAlgn="base" hangingPunct="0">
              <a:spcBef>
                <a:spcPct val="0"/>
              </a:spcBef>
              <a:spcAft>
                <a:spcPct val="0"/>
              </a:spcAft>
              <a:defRPr sz="2000">
                <a:solidFill>
                  <a:schemeClr val="bg1"/>
                </a:solidFill>
                <a:latin typeface="黑体" panose="02010609060101010101" pitchFamily="49" charset="-122"/>
                <a:ea typeface="黑体" panose="02010609060101010101" pitchFamily="49" charset="-122"/>
              </a:defRPr>
            </a:lvl6pPr>
            <a:lvl7pPr marL="2971800" indent="-228600" algn="ctr" eaLnBrk="0" fontAlgn="base" hangingPunct="0">
              <a:spcBef>
                <a:spcPct val="0"/>
              </a:spcBef>
              <a:spcAft>
                <a:spcPct val="0"/>
              </a:spcAft>
              <a:defRPr sz="2000">
                <a:solidFill>
                  <a:schemeClr val="bg1"/>
                </a:solidFill>
                <a:latin typeface="黑体" panose="02010609060101010101" pitchFamily="49" charset="-122"/>
                <a:ea typeface="黑体" panose="02010609060101010101" pitchFamily="49" charset="-122"/>
              </a:defRPr>
            </a:lvl7pPr>
            <a:lvl8pPr marL="3429000" indent="-228600" algn="ctr" eaLnBrk="0" fontAlgn="base" hangingPunct="0">
              <a:spcBef>
                <a:spcPct val="0"/>
              </a:spcBef>
              <a:spcAft>
                <a:spcPct val="0"/>
              </a:spcAft>
              <a:defRPr sz="2000">
                <a:solidFill>
                  <a:schemeClr val="bg1"/>
                </a:solidFill>
                <a:latin typeface="黑体" panose="02010609060101010101" pitchFamily="49" charset="-122"/>
                <a:ea typeface="黑体" panose="02010609060101010101" pitchFamily="49" charset="-122"/>
              </a:defRPr>
            </a:lvl8pPr>
            <a:lvl9pPr marL="3886200" indent="-228600" algn="ctr" eaLnBrk="0" fontAlgn="base" hangingPunct="0">
              <a:spcBef>
                <a:spcPct val="0"/>
              </a:spcBef>
              <a:spcAft>
                <a:spcPct val="0"/>
              </a:spcAft>
              <a:defRPr sz="2000">
                <a:solidFill>
                  <a:schemeClr val="bg1"/>
                </a:solidFill>
                <a:latin typeface="黑体" panose="02010609060101010101" pitchFamily="49" charset="-122"/>
                <a:ea typeface="黑体" panose="02010609060101010101" pitchFamily="49" charset="-122"/>
              </a:defRPr>
            </a:lvl9pPr>
          </a:lstStyle>
          <a:p>
            <a:pPr algn="l" eaLnBrk="1" hangingPunct="1">
              <a:buClr>
                <a:srgbClr val="FF3300"/>
              </a:buClr>
              <a:buFont typeface="Wingdings" panose="05000000000000000000" pitchFamily="2" charset="2"/>
              <a:buChar char="ü"/>
            </a:pPr>
            <a:r>
              <a:rPr lang="zh-CN" altLang="en-US" sz="2400" dirty="0" smtClean="0">
                <a:solidFill>
                  <a:schemeClr val="tx1"/>
                </a:solidFill>
                <a:latin typeface="+mn-ea"/>
                <a:ea typeface="+mn-ea"/>
              </a:rPr>
              <a:t>快速响应</a:t>
            </a:r>
            <a:endParaRPr lang="zh-CN" altLang="en-US" sz="2400" dirty="0">
              <a:solidFill>
                <a:schemeClr val="tx1"/>
              </a:solidFill>
              <a:latin typeface="+mn-ea"/>
              <a:ea typeface="+mn-ea"/>
            </a:endParaRPr>
          </a:p>
        </p:txBody>
      </p:sp>
      <p:sp>
        <p:nvSpPr>
          <p:cNvPr id="59" name="Rectangle 14"/>
          <p:cNvSpPr>
            <a:spLocks noChangeArrowheads="1"/>
          </p:cNvSpPr>
          <p:nvPr/>
        </p:nvSpPr>
        <p:spPr bwMode="auto">
          <a:xfrm>
            <a:off x="4789976" y="4886542"/>
            <a:ext cx="2273379" cy="461665"/>
          </a:xfrm>
          <a:prstGeom prst="rect">
            <a:avLst/>
          </a:prstGeom>
          <a:solidFill>
            <a:schemeClr val="accent1">
              <a:lumMod val="20000"/>
              <a:lumOff val="80000"/>
            </a:schemeClr>
          </a:solidFill>
          <a:ln w="9525">
            <a:noFill/>
            <a:miter lim="800000"/>
            <a:headEnd/>
            <a:tailEnd/>
          </a:ln>
          <a:effectLst>
            <a:outerShdw dist="107763" dir="13500000" algn="ctr" rotWithShape="0">
              <a:schemeClr val="bg2">
                <a:alpha val="50000"/>
              </a:schemeClr>
            </a:outerShdw>
          </a:effectLst>
        </p:spPr>
        <p:txBody>
          <a:bodyPr wrap="none">
            <a:spAutoFit/>
          </a:bodyPr>
          <a:lstStyle>
            <a:lvl1pPr eaLnBrk="0" hangingPunct="0">
              <a:defRPr sz="2000">
                <a:solidFill>
                  <a:schemeClr val="bg1"/>
                </a:solidFill>
                <a:latin typeface="黑体" panose="02010609060101010101" pitchFamily="49" charset="-122"/>
                <a:ea typeface="黑体" panose="02010609060101010101" pitchFamily="49" charset="-122"/>
              </a:defRPr>
            </a:lvl1pPr>
            <a:lvl2pPr marL="742950" indent="-285750" eaLnBrk="0" hangingPunct="0">
              <a:defRPr sz="2000">
                <a:solidFill>
                  <a:schemeClr val="bg1"/>
                </a:solidFill>
                <a:latin typeface="黑体" panose="02010609060101010101" pitchFamily="49" charset="-122"/>
                <a:ea typeface="黑体" panose="02010609060101010101" pitchFamily="49" charset="-122"/>
              </a:defRPr>
            </a:lvl2pPr>
            <a:lvl3pPr marL="1143000" indent="-228600" eaLnBrk="0" hangingPunct="0">
              <a:defRPr sz="2000">
                <a:solidFill>
                  <a:schemeClr val="bg1"/>
                </a:solidFill>
                <a:latin typeface="黑体" panose="02010609060101010101" pitchFamily="49" charset="-122"/>
                <a:ea typeface="黑体" panose="02010609060101010101" pitchFamily="49" charset="-122"/>
              </a:defRPr>
            </a:lvl3pPr>
            <a:lvl4pPr marL="1600200" indent="-228600" eaLnBrk="0" hangingPunct="0">
              <a:defRPr sz="2000">
                <a:solidFill>
                  <a:schemeClr val="bg1"/>
                </a:solidFill>
                <a:latin typeface="黑体" panose="02010609060101010101" pitchFamily="49" charset="-122"/>
                <a:ea typeface="黑体" panose="02010609060101010101" pitchFamily="49" charset="-122"/>
              </a:defRPr>
            </a:lvl4pPr>
            <a:lvl5pPr marL="2057400" indent="-228600" eaLnBrk="0" hangingPunct="0">
              <a:defRPr sz="2000">
                <a:solidFill>
                  <a:schemeClr val="bg1"/>
                </a:solidFill>
                <a:latin typeface="黑体" panose="02010609060101010101" pitchFamily="49" charset="-122"/>
                <a:ea typeface="黑体" panose="02010609060101010101" pitchFamily="49" charset="-122"/>
              </a:defRPr>
            </a:lvl5pPr>
            <a:lvl6pPr marL="2514600" indent="-228600" algn="ctr" eaLnBrk="0" fontAlgn="base" hangingPunct="0">
              <a:spcBef>
                <a:spcPct val="0"/>
              </a:spcBef>
              <a:spcAft>
                <a:spcPct val="0"/>
              </a:spcAft>
              <a:defRPr sz="2000">
                <a:solidFill>
                  <a:schemeClr val="bg1"/>
                </a:solidFill>
                <a:latin typeface="黑体" panose="02010609060101010101" pitchFamily="49" charset="-122"/>
                <a:ea typeface="黑体" panose="02010609060101010101" pitchFamily="49" charset="-122"/>
              </a:defRPr>
            </a:lvl6pPr>
            <a:lvl7pPr marL="2971800" indent="-228600" algn="ctr" eaLnBrk="0" fontAlgn="base" hangingPunct="0">
              <a:spcBef>
                <a:spcPct val="0"/>
              </a:spcBef>
              <a:spcAft>
                <a:spcPct val="0"/>
              </a:spcAft>
              <a:defRPr sz="2000">
                <a:solidFill>
                  <a:schemeClr val="bg1"/>
                </a:solidFill>
                <a:latin typeface="黑体" panose="02010609060101010101" pitchFamily="49" charset="-122"/>
                <a:ea typeface="黑体" panose="02010609060101010101" pitchFamily="49" charset="-122"/>
              </a:defRPr>
            </a:lvl7pPr>
            <a:lvl8pPr marL="3429000" indent="-228600" algn="ctr" eaLnBrk="0" fontAlgn="base" hangingPunct="0">
              <a:spcBef>
                <a:spcPct val="0"/>
              </a:spcBef>
              <a:spcAft>
                <a:spcPct val="0"/>
              </a:spcAft>
              <a:defRPr sz="2000">
                <a:solidFill>
                  <a:schemeClr val="bg1"/>
                </a:solidFill>
                <a:latin typeface="黑体" panose="02010609060101010101" pitchFamily="49" charset="-122"/>
                <a:ea typeface="黑体" panose="02010609060101010101" pitchFamily="49" charset="-122"/>
              </a:defRPr>
            </a:lvl8pPr>
            <a:lvl9pPr marL="3886200" indent="-228600" algn="ctr" eaLnBrk="0" fontAlgn="base" hangingPunct="0">
              <a:spcBef>
                <a:spcPct val="0"/>
              </a:spcBef>
              <a:spcAft>
                <a:spcPct val="0"/>
              </a:spcAft>
              <a:defRPr sz="2000">
                <a:solidFill>
                  <a:schemeClr val="bg1"/>
                </a:solidFill>
                <a:latin typeface="黑体" panose="02010609060101010101" pitchFamily="49" charset="-122"/>
                <a:ea typeface="黑体" panose="02010609060101010101" pitchFamily="49" charset="-122"/>
              </a:defRPr>
            </a:lvl9pPr>
          </a:lstStyle>
          <a:p>
            <a:pPr algn="l" eaLnBrk="1" hangingPunct="1">
              <a:buClr>
                <a:srgbClr val="FF3300"/>
              </a:buClr>
              <a:buFont typeface="Wingdings" panose="05000000000000000000" pitchFamily="2" charset="2"/>
              <a:buChar char="ü"/>
            </a:pPr>
            <a:r>
              <a:rPr lang="zh-CN" altLang="en-US" sz="2400" dirty="0" smtClean="0">
                <a:solidFill>
                  <a:schemeClr val="tx1"/>
                </a:solidFill>
                <a:latin typeface="+mn-ea"/>
                <a:ea typeface="+mn-ea"/>
              </a:rPr>
              <a:t>逼近真实情况</a:t>
            </a:r>
            <a:endParaRPr lang="zh-CN" altLang="en-US" sz="2400" dirty="0">
              <a:solidFill>
                <a:schemeClr val="tx1"/>
              </a:solidFill>
              <a:latin typeface="+mn-ea"/>
              <a:ea typeface="+mn-ea"/>
            </a:endParaRPr>
          </a:p>
        </p:txBody>
      </p:sp>
      <p:sp>
        <p:nvSpPr>
          <p:cNvPr id="60" name="Rectangle 14"/>
          <p:cNvSpPr>
            <a:spLocks noChangeArrowheads="1"/>
          </p:cNvSpPr>
          <p:nvPr/>
        </p:nvSpPr>
        <p:spPr bwMode="auto">
          <a:xfrm>
            <a:off x="3097638" y="6101059"/>
            <a:ext cx="1605311" cy="461665"/>
          </a:xfrm>
          <a:prstGeom prst="rect">
            <a:avLst/>
          </a:prstGeom>
          <a:solidFill>
            <a:schemeClr val="accent1">
              <a:lumMod val="20000"/>
              <a:lumOff val="80000"/>
            </a:schemeClr>
          </a:solidFill>
          <a:ln w="9525">
            <a:noFill/>
            <a:miter lim="800000"/>
            <a:headEnd/>
            <a:tailEnd/>
          </a:ln>
          <a:effectLst>
            <a:outerShdw dist="107763" dir="13500000" algn="ctr" rotWithShape="0">
              <a:schemeClr val="bg2">
                <a:alpha val="50000"/>
              </a:schemeClr>
            </a:outerShdw>
          </a:effectLst>
        </p:spPr>
        <p:txBody>
          <a:bodyPr wrap="none">
            <a:spAutoFit/>
          </a:bodyPr>
          <a:lstStyle>
            <a:lvl1pPr eaLnBrk="0" hangingPunct="0">
              <a:defRPr sz="2000">
                <a:solidFill>
                  <a:schemeClr val="bg1"/>
                </a:solidFill>
                <a:latin typeface="黑体" panose="02010609060101010101" pitchFamily="49" charset="-122"/>
                <a:ea typeface="黑体" panose="02010609060101010101" pitchFamily="49" charset="-122"/>
              </a:defRPr>
            </a:lvl1pPr>
            <a:lvl2pPr marL="742950" indent="-285750" eaLnBrk="0" hangingPunct="0">
              <a:defRPr sz="2000">
                <a:solidFill>
                  <a:schemeClr val="bg1"/>
                </a:solidFill>
                <a:latin typeface="黑体" panose="02010609060101010101" pitchFamily="49" charset="-122"/>
                <a:ea typeface="黑体" panose="02010609060101010101" pitchFamily="49" charset="-122"/>
              </a:defRPr>
            </a:lvl2pPr>
            <a:lvl3pPr marL="1143000" indent="-228600" eaLnBrk="0" hangingPunct="0">
              <a:defRPr sz="2000">
                <a:solidFill>
                  <a:schemeClr val="bg1"/>
                </a:solidFill>
                <a:latin typeface="黑体" panose="02010609060101010101" pitchFamily="49" charset="-122"/>
                <a:ea typeface="黑体" panose="02010609060101010101" pitchFamily="49" charset="-122"/>
              </a:defRPr>
            </a:lvl3pPr>
            <a:lvl4pPr marL="1600200" indent="-228600" eaLnBrk="0" hangingPunct="0">
              <a:defRPr sz="2000">
                <a:solidFill>
                  <a:schemeClr val="bg1"/>
                </a:solidFill>
                <a:latin typeface="黑体" panose="02010609060101010101" pitchFamily="49" charset="-122"/>
                <a:ea typeface="黑体" panose="02010609060101010101" pitchFamily="49" charset="-122"/>
              </a:defRPr>
            </a:lvl4pPr>
            <a:lvl5pPr marL="2057400" indent="-228600" eaLnBrk="0" hangingPunct="0">
              <a:defRPr sz="2000">
                <a:solidFill>
                  <a:schemeClr val="bg1"/>
                </a:solidFill>
                <a:latin typeface="黑体" panose="02010609060101010101" pitchFamily="49" charset="-122"/>
                <a:ea typeface="黑体" panose="02010609060101010101" pitchFamily="49" charset="-122"/>
              </a:defRPr>
            </a:lvl5pPr>
            <a:lvl6pPr marL="2514600" indent="-228600" algn="ctr" eaLnBrk="0" fontAlgn="base" hangingPunct="0">
              <a:spcBef>
                <a:spcPct val="0"/>
              </a:spcBef>
              <a:spcAft>
                <a:spcPct val="0"/>
              </a:spcAft>
              <a:defRPr sz="2000">
                <a:solidFill>
                  <a:schemeClr val="bg1"/>
                </a:solidFill>
                <a:latin typeface="黑体" panose="02010609060101010101" pitchFamily="49" charset="-122"/>
                <a:ea typeface="黑体" panose="02010609060101010101" pitchFamily="49" charset="-122"/>
              </a:defRPr>
            </a:lvl6pPr>
            <a:lvl7pPr marL="2971800" indent="-228600" algn="ctr" eaLnBrk="0" fontAlgn="base" hangingPunct="0">
              <a:spcBef>
                <a:spcPct val="0"/>
              </a:spcBef>
              <a:spcAft>
                <a:spcPct val="0"/>
              </a:spcAft>
              <a:defRPr sz="2000">
                <a:solidFill>
                  <a:schemeClr val="bg1"/>
                </a:solidFill>
                <a:latin typeface="黑体" panose="02010609060101010101" pitchFamily="49" charset="-122"/>
                <a:ea typeface="黑体" panose="02010609060101010101" pitchFamily="49" charset="-122"/>
              </a:defRPr>
            </a:lvl7pPr>
            <a:lvl8pPr marL="3429000" indent="-228600" algn="ctr" eaLnBrk="0" fontAlgn="base" hangingPunct="0">
              <a:spcBef>
                <a:spcPct val="0"/>
              </a:spcBef>
              <a:spcAft>
                <a:spcPct val="0"/>
              </a:spcAft>
              <a:defRPr sz="2000">
                <a:solidFill>
                  <a:schemeClr val="bg1"/>
                </a:solidFill>
                <a:latin typeface="黑体" panose="02010609060101010101" pitchFamily="49" charset="-122"/>
                <a:ea typeface="黑体" panose="02010609060101010101" pitchFamily="49" charset="-122"/>
              </a:defRPr>
            </a:lvl8pPr>
            <a:lvl9pPr marL="3886200" indent="-228600" algn="ctr" eaLnBrk="0" fontAlgn="base" hangingPunct="0">
              <a:spcBef>
                <a:spcPct val="0"/>
              </a:spcBef>
              <a:spcAft>
                <a:spcPct val="0"/>
              </a:spcAft>
              <a:defRPr sz="2000">
                <a:solidFill>
                  <a:schemeClr val="bg1"/>
                </a:solidFill>
                <a:latin typeface="黑体" panose="02010609060101010101" pitchFamily="49" charset="-122"/>
                <a:ea typeface="黑体" panose="02010609060101010101" pitchFamily="49" charset="-122"/>
              </a:defRPr>
            </a:lvl9pPr>
          </a:lstStyle>
          <a:p>
            <a:pPr lvl="0" eaLnBrk="1" hangingPunct="1">
              <a:buClr>
                <a:srgbClr val="FF3300"/>
              </a:buClr>
              <a:buFont typeface="Wingdings" panose="05000000000000000000" pitchFamily="2" charset="2"/>
              <a:buChar char="ü"/>
              <a:defRPr/>
            </a:pPr>
            <a:r>
              <a:rPr lang="en-US" altLang="zh-CN" sz="2400" dirty="0" smtClean="0">
                <a:solidFill>
                  <a:prstClr val="black"/>
                </a:solidFill>
                <a:latin typeface="微软雅黑"/>
                <a:ea typeface="微软雅黑"/>
              </a:rPr>
              <a:t>tradeoff</a:t>
            </a:r>
            <a:endParaRPr lang="zh-CN" altLang="en-US" sz="2400" dirty="0">
              <a:solidFill>
                <a:prstClr val="black"/>
              </a:solidFill>
              <a:latin typeface="微软雅黑"/>
              <a:ea typeface="微软雅黑"/>
            </a:endParaRPr>
          </a:p>
        </p:txBody>
      </p:sp>
      <p:sp>
        <p:nvSpPr>
          <p:cNvPr id="63" name="Rectangle 14"/>
          <p:cNvSpPr>
            <a:spLocks noChangeArrowheads="1"/>
          </p:cNvSpPr>
          <p:nvPr/>
        </p:nvSpPr>
        <p:spPr bwMode="auto">
          <a:xfrm>
            <a:off x="4636087" y="1803707"/>
            <a:ext cx="2581156" cy="461665"/>
          </a:xfrm>
          <a:prstGeom prst="rect">
            <a:avLst/>
          </a:prstGeom>
          <a:solidFill>
            <a:schemeClr val="accent1">
              <a:lumMod val="20000"/>
              <a:lumOff val="80000"/>
            </a:schemeClr>
          </a:solidFill>
          <a:ln w="9525">
            <a:noFill/>
            <a:miter lim="800000"/>
            <a:headEnd/>
            <a:tailEnd/>
          </a:ln>
          <a:effectLst>
            <a:outerShdw dist="107763" dir="13500000" algn="ctr" rotWithShape="0">
              <a:schemeClr val="bg2">
                <a:alpha val="50000"/>
              </a:schemeClr>
            </a:outerShdw>
          </a:effectLst>
        </p:spPr>
        <p:txBody>
          <a:bodyPr wrap="none">
            <a:spAutoFit/>
          </a:bodyPr>
          <a:lstStyle>
            <a:lvl1pPr eaLnBrk="0" hangingPunct="0">
              <a:defRPr sz="2000">
                <a:solidFill>
                  <a:schemeClr val="bg1"/>
                </a:solidFill>
                <a:latin typeface="黑体" panose="02010609060101010101" pitchFamily="49" charset="-122"/>
                <a:ea typeface="黑体" panose="02010609060101010101" pitchFamily="49" charset="-122"/>
              </a:defRPr>
            </a:lvl1pPr>
            <a:lvl2pPr marL="742950" indent="-285750" eaLnBrk="0" hangingPunct="0">
              <a:defRPr sz="2000">
                <a:solidFill>
                  <a:schemeClr val="bg1"/>
                </a:solidFill>
                <a:latin typeface="黑体" panose="02010609060101010101" pitchFamily="49" charset="-122"/>
                <a:ea typeface="黑体" panose="02010609060101010101" pitchFamily="49" charset="-122"/>
              </a:defRPr>
            </a:lvl2pPr>
            <a:lvl3pPr marL="1143000" indent="-228600" eaLnBrk="0" hangingPunct="0">
              <a:defRPr sz="2000">
                <a:solidFill>
                  <a:schemeClr val="bg1"/>
                </a:solidFill>
                <a:latin typeface="黑体" panose="02010609060101010101" pitchFamily="49" charset="-122"/>
                <a:ea typeface="黑体" panose="02010609060101010101" pitchFamily="49" charset="-122"/>
              </a:defRPr>
            </a:lvl3pPr>
            <a:lvl4pPr marL="1600200" indent="-228600" eaLnBrk="0" hangingPunct="0">
              <a:defRPr sz="2000">
                <a:solidFill>
                  <a:schemeClr val="bg1"/>
                </a:solidFill>
                <a:latin typeface="黑体" panose="02010609060101010101" pitchFamily="49" charset="-122"/>
                <a:ea typeface="黑体" panose="02010609060101010101" pitchFamily="49" charset="-122"/>
              </a:defRPr>
            </a:lvl4pPr>
            <a:lvl5pPr marL="2057400" indent="-228600" eaLnBrk="0" hangingPunct="0">
              <a:defRPr sz="2000">
                <a:solidFill>
                  <a:schemeClr val="bg1"/>
                </a:solidFill>
                <a:latin typeface="黑体" panose="02010609060101010101" pitchFamily="49" charset="-122"/>
                <a:ea typeface="黑体" panose="02010609060101010101" pitchFamily="49" charset="-122"/>
              </a:defRPr>
            </a:lvl5pPr>
            <a:lvl6pPr marL="2514600" indent="-228600" algn="ctr" eaLnBrk="0" fontAlgn="base" hangingPunct="0">
              <a:spcBef>
                <a:spcPct val="0"/>
              </a:spcBef>
              <a:spcAft>
                <a:spcPct val="0"/>
              </a:spcAft>
              <a:defRPr sz="2000">
                <a:solidFill>
                  <a:schemeClr val="bg1"/>
                </a:solidFill>
                <a:latin typeface="黑体" panose="02010609060101010101" pitchFamily="49" charset="-122"/>
                <a:ea typeface="黑体" panose="02010609060101010101" pitchFamily="49" charset="-122"/>
              </a:defRPr>
            </a:lvl6pPr>
            <a:lvl7pPr marL="2971800" indent="-228600" algn="ctr" eaLnBrk="0" fontAlgn="base" hangingPunct="0">
              <a:spcBef>
                <a:spcPct val="0"/>
              </a:spcBef>
              <a:spcAft>
                <a:spcPct val="0"/>
              </a:spcAft>
              <a:defRPr sz="2000">
                <a:solidFill>
                  <a:schemeClr val="bg1"/>
                </a:solidFill>
                <a:latin typeface="黑体" panose="02010609060101010101" pitchFamily="49" charset="-122"/>
                <a:ea typeface="黑体" panose="02010609060101010101" pitchFamily="49" charset="-122"/>
              </a:defRPr>
            </a:lvl7pPr>
            <a:lvl8pPr marL="3429000" indent="-228600" algn="ctr" eaLnBrk="0" fontAlgn="base" hangingPunct="0">
              <a:spcBef>
                <a:spcPct val="0"/>
              </a:spcBef>
              <a:spcAft>
                <a:spcPct val="0"/>
              </a:spcAft>
              <a:defRPr sz="2000">
                <a:solidFill>
                  <a:schemeClr val="bg1"/>
                </a:solidFill>
                <a:latin typeface="黑体" panose="02010609060101010101" pitchFamily="49" charset="-122"/>
                <a:ea typeface="黑体" panose="02010609060101010101" pitchFamily="49" charset="-122"/>
              </a:defRPr>
            </a:lvl8pPr>
            <a:lvl9pPr marL="3886200" indent="-228600" algn="ctr" eaLnBrk="0" fontAlgn="base" hangingPunct="0">
              <a:spcBef>
                <a:spcPct val="0"/>
              </a:spcBef>
              <a:spcAft>
                <a:spcPct val="0"/>
              </a:spcAft>
              <a:defRPr sz="2000">
                <a:solidFill>
                  <a:schemeClr val="bg1"/>
                </a:solidFill>
                <a:latin typeface="黑体" panose="02010609060101010101" pitchFamily="49" charset="-122"/>
                <a:ea typeface="黑体" panose="02010609060101010101" pitchFamily="49" charset="-122"/>
              </a:defRPr>
            </a:lvl9pPr>
          </a:lstStyle>
          <a:p>
            <a:pPr eaLnBrk="1" hangingPunct="1">
              <a:buClr>
                <a:srgbClr val="FF3300"/>
              </a:buClr>
              <a:buFont typeface="Wingdings" panose="05000000000000000000" pitchFamily="2" charset="2"/>
              <a:buChar char="ü"/>
            </a:pPr>
            <a:r>
              <a:rPr lang="zh-CN" altLang="en-US" sz="2400" dirty="0" smtClean="0">
                <a:solidFill>
                  <a:schemeClr val="tx1"/>
                </a:solidFill>
                <a:latin typeface="+mn-ea"/>
                <a:ea typeface="+mn-ea"/>
              </a:rPr>
              <a:t>提高加固能效比</a:t>
            </a:r>
            <a:endParaRPr lang="zh-CN" altLang="en-US" sz="2400" dirty="0">
              <a:solidFill>
                <a:schemeClr val="tx1"/>
              </a:solidFill>
              <a:latin typeface="+mn-ea"/>
              <a:ea typeface="+mn-ea"/>
            </a:endParaRPr>
          </a:p>
        </p:txBody>
      </p:sp>
      <p:sp>
        <p:nvSpPr>
          <p:cNvPr id="70" name="圆角矩形 69"/>
          <p:cNvSpPr/>
          <p:nvPr/>
        </p:nvSpPr>
        <p:spPr>
          <a:xfrm>
            <a:off x="8971333" y="760545"/>
            <a:ext cx="2717999" cy="1204614"/>
          </a:xfrm>
          <a:prstGeom prst="roundRect">
            <a:avLst/>
          </a:prstGeom>
          <a:solidFill>
            <a:srgbClr val="E1979C"/>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74" name="TextBox 33"/>
          <p:cNvSpPr txBox="1"/>
          <p:nvPr/>
        </p:nvSpPr>
        <p:spPr>
          <a:xfrm>
            <a:off x="9035711" y="772606"/>
            <a:ext cx="2670628" cy="1200331"/>
          </a:xfrm>
          <a:prstGeom prst="rect">
            <a:avLst/>
          </a:prstGeom>
          <a:noFill/>
          <a:ln>
            <a:noFill/>
          </a:ln>
        </p:spPr>
        <p:txBody>
          <a:bodyPr wrap="square" lIns="91445" tIns="45721" rIns="91445" bIns="45721" rtlCol="0">
            <a:spAutoFit/>
          </a:bodyPr>
          <a:lstStyle/>
          <a:p>
            <a:pPr algn="just"/>
            <a:r>
              <a:rPr lang="zh-CN" altLang="en-US" sz="2400" b="1" dirty="0" smtClean="0">
                <a:solidFill>
                  <a:schemeClr val="bg1"/>
                </a:solidFill>
                <a:latin typeface="+mn-ea"/>
                <a:cs typeface="+mn-ea"/>
                <a:sym typeface="+mn-lt"/>
              </a:rPr>
              <a:t>在时序</a:t>
            </a:r>
            <a:r>
              <a:rPr lang="en-US" altLang="zh-CN" sz="2400" b="1" dirty="0" smtClean="0">
                <a:solidFill>
                  <a:schemeClr val="bg1"/>
                </a:solidFill>
                <a:latin typeface="+mn-ea"/>
                <a:cs typeface="+mn-ea"/>
                <a:sym typeface="+mn-lt"/>
              </a:rPr>
              <a:t>EDAC</a:t>
            </a:r>
            <a:r>
              <a:rPr lang="zh-CN" altLang="en-US" sz="2400" b="1" dirty="0" smtClean="0">
                <a:solidFill>
                  <a:schemeClr val="bg1"/>
                </a:solidFill>
                <a:latin typeface="+mn-ea"/>
                <a:cs typeface="+mn-ea"/>
                <a:sym typeface="+mn-lt"/>
              </a:rPr>
              <a:t>电路的</a:t>
            </a:r>
            <a:r>
              <a:rPr lang="zh-CN" altLang="en-US" sz="2400" b="1" dirty="0">
                <a:solidFill>
                  <a:schemeClr val="bg1"/>
                </a:solidFill>
                <a:latin typeface="+mn-ea"/>
                <a:cs typeface="+mn-ea"/>
                <a:sym typeface="+mn-lt"/>
              </a:rPr>
              <a:t>定制化</a:t>
            </a:r>
            <a:r>
              <a:rPr lang="zh-CN" altLang="en-US" sz="2400" b="1" dirty="0" smtClean="0">
                <a:solidFill>
                  <a:schemeClr val="bg1"/>
                </a:solidFill>
                <a:latin typeface="+mn-ea"/>
                <a:cs typeface="+mn-ea"/>
                <a:sym typeface="+mn-lt"/>
              </a:rPr>
              <a:t>加固设计上取得突破</a:t>
            </a:r>
            <a:endParaRPr lang="zh-CN" altLang="en-US" sz="2400" b="1" dirty="0">
              <a:solidFill>
                <a:schemeClr val="bg1"/>
              </a:solidFill>
              <a:latin typeface="+mn-ea"/>
              <a:cs typeface="+mn-ea"/>
              <a:sym typeface="+mn-lt"/>
            </a:endParaRPr>
          </a:p>
        </p:txBody>
      </p:sp>
      <p:cxnSp>
        <p:nvCxnSpPr>
          <p:cNvPr id="75" name="直接箭头连接符 74"/>
          <p:cNvCxnSpPr/>
          <p:nvPr/>
        </p:nvCxnSpPr>
        <p:spPr>
          <a:xfrm flipV="1">
            <a:off x="7548383" y="5680226"/>
            <a:ext cx="1368701" cy="25224"/>
          </a:xfrm>
          <a:prstGeom prst="straightConnector1">
            <a:avLst/>
          </a:prstGeom>
          <a:ln w="111125">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ailEnd type="triangle"/>
          </a:ln>
        </p:spPr>
        <p:style>
          <a:lnRef idx="1">
            <a:schemeClr val="accent1"/>
          </a:lnRef>
          <a:fillRef idx="0">
            <a:schemeClr val="accent1"/>
          </a:fillRef>
          <a:effectRef idx="0">
            <a:schemeClr val="accent1"/>
          </a:effectRef>
          <a:fontRef idx="minor">
            <a:schemeClr val="tx1"/>
          </a:fontRef>
        </p:style>
      </p:cxnSp>
      <p:sp>
        <p:nvSpPr>
          <p:cNvPr id="79" name="文本框 78"/>
          <p:cNvSpPr txBox="1"/>
          <p:nvPr/>
        </p:nvSpPr>
        <p:spPr>
          <a:xfrm>
            <a:off x="7548383" y="5243785"/>
            <a:ext cx="1117490" cy="461665"/>
          </a:xfrm>
          <a:prstGeom prst="rect">
            <a:avLst/>
          </a:prstGeom>
          <a:noFill/>
        </p:spPr>
        <p:txBody>
          <a:bodyPr wrap="square" rtlCol="0">
            <a:spAutoFit/>
          </a:bodyPr>
          <a:lstStyle/>
          <a:p>
            <a:r>
              <a:rPr lang="zh-CN" altLang="en-US" sz="2400" dirty="0" smtClean="0">
                <a:latin typeface="+mn-ea"/>
              </a:rPr>
              <a:t>拟实现</a:t>
            </a:r>
            <a:endParaRPr lang="zh-CN" altLang="en-US" sz="2400" dirty="0">
              <a:latin typeface="+mn-ea"/>
              <a:cs typeface="Times New Roman" panose="02020603050405020304" pitchFamily="18" charset="0"/>
            </a:endParaRPr>
          </a:p>
        </p:txBody>
      </p:sp>
      <p:cxnSp>
        <p:nvCxnSpPr>
          <p:cNvPr id="81" name="直接箭头连接符 80"/>
          <p:cNvCxnSpPr/>
          <p:nvPr/>
        </p:nvCxnSpPr>
        <p:spPr>
          <a:xfrm flipV="1">
            <a:off x="7548383" y="1353106"/>
            <a:ext cx="1368701" cy="25224"/>
          </a:xfrm>
          <a:prstGeom prst="straightConnector1">
            <a:avLst/>
          </a:prstGeom>
          <a:ln w="111125">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ailEnd type="triangle"/>
          </a:ln>
        </p:spPr>
        <p:style>
          <a:lnRef idx="1">
            <a:schemeClr val="accent1"/>
          </a:lnRef>
          <a:fillRef idx="0">
            <a:schemeClr val="accent1"/>
          </a:fillRef>
          <a:effectRef idx="0">
            <a:schemeClr val="accent1"/>
          </a:effectRef>
          <a:fontRef idx="minor">
            <a:schemeClr val="tx1"/>
          </a:fontRef>
        </p:style>
      </p:cxnSp>
      <p:sp>
        <p:nvSpPr>
          <p:cNvPr id="82" name="文本框 81"/>
          <p:cNvSpPr txBox="1"/>
          <p:nvPr/>
        </p:nvSpPr>
        <p:spPr>
          <a:xfrm>
            <a:off x="7548383" y="916665"/>
            <a:ext cx="1117490" cy="461665"/>
          </a:xfrm>
          <a:prstGeom prst="rect">
            <a:avLst/>
          </a:prstGeom>
          <a:noFill/>
        </p:spPr>
        <p:txBody>
          <a:bodyPr wrap="square" rtlCol="0">
            <a:spAutoFit/>
          </a:bodyPr>
          <a:lstStyle/>
          <a:p>
            <a:r>
              <a:rPr lang="zh-CN" altLang="en-US" sz="2400" dirty="0" smtClean="0">
                <a:latin typeface="+mn-ea"/>
              </a:rPr>
              <a:t>拟实现</a:t>
            </a:r>
            <a:endParaRPr lang="zh-CN" altLang="en-US" sz="2400" dirty="0">
              <a:latin typeface="+mn-ea"/>
              <a:cs typeface="Times New Roman" panose="02020603050405020304" pitchFamily="18" charset="0"/>
            </a:endParaRPr>
          </a:p>
        </p:txBody>
      </p:sp>
      <p:sp>
        <p:nvSpPr>
          <p:cNvPr id="37" name="Rectangle 14"/>
          <p:cNvSpPr>
            <a:spLocks noChangeArrowheads="1"/>
          </p:cNvSpPr>
          <p:nvPr/>
        </p:nvSpPr>
        <p:spPr bwMode="auto">
          <a:xfrm>
            <a:off x="5367487" y="3631758"/>
            <a:ext cx="1657826" cy="461665"/>
          </a:xfrm>
          <a:prstGeom prst="rect">
            <a:avLst/>
          </a:prstGeom>
          <a:solidFill>
            <a:schemeClr val="accent1">
              <a:lumMod val="20000"/>
              <a:lumOff val="80000"/>
            </a:schemeClr>
          </a:solidFill>
          <a:ln w="9525">
            <a:noFill/>
            <a:miter lim="800000"/>
            <a:headEnd/>
            <a:tailEnd/>
          </a:ln>
          <a:effectLst>
            <a:outerShdw dist="107763" dir="13500000" algn="ctr" rotWithShape="0">
              <a:schemeClr val="bg2">
                <a:alpha val="50000"/>
              </a:schemeClr>
            </a:outerShdw>
          </a:effectLst>
        </p:spPr>
        <p:txBody>
          <a:bodyPr wrap="none">
            <a:spAutoFit/>
          </a:bodyPr>
          <a:lstStyle>
            <a:lvl1pPr eaLnBrk="0" hangingPunct="0">
              <a:defRPr sz="2000">
                <a:solidFill>
                  <a:schemeClr val="bg1"/>
                </a:solidFill>
                <a:latin typeface="黑体" panose="02010609060101010101" pitchFamily="49" charset="-122"/>
                <a:ea typeface="黑体" panose="02010609060101010101" pitchFamily="49" charset="-122"/>
              </a:defRPr>
            </a:lvl1pPr>
            <a:lvl2pPr marL="742950" indent="-285750" eaLnBrk="0" hangingPunct="0">
              <a:defRPr sz="2000">
                <a:solidFill>
                  <a:schemeClr val="bg1"/>
                </a:solidFill>
                <a:latin typeface="黑体" panose="02010609060101010101" pitchFamily="49" charset="-122"/>
                <a:ea typeface="黑体" panose="02010609060101010101" pitchFamily="49" charset="-122"/>
              </a:defRPr>
            </a:lvl2pPr>
            <a:lvl3pPr marL="1143000" indent="-228600" eaLnBrk="0" hangingPunct="0">
              <a:defRPr sz="2000">
                <a:solidFill>
                  <a:schemeClr val="bg1"/>
                </a:solidFill>
                <a:latin typeface="黑体" panose="02010609060101010101" pitchFamily="49" charset="-122"/>
                <a:ea typeface="黑体" panose="02010609060101010101" pitchFamily="49" charset="-122"/>
              </a:defRPr>
            </a:lvl3pPr>
            <a:lvl4pPr marL="1600200" indent="-228600" eaLnBrk="0" hangingPunct="0">
              <a:defRPr sz="2000">
                <a:solidFill>
                  <a:schemeClr val="bg1"/>
                </a:solidFill>
                <a:latin typeface="黑体" panose="02010609060101010101" pitchFamily="49" charset="-122"/>
                <a:ea typeface="黑体" panose="02010609060101010101" pitchFamily="49" charset="-122"/>
              </a:defRPr>
            </a:lvl4pPr>
            <a:lvl5pPr marL="2057400" indent="-228600" eaLnBrk="0" hangingPunct="0">
              <a:defRPr sz="2000">
                <a:solidFill>
                  <a:schemeClr val="bg1"/>
                </a:solidFill>
                <a:latin typeface="黑体" panose="02010609060101010101" pitchFamily="49" charset="-122"/>
                <a:ea typeface="黑体" panose="02010609060101010101" pitchFamily="49" charset="-122"/>
              </a:defRPr>
            </a:lvl5pPr>
            <a:lvl6pPr marL="2514600" indent="-228600" algn="ctr" eaLnBrk="0" fontAlgn="base" hangingPunct="0">
              <a:spcBef>
                <a:spcPct val="0"/>
              </a:spcBef>
              <a:spcAft>
                <a:spcPct val="0"/>
              </a:spcAft>
              <a:defRPr sz="2000">
                <a:solidFill>
                  <a:schemeClr val="bg1"/>
                </a:solidFill>
                <a:latin typeface="黑体" panose="02010609060101010101" pitchFamily="49" charset="-122"/>
                <a:ea typeface="黑体" panose="02010609060101010101" pitchFamily="49" charset="-122"/>
              </a:defRPr>
            </a:lvl6pPr>
            <a:lvl7pPr marL="2971800" indent="-228600" algn="ctr" eaLnBrk="0" fontAlgn="base" hangingPunct="0">
              <a:spcBef>
                <a:spcPct val="0"/>
              </a:spcBef>
              <a:spcAft>
                <a:spcPct val="0"/>
              </a:spcAft>
              <a:defRPr sz="2000">
                <a:solidFill>
                  <a:schemeClr val="bg1"/>
                </a:solidFill>
                <a:latin typeface="黑体" panose="02010609060101010101" pitchFamily="49" charset="-122"/>
                <a:ea typeface="黑体" panose="02010609060101010101" pitchFamily="49" charset="-122"/>
              </a:defRPr>
            </a:lvl7pPr>
            <a:lvl8pPr marL="3429000" indent="-228600" algn="ctr" eaLnBrk="0" fontAlgn="base" hangingPunct="0">
              <a:spcBef>
                <a:spcPct val="0"/>
              </a:spcBef>
              <a:spcAft>
                <a:spcPct val="0"/>
              </a:spcAft>
              <a:defRPr sz="2000">
                <a:solidFill>
                  <a:schemeClr val="bg1"/>
                </a:solidFill>
                <a:latin typeface="黑体" panose="02010609060101010101" pitchFamily="49" charset="-122"/>
                <a:ea typeface="黑体" panose="02010609060101010101" pitchFamily="49" charset="-122"/>
              </a:defRPr>
            </a:lvl8pPr>
            <a:lvl9pPr marL="3886200" indent="-228600" algn="ctr" eaLnBrk="0" fontAlgn="base" hangingPunct="0">
              <a:spcBef>
                <a:spcPct val="0"/>
              </a:spcBef>
              <a:spcAft>
                <a:spcPct val="0"/>
              </a:spcAft>
              <a:defRPr sz="2000">
                <a:solidFill>
                  <a:schemeClr val="bg1"/>
                </a:solidFill>
                <a:latin typeface="黑体" panose="02010609060101010101" pitchFamily="49" charset="-122"/>
                <a:ea typeface="黑体" panose="02010609060101010101" pitchFamily="49" charset="-122"/>
              </a:defRPr>
            </a:lvl9pPr>
          </a:lstStyle>
          <a:p>
            <a:pPr algn="l" eaLnBrk="1" hangingPunct="1">
              <a:buClr>
                <a:srgbClr val="FF3300"/>
              </a:buClr>
              <a:buFont typeface="Wingdings" panose="05000000000000000000" pitchFamily="2" charset="2"/>
              <a:buChar char="ü"/>
            </a:pPr>
            <a:r>
              <a:rPr lang="zh-CN" altLang="en-US" sz="2400" dirty="0" smtClean="0">
                <a:solidFill>
                  <a:schemeClr val="tx1"/>
                </a:solidFill>
                <a:latin typeface="+mn-ea"/>
                <a:ea typeface="+mn-ea"/>
              </a:rPr>
              <a:t>国际前沿</a:t>
            </a:r>
            <a:endParaRPr lang="zh-CN" altLang="en-US" sz="2400" dirty="0">
              <a:solidFill>
                <a:schemeClr val="tx1"/>
              </a:solidFill>
              <a:latin typeface="+mn-ea"/>
              <a:ea typeface="+mn-ea"/>
            </a:endParaRPr>
          </a:p>
        </p:txBody>
      </p:sp>
      <p:sp>
        <p:nvSpPr>
          <p:cNvPr id="38" name="Rectangle 14"/>
          <p:cNvSpPr>
            <a:spLocks noChangeArrowheads="1"/>
          </p:cNvSpPr>
          <p:nvPr/>
        </p:nvSpPr>
        <p:spPr bwMode="auto">
          <a:xfrm>
            <a:off x="5559417" y="3004366"/>
            <a:ext cx="1657826" cy="461665"/>
          </a:xfrm>
          <a:prstGeom prst="rect">
            <a:avLst/>
          </a:prstGeom>
          <a:solidFill>
            <a:schemeClr val="accent1">
              <a:lumMod val="20000"/>
              <a:lumOff val="80000"/>
            </a:schemeClr>
          </a:solidFill>
          <a:ln w="9525">
            <a:noFill/>
            <a:miter lim="800000"/>
            <a:headEnd/>
            <a:tailEnd/>
          </a:ln>
          <a:effectLst>
            <a:outerShdw dist="107763" dir="13500000" algn="ctr" rotWithShape="0">
              <a:schemeClr val="bg2">
                <a:alpha val="50000"/>
              </a:schemeClr>
            </a:outerShdw>
          </a:effectLst>
        </p:spPr>
        <p:txBody>
          <a:bodyPr wrap="none">
            <a:spAutoFit/>
          </a:bodyPr>
          <a:lstStyle>
            <a:lvl1pPr eaLnBrk="0" hangingPunct="0">
              <a:defRPr sz="2000">
                <a:solidFill>
                  <a:schemeClr val="bg1"/>
                </a:solidFill>
                <a:latin typeface="黑体" panose="02010609060101010101" pitchFamily="49" charset="-122"/>
                <a:ea typeface="黑体" panose="02010609060101010101" pitchFamily="49" charset="-122"/>
              </a:defRPr>
            </a:lvl1pPr>
            <a:lvl2pPr marL="742950" indent="-285750" eaLnBrk="0" hangingPunct="0">
              <a:defRPr sz="2000">
                <a:solidFill>
                  <a:schemeClr val="bg1"/>
                </a:solidFill>
                <a:latin typeface="黑体" panose="02010609060101010101" pitchFamily="49" charset="-122"/>
                <a:ea typeface="黑体" panose="02010609060101010101" pitchFamily="49" charset="-122"/>
              </a:defRPr>
            </a:lvl2pPr>
            <a:lvl3pPr marL="1143000" indent="-228600" eaLnBrk="0" hangingPunct="0">
              <a:defRPr sz="2000">
                <a:solidFill>
                  <a:schemeClr val="bg1"/>
                </a:solidFill>
                <a:latin typeface="黑体" panose="02010609060101010101" pitchFamily="49" charset="-122"/>
                <a:ea typeface="黑体" panose="02010609060101010101" pitchFamily="49" charset="-122"/>
              </a:defRPr>
            </a:lvl3pPr>
            <a:lvl4pPr marL="1600200" indent="-228600" eaLnBrk="0" hangingPunct="0">
              <a:defRPr sz="2000">
                <a:solidFill>
                  <a:schemeClr val="bg1"/>
                </a:solidFill>
                <a:latin typeface="黑体" panose="02010609060101010101" pitchFamily="49" charset="-122"/>
                <a:ea typeface="黑体" panose="02010609060101010101" pitchFamily="49" charset="-122"/>
              </a:defRPr>
            </a:lvl4pPr>
            <a:lvl5pPr marL="2057400" indent="-228600" eaLnBrk="0" hangingPunct="0">
              <a:defRPr sz="2000">
                <a:solidFill>
                  <a:schemeClr val="bg1"/>
                </a:solidFill>
                <a:latin typeface="黑体" panose="02010609060101010101" pitchFamily="49" charset="-122"/>
                <a:ea typeface="黑体" panose="02010609060101010101" pitchFamily="49" charset="-122"/>
              </a:defRPr>
            </a:lvl5pPr>
            <a:lvl6pPr marL="2514600" indent="-228600" algn="ctr" eaLnBrk="0" fontAlgn="base" hangingPunct="0">
              <a:spcBef>
                <a:spcPct val="0"/>
              </a:spcBef>
              <a:spcAft>
                <a:spcPct val="0"/>
              </a:spcAft>
              <a:defRPr sz="2000">
                <a:solidFill>
                  <a:schemeClr val="bg1"/>
                </a:solidFill>
                <a:latin typeface="黑体" panose="02010609060101010101" pitchFamily="49" charset="-122"/>
                <a:ea typeface="黑体" panose="02010609060101010101" pitchFamily="49" charset="-122"/>
              </a:defRPr>
            </a:lvl6pPr>
            <a:lvl7pPr marL="2971800" indent="-228600" algn="ctr" eaLnBrk="0" fontAlgn="base" hangingPunct="0">
              <a:spcBef>
                <a:spcPct val="0"/>
              </a:spcBef>
              <a:spcAft>
                <a:spcPct val="0"/>
              </a:spcAft>
              <a:defRPr sz="2000">
                <a:solidFill>
                  <a:schemeClr val="bg1"/>
                </a:solidFill>
                <a:latin typeface="黑体" panose="02010609060101010101" pitchFamily="49" charset="-122"/>
                <a:ea typeface="黑体" panose="02010609060101010101" pitchFamily="49" charset="-122"/>
              </a:defRPr>
            </a:lvl7pPr>
            <a:lvl8pPr marL="3429000" indent="-228600" algn="ctr" eaLnBrk="0" fontAlgn="base" hangingPunct="0">
              <a:spcBef>
                <a:spcPct val="0"/>
              </a:spcBef>
              <a:spcAft>
                <a:spcPct val="0"/>
              </a:spcAft>
              <a:defRPr sz="2000">
                <a:solidFill>
                  <a:schemeClr val="bg1"/>
                </a:solidFill>
                <a:latin typeface="黑体" panose="02010609060101010101" pitchFamily="49" charset="-122"/>
                <a:ea typeface="黑体" panose="02010609060101010101" pitchFamily="49" charset="-122"/>
              </a:defRPr>
            </a:lvl8pPr>
            <a:lvl9pPr marL="3886200" indent="-228600" algn="ctr" eaLnBrk="0" fontAlgn="base" hangingPunct="0">
              <a:spcBef>
                <a:spcPct val="0"/>
              </a:spcBef>
              <a:spcAft>
                <a:spcPct val="0"/>
              </a:spcAft>
              <a:defRPr sz="2000">
                <a:solidFill>
                  <a:schemeClr val="bg1"/>
                </a:solidFill>
                <a:latin typeface="黑体" panose="02010609060101010101" pitchFamily="49" charset="-122"/>
                <a:ea typeface="黑体" panose="02010609060101010101" pitchFamily="49" charset="-122"/>
              </a:defRPr>
            </a:lvl9pPr>
          </a:lstStyle>
          <a:p>
            <a:pPr algn="l" eaLnBrk="1" hangingPunct="1">
              <a:buClr>
                <a:srgbClr val="FF3300"/>
              </a:buClr>
              <a:buFont typeface="Wingdings" panose="05000000000000000000" pitchFamily="2" charset="2"/>
              <a:buChar char="ü"/>
            </a:pPr>
            <a:r>
              <a:rPr lang="zh-CN" altLang="en-US" sz="2400" dirty="0" smtClean="0">
                <a:solidFill>
                  <a:schemeClr val="tx1"/>
                </a:solidFill>
                <a:latin typeface="+mn-ea"/>
                <a:ea typeface="+mn-ea"/>
              </a:rPr>
              <a:t>高可靠性</a:t>
            </a:r>
            <a:endParaRPr lang="zh-CN" altLang="en-US" sz="2400" dirty="0">
              <a:solidFill>
                <a:schemeClr val="tx1"/>
              </a:solidFill>
              <a:latin typeface="+mn-ea"/>
              <a:ea typeface="+mn-ea"/>
            </a:endParaRPr>
          </a:p>
        </p:txBody>
      </p:sp>
      <p:sp>
        <p:nvSpPr>
          <p:cNvPr id="39" name="Rectangle 14"/>
          <p:cNvSpPr>
            <a:spLocks noChangeArrowheads="1"/>
          </p:cNvSpPr>
          <p:nvPr/>
        </p:nvSpPr>
        <p:spPr bwMode="auto">
          <a:xfrm>
            <a:off x="6838606" y="4259150"/>
            <a:ext cx="1350050" cy="461665"/>
          </a:xfrm>
          <a:prstGeom prst="rect">
            <a:avLst/>
          </a:prstGeom>
          <a:solidFill>
            <a:schemeClr val="accent1">
              <a:lumMod val="20000"/>
              <a:lumOff val="80000"/>
            </a:schemeClr>
          </a:solidFill>
          <a:ln w="9525">
            <a:noFill/>
            <a:miter lim="800000"/>
            <a:headEnd/>
            <a:tailEnd/>
          </a:ln>
          <a:effectLst>
            <a:outerShdw dist="107763" dir="13500000" algn="ctr" rotWithShape="0">
              <a:schemeClr val="bg2">
                <a:alpha val="50000"/>
              </a:schemeClr>
            </a:outerShdw>
          </a:effectLst>
        </p:spPr>
        <p:txBody>
          <a:bodyPr wrap="none">
            <a:spAutoFit/>
          </a:bodyPr>
          <a:lstStyle>
            <a:lvl1pPr eaLnBrk="0" hangingPunct="0">
              <a:defRPr sz="2000">
                <a:solidFill>
                  <a:schemeClr val="bg1"/>
                </a:solidFill>
                <a:latin typeface="黑体" panose="02010609060101010101" pitchFamily="49" charset="-122"/>
                <a:ea typeface="黑体" panose="02010609060101010101" pitchFamily="49" charset="-122"/>
              </a:defRPr>
            </a:lvl1pPr>
            <a:lvl2pPr marL="742950" indent="-285750" eaLnBrk="0" hangingPunct="0">
              <a:defRPr sz="2000">
                <a:solidFill>
                  <a:schemeClr val="bg1"/>
                </a:solidFill>
                <a:latin typeface="黑体" panose="02010609060101010101" pitchFamily="49" charset="-122"/>
                <a:ea typeface="黑体" panose="02010609060101010101" pitchFamily="49" charset="-122"/>
              </a:defRPr>
            </a:lvl2pPr>
            <a:lvl3pPr marL="1143000" indent="-228600" eaLnBrk="0" hangingPunct="0">
              <a:defRPr sz="2000">
                <a:solidFill>
                  <a:schemeClr val="bg1"/>
                </a:solidFill>
                <a:latin typeface="黑体" panose="02010609060101010101" pitchFamily="49" charset="-122"/>
                <a:ea typeface="黑体" panose="02010609060101010101" pitchFamily="49" charset="-122"/>
              </a:defRPr>
            </a:lvl3pPr>
            <a:lvl4pPr marL="1600200" indent="-228600" eaLnBrk="0" hangingPunct="0">
              <a:defRPr sz="2000">
                <a:solidFill>
                  <a:schemeClr val="bg1"/>
                </a:solidFill>
                <a:latin typeface="黑体" panose="02010609060101010101" pitchFamily="49" charset="-122"/>
                <a:ea typeface="黑体" panose="02010609060101010101" pitchFamily="49" charset="-122"/>
              </a:defRPr>
            </a:lvl4pPr>
            <a:lvl5pPr marL="2057400" indent="-228600" eaLnBrk="0" hangingPunct="0">
              <a:defRPr sz="2000">
                <a:solidFill>
                  <a:schemeClr val="bg1"/>
                </a:solidFill>
                <a:latin typeface="黑体" panose="02010609060101010101" pitchFamily="49" charset="-122"/>
                <a:ea typeface="黑体" panose="02010609060101010101" pitchFamily="49" charset="-122"/>
              </a:defRPr>
            </a:lvl5pPr>
            <a:lvl6pPr marL="2514600" indent="-228600" algn="ctr" eaLnBrk="0" fontAlgn="base" hangingPunct="0">
              <a:spcBef>
                <a:spcPct val="0"/>
              </a:spcBef>
              <a:spcAft>
                <a:spcPct val="0"/>
              </a:spcAft>
              <a:defRPr sz="2000">
                <a:solidFill>
                  <a:schemeClr val="bg1"/>
                </a:solidFill>
                <a:latin typeface="黑体" panose="02010609060101010101" pitchFamily="49" charset="-122"/>
                <a:ea typeface="黑体" panose="02010609060101010101" pitchFamily="49" charset="-122"/>
              </a:defRPr>
            </a:lvl6pPr>
            <a:lvl7pPr marL="2971800" indent="-228600" algn="ctr" eaLnBrk="0" fontAlgn="base" hangingPunct="0">
              <a:spcBef>
                <a:spcPct val="0"/>
              </a:spcBef>
              <a:spcAft>
                <a:spcPct val="0"/>
              </a:spcAft>
              <a:defRPr sz="2000">
                <a:solidFill>
                  <a:schemeClr val="bg1"/>
                </a:solidFill>
                <a:latin typeface="黑体" panose="02010609060101010101" pitchFamily="49" charset="-122"/>
                <a:ea typeface="黑体" panose="02010609060101010101" pitchFamily="49" charset="-122"/>
              </a:defRPr>
            </a:lvl7pPr>
            <a:lvl8pPr marL="3429000" indent="-228600" algn="ctr" eaLnBrk="0" fontAlgn="base" hangingPunct="0">
              <a:spcBef>
                <a:spcPct val="0"/>
              </a:spcBef>
              <a:spcAft>
                <a:spcPct val="0"/>
              </a:spcAft>
              <a:defRPr sz="2000">
                <a:solidFill>
                  <a:schemeClr val="bg1"/>
                </a:solidFill>
                <a:latin typeface="黑体" panose="02010609060101010101" pitchFamily="49" charset="-122"/>
                <a:ea typeface="黑体" panose="02010609060101010101" pitchFamily="49" charset="-122"/>
              </a:defRPr>
            </a:lvl8pPr>
            <a:lvl9pPr marL="3886200" indent="-228600" algn="ctr" eaLnBrk="0" fontAlgn="base" hangingPunct="0">
              <a:spcBef>
                <a:spcPct val="0"/>
              </a:spcBef>
              <a:spcAft>
                <a:spcPct val="0"/>
              </a:spcAft>
              <a:defRPr sz="2000">
                <a:solidFill>
                  <a:schemeClr val="bg1"/>
                </a:solidFill>
                <a:latin typeface="黑体" panose="02010609060101010101" pitchFamily="49" charset="-122"/>
                <a:ea typeface="黑体" panose="02010609060101010101" pitchFamily="49" charset="-122"/>
              </a:defRPr>
            </a:lvl9pPr>
          </a:lstStyle>
          <a:p>
            <a:pPr algn="l" eaLnBrk="1" hangingPunct="1">
              <a:buClr>
                <a:srgbClr val="FF3300"/>
              </a:buClr>
              <a:buFont typeface="Wingdings" panose="05000000000000000000" pitchFamily="2" charset="2"/>
              <a:buChar char="ü"/>
            </a:pPr>
            <a:r>
              <a:rPr lang="zh-CN" altLang="en-US" sz="2400" dirty="0" smtClean="0">
                <a:solidFill>
                  <a:schemeClr val="tx1"/>
                </a:solidFill>
                <a:latin typeface="+mn-ea"/>
                <a:ea typeface="+mn-ea"/>
              </a:rPr>
              <a:t>高</a:t>
            </a:r>
            <a:r>
              <a:rPr lang="zh-CN" altLang="en-US" sz="2400" dirty="0">
                <a:solidFill>
                  <a:schemeClr val="tx1"/>
                </a:solidFill>
                <a:latin typeface="+mn-ea"/>
                <a:ea typeface="+mn-ea"/>
              </a:rPr>
              <a:t>能效</a:t>
            </a:r>
          </a:p>
        </p:txBody>
      </p:sp>
      <p:sp>
        <p:nvSpPr>
          <p:cNvPr id="40" name="Rectangle 14"/>
          <p:cNvSpPr>
            <a:spLocks noChangeArrowheads="1"/>
          </p:cNvSpPr>
          <p:nvPr/>
        </p:nvSpPr>
        <p:spPr bwMode="auto">
          <a:xfrm>
            <a:off x="4468546" y="5486829"/>
            <a:ext cx="1657826" cy="461665"/>
          </a:xfrm>
          <a:prstGeom prst="rect">
            <a:avLst/>
          </a:prstGeom>
          <a:solidFill>
            <a:schemeClr val="accent1">
              <a:lumMod val="20000"/>
              <a:lumOff val="80000"/>
            </a:schemeClr>
          </a:solidFill>
          <a:ln w="9525">
            <a:noFill/>
            <a:miter lim="800000"/>
            <a:headEnd/>
            <a:tailEnd/>
          </a:ln>
          <a:effectLst>
            <a:outerShdw dist="107763" dir="13500000" algn="ctr" rotWithShape="0">
              <a:schemeClr val="bg2">
                <a:alpha val="50000"/>
              </a:schemeClr>
            </a:outerShdw>
          </a:effectLst>
        </p:spPr>
        <p:txBody>
          <a:bodyPr wrap="none">
            <a:spAutoFit/>
          </a:bodyPr>
          <a:lstStyle>
            <a:lvl1pPr eaLnBrk="0" hangingPunct="0">
              <a:defRPr sz="2000">
                <a:solidFill>
                  <a:schemeClr val="bg1"/>
                </a:solidFill>
                <a:latin typeface="黑体" panose="02010609060101010101" pitchFamily="49" charset="-122"/>
                <a:ea typeface="黑体" panose="02010609060101010101" pitchFamily="49" charset="-122"/>
              </a:defRPr>
            </a:lvl1pPr>
            <a:lvl2pPr marL="742950" indent="-285750" eaLnBrk="0" hangingPunct="0">
              <a:defRPr sz="2000">
                <a:solidFill>
                  <a:schemeClr val="bg1"/>
                </a:solidFill>
                <a:latin typeface="黑体" panose="02010609060101010101" pitchFamily="49" charset="-122"/>
                <a:ea typeface="黑体" panose="02010609060101010101" pitchFamily="49" charset="-122"/>
              </a:defRPr>
            </a:lvl2pPr>
            <a:lvl3pPr marL="1143000" indent="-228600" eaLnBrk="0" hangingPunct="0">
              <a:defRPr sz="2000">
                <a:solidFill>
                  <a:schemeClr val="bg1"/>
                </a:solidFill>
                <a:latin typeface="黑体" panose="02010609060101010101" pitchFamily="49" charset="-122"/>
                <a:ea typeface="黑体" panose="02010609060101010101" pitchFamily="49" charset="-122"/>
              </a:defRPr>
            </a:lvl3pPr>
            <a:lvl4pPr marL="1600200" indent="-228600" eaLnBrk="0" hangingPunct="0">
              <a:defRPr sz="2000">
                <a:solidFill>
                  <a:schemeClr val="bg1"/>
                </a:solidFill>
                <a:latin typeface="黑体" panose="02010609060101010101" pitchFamily="49" charset="-122"/>
                <a:ea typeface="黑体" panose="02010609060101010101" pitchFamily="49" charset="-122"/>
              </a:defRPr>
            </a:lvl4pPr>
            <a:lvl5pPr marL="2057400" indent="-228600" eaLnBrk="0" hangingPunct="0">
              <a:defRPr sz="2000">
                <a:solidFill>
                  <a:schemeClr val="bg1"/>
                </a:solidFill>
                <a:latin typeface="黑体" panose="02010609060101010101" pitchFamily="49" charset="-122"/>
                <a:ea typeface="黑体" panose="02010609060101010101" pitchFamily="49" charset="-122"/>
              </a:defRPr>
            </a:lvl5pPr>
            <a:lvl6pPr marL="2514600" indent="-228600" algn="ctr" eaLnBrk="0" fontAlgn="base" hangingPunct="0">
              <a:spcBef>
                <a:spcPct val="0"/>
              </a:spcBef>
              <a:spcAft>
                <a:spcPct val="0"/>
              </a:spcAft>
              <a:defRPr sz="2000">
                <a:solidFill>
                  <a:schemeClr val="bg1"/>
                </a:solidFill>
                <a:latin typeface="黑体" panose="02010609060101010101" pitchFamily="49" charset="-122"/>
                <a:ea typeface="黑体" panose="02010609060101010101" pitchFamily="49" charset="-122"/>
              </a:defRPr>
            </a:lvl6pPr>
            <a:lvl7pPr marL="2971800" indent="-228600" algn="ctr" eaLnBrk="0" fontAlgn="base" hangingPunct="0">
              <a:spcBef>
                <a:spcPct val="0"/>
              </a:spcBef>
              <a:spcAft>
                <a:spcPct val="0"/>
              </a:spcAft>
              <a:defRPr sz="2000">
                <a:solidFill>
                  <a:schemeClr val="bg1"/>
                </a:solidFill>
                <a:latin typeface="黑体" panose="02010609060101010101" pitchFamily="49" charset="-122"/>
                <a:ea typeface="黑体" panose="02010609060101010101" pitchFamily="49" charset="-122"/>
              </a:defRPr>
            </a:lvl7pPr>
            <a:lvl8pPr marL="3429000" indent="-228600" algn="ctr" eaLnBrk="0" fontAlgn="base" hangingPunct="0">
              <a:spcBef>
                <a:spcPct val="0"/>
              </a:spcBef>
              <a:spcAft>
                <a:spcPct val="0"/>
              </a:spcAft>
              <a:defRPr sz="2000">
                <a:solidFill>
                  <a:schemeClr val="bg1"/>
                </a:solidFill>
                <a:latin typeface="黑体" panose="02010609060101010101" pitchFamily="49" charset="-122"/>
                <a:ea typeface="黑体" panose="02010609060101010101" pitchFamily="49" charset="-122"/>
              </a:defRPr>
            </a:lvl8pPr>
            <a:lvl9pPr marL="3886200" indent="-228600" algn="ctr" eaLnBrk="0" fontAlgn="base" hangingPunct="0">
              <a:spcBef>
                <a:spcPct val="0"/>
              </a:spcBef>
              <a:spcAft>
                <a:spcPct val="0"/>
              </a:spcAft>
              <a:defRPr sz="2000">
                <a:solidFill>
                  <a:schemeClr val="bg1"/>
                </a:solidFill>
                <a:latin typeface="黑体" panose="02010609060101010101" pitchFamily="49" charset="-122"/>
                <a:ea typeface="黑体" panose="02010609060101010101" pitchFamily="49" charset="-122"/>
              </a:defRPr>
            </a:lvl9pPr>
          </a:lstStyle>
          <a:p>
            <a:pPr algn="l" eaLnBrk="1" hangingPunct="1">
              <a:buClr>
                <a:srgbClr val="FF3300"/>
              </a:buClr>
              <a:buFont typeface="Wingdings" panose="05000000000000000000" pitchFamily="2" charset="2"/>
              <a:buChar char="ü"/>
            </a:pPr>
            <a:r>
              <a:rPr lang="zh-CN" altLang="en-US" sz="2400" dirty="0" smtClean="0">
                <a:solidFill>
                  <a:schemeClr val="tx1"/>
                </a:solidFill>
                <a:latin typeface="+mn-ea"/>
                <a:ea typeface="+mn-ea"/>
              </a:rPr>
              <a:t>国际前沿</a:t>
            </a:r>
            <a:endParaRPr lang="zh-CN" altLang="en-US" sz="2400" dirty="0">
              <a:solidFill>
                <a:schemeClr val="tx1"/>
              </a:solidFill>
              <a:latin typeface="+mn-ea"/>
              <a:ea typeface="+mn-ea"/>
            </a:endParaRPr>
          </a:p>
        </p:txBody>
      </p:sp>
      <p:sp>
        <p:nvSpPr>
          <p:cNvPr id="43" name="圆角矩形 42"/>
          <p:cNvSpPr/>
          <p:nvPr/>
        </p:nvSpPr>
        <p:spPr>
          <a:xfrm>
            <a:off x="8971332" y="5093501"/>
            <a:ext cx="2717999" cy="1193052"/>
          </a:xfrm>
          <a:prstGeom prst="roundRect">
            <a:avLst/>
          </a:prstGeom>
          <a:solidFill>
            <a:srgbClr val="E1979C"/>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1200" cap="none" spc="0" normalizeH="0" baseline="0" noProof="0">
              <a:ln>
                <a:noFill/>
              </a:ln>
              <a:solidFill>
                <a:prstClr val="white"/>
              </a:solidFill>
              <a:effectLst/>
              <a:uLnTx/>
              <a:uFillTx/>
              <a:latin typeface="Impact"/>
              <a:ea typeface="微软雅黑"/>
              <a:cs typeface="+mn-cs"/>
            </a:endParaRPr>
          </a:p>
        </p:txBody>
      </p:sp>
      <p:sp>
        <p:nvSpPr>
          <p:cNvPr id="46" name="TextBox 33"/>
          <p:cNvSpPr txBox="1"/>
          <p:nvPr/>
        </p:nvSpPr>
        <p:spPr>
          <a:xfrm>
            <a:off x="8987903" y="5086222"/>
            <a:ext cx="2771612" cy="1200331"/>
          </a:xfrm>
          <a:prstGeom prst="rect">
            <a:avLst/>
          </a:prstGeom>
          <a:noFill/>
        </p:spPr>
        <p:txBody>
          <a:bodyPr wrap="square" lIns="91445" tIns="45721" rIns="91445" bIns="45721" rtlCol="0">
            <a:spAutoFit/>
          </a:bodyPr>
          <a:lstStyle/>
          <a:p>
            <a:pPr algn="just"/>
            <a:r>
              <a:rPr kumimoji="0" lang="zh-CN" altLang="en-US" sz="2400" b="1" i="0" u="none" strike="noStrike" kern="1200" cap="none" spc="0" normalizeH="0" baseline="0" noProof="0" dirty="0" smtClean="0">
                <a:ln>
                  <a:noFill/>
                </a:ln>
                <a:solidFill>
                  <a:prstClr val="white"/>
                </a:solidFill>
                <a:effectLst/>
                <a:uLnTx/>
                <a:uFillTx/>
                <a:latin typeface="微软雅黑"/>
                <a:ea typeface="微软雅黑"/>
                <a:cs typeface="+mn-ea"/>
                <a:sym typeface="+mn-lt"/>
              </a:rPr>
              <a:t>在故障试验验证</a:t>
            </a:r>
            <a:r>
              <a:rPr lang="zh-CN" altLang="en-US" sz="2400" b="1" dirty="0">
                <a:solidFill>
                  <a:prstClr val="white"/>
                </a:solidFill>
                <a:latin typeface="微软雅黑"/>
                <a:ea typeface="微软雅黑"/>
                <a:cs typeface="+mn-ea"/>
                <a:sym typeface="+mn-lt"/>
              </a:rPr>
              <a:t>手段</a:t>
            </a:r>
            <a:r>
              <a:rPr kumimoji="0" lang="zh-CN" altLang="en-US" sz="2400" b="1" i="0" u="none" strike="noStrike" kern="1200" cap="none" spc="0" normalizeH="0" baseline="0" noProof="0" dirty="0" smtClean="0">
                <a:ln>
                  <a:noFill/>
                </a:ln>
                <a:solidFill>
                  <a:prstClr val="white"/>
                </a:solidFill>
                <a:effectLst/>
                <a:uLnTx/>
                <a:uFillTx/>
                <a:latin typeface="微软雅黑"/>
                <a:ea typeface="微软雅黑"/>
                <a:cs typeface="+mn-ea"/>
                <a:sym typeface="+mn-lt"/>
              </a:rPr>
              <a:t>先进性上取得突破</a:t>
            </a:r>
            <a:endParaRPr kumimoji="0" lang="zh-CN" altLang="en-US" sz="2400" b="1" i="0" u="none" strike="noStrike" kern="1200" cap="none" spc="0" normalizeH="0" baseline="0" noProof="0" dirty="0">
              <a:ln>
                <a:noFill/>
              </a:ln>
              <a:solidFill>
                <a:prstClr val="white"/>
              </a:solidFill>
              <a:effectLst/>
              <a:uLnTx/>
              <a:uFillTx/>
              <a:latin typeface="微软雅黑"/>
              <a:ea typeface="微软雅黑"/>
              <a:cs typeface="+mn-ea"/>
              <a:sym typeface="+mn-lt"/>
            </a:endParaRPr>
          </a:p>
        </p:txBody>
      </p:sp>
      <p:cxnSp>
        <p:nvCxnSpPr>
          <p:cNvPr id="48" name="直接箭头连接符 47"/>
          <p:cNvCxnSpPr/>
          <p:nvPr/>
        </p:nvCxnSpPr>
        <p:spPr>
          <a:xfrm flipV="1">
            <a:off x="7548383" y="3522467"/>
            <a:ext cx="1368701" cy="25224"/>
          </a:xfrm>
          <a:prstGeom prst="straightConnector1">
            <a:avLst/>
          </a:prstGeom>
          <a:ln w="111125">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ailEnd type="triangle"/>
          </a:ln>
        </p:spPr>
        <p:style>
          <a:lnRef idx="1">
            <a:schemeClr val="accent1"/>
          </a:lnRef>
          <a:fillRef idx="0">
            <a:schemeClr val="accent1"/>
          </a:fillRef>
          <a:effectRef idx="0">
            <a:schemeClr val="accent1"/>
          </a:effectRef>
          <a:fontRef idx="minor">
            <a:schemeClr val="tx1"/>
          </a:fontRef>
        </p:style>
      </p:cxnSp>
      <p:sp>
        <p:nvSpPr>
          <p:cNvPr id="49" name="文本框 48"/>
          <p:cNvSpPr txBox="1"/>
          <p:nvPr/>
        </p:nvSpPr>
        <p:spPr>
          <a:xfrm>
            <a:off x="7548383" y="3086026"/>
            <a:ext cx="1117490" cy="461665"/>
          </a:xfrm>
          <a:prstGeom prst="rect">
            <a:avLst/>
          </a:prstGeom>
          <a:noFill/>
        </p:spPr>
        <p:txBody>
          <a:bodyPr wrap="square" rtlCol="0">
            <a:spAutoFit/>
          </a:bodyPr>
          <a:lstStyle/>
          <a:p>
            <a:r>
              <a:rPr lang="zh-CN" altLang="en-US" sz="2400" dirty="0" smtClean="0">
                <a:latin typeface="+mn-ea"/>
              </a:rPr>
              <a:t>拟实现</a:t>
            </a:r>
            <a:endParaRPr lang="zh-CN" altLang="en-US" sz="2400" dirty="0">
              <a:latin typeface="+mn-ea"/>
              <a:cs typeface="Times New Roman" panose="02020603050405020304" pitchFamily="18" charset="0"/>
            </a:endParaRPr>
          </a:p>
        </p:txBody>
      </p:sp>
    </p:spTree>
    <p:extLst>
      <p:ext uri="{BB962C8B-B14F-4D97-AF65-F5344CB8AC3E}">
        <p14:creationId xmlns:p14="http://schemas.microsoft.com/office/powerpoint/2010/main" val="2479041123"/>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63" name="组合 62"/>
          <p:cNvGrpSpPr/>
          <p:nvPr/>
        </p:nvGrpSpPr>
        <p:grpSpPr>
          <a:xfrm>
            <a:off x="4025341" y="2940891"/>
            <a:ext cx="5143000" cy="612920"/>
            <a:chOff x="4315150" y="1647579"/>
            <a:chExt cx="3857250" cy="540057"/>
          </a:xfrm>
          <a:noFill/>
        </p:grpSpPr>
        <p:sp>
          <p:nvSpPr>
            <p:cNvPr id="64" name="矩形 63"/>
            <p:cNvSpPr/>
            <p:nvPr/>
          </p:nvSpPr>
          <p:spPr>
            <a:xfrm>
              <a:off x="4841196" y="1705066"/>
              <a:ext cx="2827147" cy="461020"/>
            </a:xfrm>
            <a:prstGeom prst="rect">
              <a:avLst/>
            </a:prstGeom>
            <a:grpFill/>
            <a:ln w="15875">
              <a:noFill/>
            </a:ln>
          </p:spPr>
          <p:txBody>
            <a:bodyPr wrap="square" lIns="91440" tIns="45720" rIns="91440" bIns="45720">
              <a:spAutoFit/>
            </a:bodyPr>
            <a:lstStyle/>
            <a:p>
              <a:r>
                <a:rPr lang="zh-CN" altLang="en-US" sz="2800" b="1" dirty="0" smtClean="0">
                  <a:solidFill>
                    <a:schemeClr val="bg1">
                      <a:lumMod val="75000"/>
                    </a:schemeClr>
                  </a:solidFill>
                  <a:cs typeface="+mn-ea"/>
                  <a:sym typeface="+mn-lt"/>
                </a:rPr>
                <a:t>研究方法</a:t>
              </a:r>
              <a:endParaRPr lang="zh-CN" altLang="en-US" sz="2800" b="1" dirty="0">
                <a:solidFill>
                  <a:schemeClr val="bg1">
                    <a:lumMod val="75000"/>
                  </a:schemeClr>
                </a:solidFill>
                <a:cs typeface="+mn-ea"/>
                <a:sym typeface="+mn-lt"/>
              </a:endParaRPr>
            </a:p>
          </p:txBody>
        </p:sp>
        <p:sp>
          <p:nvSpPr>
            <p:cNvPr id="65" name="平行四边形 64"/>
            <p:cNvSpPr/>
            <p:nvPr/>
          </p:nvSpPr>
          <p:spPr>
            <a:xfrm>
              <a:off x="4315150" y="1647579"/>
              <a:ext cx="3857250" cy="540057"/>
            </a:xfrm>
            <a:prstGeom prst="parallelogram">
              <a:avLst>
                <a:gd name="adj" fmla="val 48207"/>
              </a:avLst>
            </a:prstGeom>
            <a:grpFill/>
            <a:ln w="158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endParaRPr lang="zh-CN" altLang="en-US" sz="2135" b="1" dirty="0">
                <a:solidFill>
                  <a:schemeClr val="tx1"/>
                </a:solidFill>
                <a:cs typeface="+mn-ea"/>
                <a:sym typeface="+mn-lt"/>
              </a:endParaRPr>
            </a:p>
          </p:txBody>
        </p:sp>
      </p:grpSp>
      <p:sp>
        <p:nvSpPr>
          <p:cNvPr id="15" name="Text Placeholder 4"/>
          <p:cNvSpPr txBox="1"/>
          <p:nvPr/>
        </p:nvSpPr>
        <p:spPr>
          <a:xfrm>
            <a:off x="815413" y="572625"/>
            <a:ext cx="3496603" cy="662379"/>
          </a:xfrm>
          <a:prstGeom prst="rect">
            <a:avLst/>
          </a:prstGeom>
        </p:spPr>
        <p:txBody>
          <a:bodyPr anchor="ctr">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zh-CN" altLang="en-US" sz="4265" b="1" dirty="0">
                <a:solidFill>
                  <a:schemeClr val="accent1"/>
                </a:solidFill>
                <a:cs typeface="+mn-ea"/>
                <a:sym typeface="+mn-lt"/>
              </a:rPr>
              <a:t>目录</a:t>
            </a:r>
            <a:r>
              <a:rPr lang="en-US" altLang="zh-CN" sz="4265" b="1" dirty="0">
                <a:solidFill>
                  <a:schemeClr val="accent1"/>
                </a:solidFill>
                <a:cs typeface="+mn-ea"/>
                <a:sym typeface="+mn-lt"/>
              </a:rPr>
              <a:t>/</a:t>
            </a:r>
            <a:r>
              <a:rPr lang="en-US" altLang="zh-CN" sz="3600" b="1" dirty="0">
                <a:solidFill>
                  <a:schemeClr val="accent1"/>
                </a:solidFill>
                <a:cs typeface="+mn-ea"/>
                <a:sym typeface="+mn-lt"/>
              </a:rPr>
              <a:t>Contents</a:t>
            </a:r>
            <a:endParaRPr lang="en-GB" sz="3600" b="1" dirty="0">
              <a:solidFill>
                <a:schemeClr val="accent1"/>
              </a:solidFill>
              <a:cs typeface="+mn-ea"/>
              <a:sym typeface="+mn-lt"/>
            </a:endParaRPr>
          </a:p>
        </p:txBody>
      </p:sp>
      <p:cxnSp>
        <p:nvCxnSpPr>
          <p:cNvPr id="43" name="直接连接符 42"/>
          <p:cNvCxnSpPr/>
          <p:nvPr/>
        </p:nvCxnSpPr>
        <p:spPr>
          <a:xfrm>
            <a:off x="984763" y="1412776"/>
            <a:ext cx="10199803" cy="0"/>
          </a:xfrm>
          <a:prstGeom prst="line">
            <a:avLst/>
          </a:prstGeom>
        </p:spPr>
        <p:style>
          <a:lnRef idx="1">
            <a:schemeClr val="accent1"/>
          </a:lnRef>
          <a:fillRef idx="0">
            <a:schemeClr val="accent1"/>
          </a:fillRef>
          <a:effectRef idx="0">
            <a:schemeClr val="accent1"/>
          </a:effectRef>
          <a:fontRef idx="minor">
            <a:schemeClr val="tx1"/>
          </a:fontRef>
        </p:style>
      </p:cxnSp>
      <p:grpSp>
        <p:nvGrpSpPr>
          <p:cNvPr id="45" name="组合 44"/>
          <p:cNvGrpSpPr/>
          <p:nvPr/>
        </p:nvGrpSpPr>
        <p:grpSpPr>
          <a:xfrm>
            <a:off x="3119672" y="1997604"/>
            <a:ext cx="1192345" cy="666786"/>
            <a:chOff x="2215144" y="927951"/>
            <a:chExt cx="1244730" cy="916847"/>
          </a:xfrm>
        </p:grpSpPr>
        <p:sp>
          <p:nvSpPr>
            <p:cNvPr id="46" name="平行四边形 45"/>
            <p:cNvSpPr/>
            <p:nvPr/>
          </p:nvSpPr>
          <p:spPr>
            <a:xfrm>
              <a:off x="2215144" y="982844"/>
              <a:ext cx="1120898" cy="842780"/>
            </a:xfrm>
            <a:prstGeom prst="parallelogram">
              <a:avLst>
                <a:gd name="adj" fmla="val 48207"/>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a:solidFill>
                  <a:schemeClr val="bg1"/>
                </a:solidFill>
                <a:cs typeface="+mn-ea"/>
                <a:sym typeface="+mn-lt"/>
              </a:endParaRPr>
            </a:p>
          </p:txBody>
        </p:sp>
        <p:sp>
          <p:nvSpPr>
            <p:cNvPr id="47" name="文本框 9"/>
            <p:cNvSpPr txBox="1"/>
            <p:nvPr/>
          </p:nvSpPr>
          <p:spPr>
            <a:xfrm>
              <a:off x="2393075" y="927951"/>
              <a:ext cx="1066799" cy="916847"/>
            </a:xfrm>
            <a:prstGeom prst="rect">
              <a:avLst/>
            </a:prstGeom>
            <a:noFill/>
          </p:spPr>
          <p:txBody>
            <a:bodyPr wrap="square" rtlCol="0">
              <a:spAutoFit/>
            </a:bodyPr>
            <a:lstStyle/>
            <a:p>
              <a:r>
                <a:rPr lang="en-US" altLang="zh-CN" sz="3735" dirty="0">
                  <a:solidFill>
                    <a:schemeClr val="bg1"/>
                  </a:solidFill>
                  <a:cs typeface="+mn-ea"/>
                  <a:sym typeface="+mn-lt"/>
                </a:rPr>
                <a:t>01</a:t>
              </a:r>
              <a:endParaRPr lang="zh-CN" altLang="en-US" sz="3735" dirty="0">
                <a:solidFill>
                  <a:schemeClr val="bg1"/>
                </a:solidFill>
                <a:cs typeface="+mn-ea"/>
                <a:sym typeface="+mn-lt"/>
              </a:endParaRPr>
            </a:p>
          </p:txBody>
        </p:sp>
      </p:grpSp>
      <p:grpSp>
        <p:nvGrpSpPr>
          <p:cNvPr id="48" name="组合 47"/>
          <p:cNvGrpSpPr/>
          <p:nvPr/>
        </p:nvGrpSpPr>
        <p:grpSpPr>
          <a:xfrm>
            <a:off x="3119672" y="2903757"/>
            <a:ext cx="1192345" cy="672218"/>
            <a:chOff x="2215144" y="1952311"/>
            <a:chExt cx="1244730" cy="924318"/>
          </a:xfrm>
        </p:grpSpPr>
        <p:sp>
          <p:nvSpPr>
            <p:cNvPr id="49" name="平行四边形 48"/>
            <p:cNvSpPr/>
            <p:nvPr/>
          </p:nvSpPr>
          <p:spPr>
            <a:xfrm>
              <a:off x="2215144" y="2033848"/>
              <a:ext cx="1120898" cy="842781"/>
            </a:xfrm>
            <a:prstGeom prst="parallelogram">
              <a:avLst>
                <a:gd name="adj" fmla="val 48207"/>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a:solidFill>
                  <a:schemeClr val="bg1"/>
                </a:solidFill>
                <a:cs typeface="+mn-ea"/>
                <a:sym typeface="+mn-lt"/>
              </a:endParaRPr>
            </a:p>
          </p:txBody>
        </p:sp>
        <p:sp>
          <p:nvSpPr>
            <p:cNvPr id="50" name="文本框 10"/>
            <p:cNvSpPr txBox="1"/>
            <p:nvPr/>
          </p:nvSpPr>
          <p:spPr>
            <a:xfrm>
              <a:off x="2393075" y="1952311"/>
              <a:ext cx="1066799" cy="916850"/>
            </a:xfrm>
            <a:prstGeom prst="rect">
              <a:avLst/>
            </a:prstGeom>
            <a:noFill/>
          </p:spPr>
          <p:txBody>
            <a:bodyPr wrap="square" rtlCol="0">
              <a:spAutoFit/>
            </a:bodyPr>
            <a:lstStyle/>
            <a:p>
              <a:r>
                <a:rPr lang="en-US" altLang="zh-CN" sz="3735" dirty="0">
                  <a:solidFill>
                    <a:schemeClr val="bg1"/>
                  </a:solidFill>
                  <a:cs typeface="+mn-ea"/>
                  <a:sym typeface="+mn-lt"/>
                </a:rPr>
                <a:t>02</a:t>
              </a:r>
              <a:endParaRPr lang="zh-CN" altLang="en-US" sz="3735" dirty="0">
                <a:solidFill>
                  <a:schemeClr val="bg1"/>
                </a:solidFill>
                <a:cs typeface="+mn-ea"/>
                <a:sym typeface="+mn-lt"/>
              </a:endParaRPr>
            </a:p>
          </p:txBody>
        </p:sp>
      </p:grpSp>
      <p:grpSp>
        <p:nvGrpSpPr>
          <p:cNvPr id="51" name="组合 50"/>
          <p:cNvGrpSpPr/>
          <p:nvPr/>
        </p:nvGrpSpPr>
        <p:grpSpPr>
          <a:xfrm>
            <a:off x="3119672" y="3839554"/>
            <a:ext cx="1192345" cy="666786"/>
            <a:chOff x="2215144" y="3018134"/>
            <a:chExt cx="1244730" cy="916848"/>
          </a:xfrm>
        </p:grpSpPr>
        <p:sp>
          <p:nvSpPr>
            <p:cNvPr id="52" name="平行四边形 51"/>
            <p:cNvSpPr/>
            <p:nvPr/>
          </p:nvSpPr>
          <p:spPr>
            <a:xfrm>
              <a:off x="2215144" y="3084852"/>
              <a:ext cx="1120898" cy="842781"/>
            </a:xfrm>
            <a:prstGeom prst="parallelogram">
              <a:avLst>
                <a:gd name="adj" fmla="val 48207"/>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a:solidFill>
                  <a:schemeClr val="bg1"/>
                </a:solidFill>
                <a:cs typeface="+mn-ea"/>
                <a:sym typeface="+mn-lt"/>
              </a:endParaRPr>
            </a:p>
          </p:txBody>
        </p:sp>
        <p:sp>
          <p:nvSpPr>
            <p:cNvPr id="53" name="文本框 11"/>
            <p:cNvSpPr txBox="1"/>
            <p:nvPr/>
          </p:nvSpPr>
          <p:spPr>
            <a:xfrm>
              <a:off x="2393075" y="3018134"/>
              <a:ext cx="1066799" cy="916848"/>
            </a:xfrm>
            <a:prstGeom prst="rect">
              <a:avLst/>
            </a:prstGeom>
            <a:noFill/>
          </p:spPr>
          <p:txBody>
            <a:bodyPr wrap="square" rtlCol="0">
              <a:spAutoFit/>
            </a:bodyPr>
            <a:lstStyle/>
            <a:p>
              <a:r>
                <a:rPr lang="en-US" altLang="zh-CN" sz="3735" dirty="0">
                  <a:solidFill>
                    <a:schemeClr val="bg1"/>
                  </a:solidFill>
                  <a:cs typeface="+mn-ea"/>
                  <a:sym typeface="+mn-lt"/>
                </a:rPr>
                <a:t>03</a:t>
              </a:r>
              <a:endParaRPr lang="zh-CN" altLang="en-US" sz="3735" dirty="0">
                <a:solidFill>
                  <a:schemeClr val="bg1"/>
                </a:solidFill>
                <a:cs typeface="+mn-ea"/>
                <a:sym typeface="+mn-lt"/>
              </a:endParaRPr>
            </a:p>
          </p:txBody>
        </p:sp>
      </p:grpSp>
      <p:grpSp>
        <p:nvGrpSpPr>
          <p:cNvPr id="54" name="组合 53"/>
          <p:cNvGrpSpPr/>
          <p:nvPr/>
        </p:nvGrpSpPr>
        <p:grpSpPr>
          <a:xfrm>
            <a:off x="3119672" y="4749540"/>
            <a:ext cx="1192345" cy="677512"/>
            <a:chOff x="2215144" y="4047039"/>
            <a:chExt cx="1244730" cy="931598"/>
          </a:xfrm>
        </p:grpSpPr>
        <p:sp>
          <p:nvSpPr>
            <p:cNvPr id="55" name="平行四边形 54"/>
            <p:cNvSpPr/>
            <p:nvPr/>
          </p:nvSpPr>
          <p:spPr>
            <a:xfrm>
              <a:off x="2215144" y="4135856"/>
              <a:ext cx="1120898" cy="842781"/>
            </a:xfrm>
            <a:prstGeom prst="parallelogram">
              <a:avLst>
                <a:gd name="adj" fmla="val 48207"/>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a:solidFill>
                  <a:schemeClr val="bg1"/>
                </a:solidFill>
                <a:cs typeface="+mn-ea"/>
                <a:sym typeface="+mn-lt"/>
              </a:endParaRPr>
            </a:p>
          </p:txBody>
        </p:sp>
        <p:sp>
          <p:nvSpPr>
            <p:cNvPr id="56" name="文本框 12"/>
            <p:cNvSpPr txBox="1"/>
            <p:nvPr/>
          </p:nvSpPr>
          <p:spPr>
            <a:xfrm>
              <a:off x="2393075" y="4047039"/>
              <a:ext cx="1066799" cy="916850"/>
            </a:xfrm>
            <a:prstGeom prst="rect">
              <a:avLst/>
            </a:prstGeom>
            <a:noFill/>
          </p:spPr>
          <p:txBody>
            <a:bodyPr wrap="square" rtlCol="0">
              <a:spAutoFit/>
            </a:bodyPr>
            <a:lstStyle/>
            <a:p>
              <a:r>
                <a:rPr lang="en-US" altLang="zh-CN" sz="3735" dirty="0">
                  <a:solidFill>
                    <a:schemeClr val="bg1"/>
                  </a:solidFill>
                  <a:cs typeface="+mn-ea"/>
                  <a:sym typeface="+mn-lt"/>
                </a:rPr>
                <a:t>04</a:t>
              </a:r>
              <a:endParaRPr lang="zh-CN" altLang="en-US" sz="3735" dirty="0">
                <a:solidFill>
                  <a:schemeClr val="bg1"/>
                </a:solidFill>
                <a:cs typeface="+mn-ea"/>
                <a:sym typeface="+mn-lt"/>
              </a:endParaRPr>
            </a:p>
          </p:txBody>
        </p:sp>
      </p:grpSp>
      <p:grpSp>
        <p:nvGrpSpPr>
          <p:cNvPr id="60" name="组合 59"/>
          <p:cNvGrpSpPr/>
          <p:nvPr/>
        </p:nvGrpSpPr>
        <p:grpSpPr>
          <a:xfrm>
            <a:off x="4025341" y="2015353"/>
            <a:ext cx="5143000" cy="612920"/>
            <a:chOff x="4315150" y="953426"/>
            <a:chExt cx="3857250" cy="540057"/>
          </a:xfrm>
          <a:noFill/>
        </p:grpSpPr>
        <p:sp>
          <p:nvSpPr>
            <p:cNvPr id="62" name="平行四边形 61"/>
            <p:cNvSpPr/>
            <p:nvPr/>
          </p:nvSpPr>
          <p:spPr>
            <a:xfrm>
              <a:off x="4315150" y="953426"/>
              <a:ext cx="3857250" cy="540057"/>
            </a:xfrm>
            <a:prstGeom prst="parallelogram">
              <a:avLst>
                <a:gd name="adj" fmla="val 48207"/>
              </a:avLst>
            </a:prstGeom>
            <a:grpFill/>
            <a:ln w="158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endParaRPr lang="zh-CN" altLang="en-US" sz="2135" b="1">
                <a:solidFill>
                  <a:schemeClr val="tx1"/>
                </a:solidFill>
                <a:cs typeface="+mn-ea"/>
                <a:sym typeface="+mn-lt"/>
              </a:endParaRPr>
            </a:p>
          </p:txBody>
        </p:sp>
        <p:sp>
          <p:nvSpPr>
            <p:cNvPr id="61" name="矩形 60"/>
            <p:cNvSpPr/>
            <p:nvPr/>
          </p:nvSpPr>
          <p:spPr>
            <a:xfrm>
              <a:off x="4841196" y="1002520"/>
              <a:ext cx="2827147" cy="461020"/>
            </a:xfrm>
            <a:prstGeom prst="rect">
              <a:avLst/>
            </a:prstGeom>
            <a:grpFill/>
            <a:ln w="15875">
              <a:noFill/>
            </a:ln>
          </p:spPr>
          <p:txBody>
            <a:bodyPr wrap="square" lIns="91440" tIns="45720" rIns="91440" bIns="45720">
              <a:spAutoFit/>
            </a:bodyPr>
            <a:lstStyle/>
            <a:p>
              <a:r>
                <a:rPr lang="zh-CN" altLang="en-US" sz="2800" b="1" dirty="0" smtClean="0">
                  <a:solidFill>
                    <a:schemeClr val="bg1">
                      <a:lumMod val="75000"/>
                    </a:schemeClr>
                  </a:solidFill>
                  <a:cs typeface="+mn-ea"/>
                  <a:sym typeface="+mn-lt"/>
                </a:rPr>
                <a:t>背景和意义</a:t>
              </a:r>
              <a:endParaRPr lang="zh-CN" altLang="en-US" sz="2800" b="1" dirty="0">
                <a:solidFill>
                  <a:schemeClr val="bg1">
                    <a:lumMod val="75000"/>
                  </a:schemeClr>
                </a:solidFill>
                <a:cs typeface="+mn-ea"/>
                <a:sym typeface="+mn-lt"/>
              </a:endParaRPr>
            </a:p>
          </p:txBody>
        </p:sp>
      </p:grpSp>
      <p:grpSp>
        <p:nvGrpSpPr>
          <p:cNvPr id="66" name="组合 65"/>
          <p:cNvGrpSpPr/>
          <p:nvPr/>
        </p:nvGrpSpPr>
        <p:grpSpPr>
          <a:xfrm>
            <a:off x="4025341" y="3866428"/>
            <a:ext cx="5143000" cy="612920"/>
            <a:chOff x="4315150" y="2341731"/>
            <a:chExt cx="3857250" cy="540057"/>
          </a:xfrm>
        </p:grpSpPr>
        <p:sp>
          <p:nvSpPr>
            <p:cNvPr id="67" name="矩形 66"/>
            <p:cNvSpPr/>
            <p:nvPr/>
          </p:nvSpPr>
          <p:spPr>
            <a:xfrm>
              <a:off x="4841197" y="2374040"/>
              <a:ext cx="2827146" cy="461020"/>
            </a:xfrm>
            <a:prstGeom prst="rect">
              <a:avLst/>
            </a:prstGeom>
            <a:ln w="15875">
              <a:noFill/>
            </a:ln>
          </p:spPr>
          <p:txBody>
            <a:bodyPr wrap="square" lIns="91440" tIns="45720" rIns="91440" bIns="45720">
              <a:spAutoFit/>
            </a:bodyPr>
            <a:lstStyle/>
            <a:p>
              <a:r>
                <a:rPr lang="zh-CN" altLang="en-US" sz="2800" b="1" dirty="0" smtClean="0">
                  <a:cs typeface="+mn-ea"/>
                  <a:sym typeface="+mn-lt"/>
                </a:rPr>
                <a:t>研究内容</a:t>
              </a:r>
              <a:endParaRPr lang="zh-CN" altLang="en-US" sz="2800" b="1" dirty="0">
                <a:cs typeface="+mn-ea"/>
                <a:sym typeface="+mn-lt"/>
              </a:endParaRPr>
            </a:p>
          </p:txBody>
        </p:sp>
        <p:sp>
          <p:nvSpPr>
            <p:cNvPr id="68" name="平行四边形 67"/>
            <p:cNvSpPr/>
            <p:nvPr/>
          </p:nvSpPr>
          <p:spPr>
            <a:xfrm>
              <a:off x="4315150" y="2341731"/>
              <a:ext cx="3857250" cy="540057"/>
            </a:xfrm>
            <a:prstGeom prst="parallelogram">
              <a:avLst>
                <a:gd name="adj" fmla="val 48207"/>
              </a:avLst>
            </a:prstGeom>
            <a:noFill/>
            <a:ln w="158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endParaRPr lang="zh-CN" altLang="en-US" sz="2135" b="1">
                <a:solidFill>
                  <a:schemeClr val="tx1"/>
                </a:solidFill>
                <a:cs typeface="+mn-ea"/>
                <a:sym typeface="+mn-lt"/>
              </a:endParaRPr>
            </a:p>
          </p:txBody>
        </p:sp>
      </p:grpSp>
      <p:grpSp>
        <p:nvGrpSpPr>
          <p:cNvPr id="69" name="组合 68"/>
          <p:cNvGrpSpPr/>
          <p:nvPr/>
        </p:nvGrpSpPr>
        <p:grpSpPr>
          <a:xfrm>
            <a:off x="4025341" y="4791966"/>
            <a:ext cx="5143000" cy="612920"/>
            <a:chOff x="4315150" y="3035884"/>
            <a:chExt cx="3857250" cy="540057"/>
          </a:xfrm>
        </p:grpSpPr>
        <p:sp>
          <p:nvSpPr>
            <p:cNvPr id="70" name="矩形 69"/>
            <p:cNvSpPr/>
            <p:nvPr/>
          </p:nvSpPr>
          <p:spPr>
            <a:xfrm>
              <a:off x="4841196" y="3076586"/>
              <a:ext cx="2827147" cy="461020"/>
            </a:xfrm>
            <a:prstGeom prst="rect">
              <a:avLst/>
            </a:prstGeom>
            <a:ln w="15875">
              <a:noFill/>
            </a:ln>
          </p:spPr>
          <p:txBody>
            <a:bodyPr wrap="square" lIns="91440" tIns="45720" rIns="91440" bIns="45720">
              <a:spAutoFit/>
            </a:bodyPr>
            <a:lstStyle/>
            <a:p>
              <a:r>
                <a:rPr lang="zh-CN" altLang="en-US" sz="2800" b="1" dirty="0" smtClean="0">
                  <a:solidFill>
                    <a:schemeClr val="bg1">
                      <a:lumMod val="75000"/>
                    </a:schemeClr>
                  </a:solidFill>
                  <a:cs typeface="+mn-ea"/>
                  <a:sym typeface="+mn-lt"/>
                </a:rPr>
                <a:t>总结和展望</a:t>
              </a:r>
              <a:endParaRPr lang="zh-CN" altLang="en-US" sz="2800" b="1" dirty="0">
                <a:solidFill>
                  <a:schemeClr val="bg1">
                    <a:lumMod val="75000"/>
                  </a:schemeClr>
                </a:solidFill>
                <a:cs typeface="+mn-ea"/>
                <a:sym typeface="+mn-lt"/>
              </a:endParaRPr>
            </a:p>
          </p:txBody>
        </p:sp>
        <p:sp>
          <p:nvSpPr>
            <p:cNvPr id="71" name="平行四边形 70"/>
            <p:cNvSpPr/>
            <p:nvPr/>
          </p:nvSpPr>
          <p:spPr>
            <a:xfrm>
              <a:off x="4315150" y="3035884"/>
              <a:ext cx="3857250" cy="540057"/>
            </a:xfrm>
            <a:prstGeom prst="parallelogram">
              <a:avLst>
                <a:gd name="adj" fmla="val 48207"/>
              </a:avLst>
            </a:prstGeom>
            <a:noFill/>
            <a:ln w="158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endParaRPr lang="zh-CN" altLang="en-US" sz="2135" b="1">
                <a:solidFill>
                  <a:schemeClr val="tx1"/>
                </a:solidFill>
                <a:cs typeface="+mn-ea"/>
                <a:sym typeface="+mn-lt"/>
              </a:endParaRPr>
            </a:p>
          </p:txBody>
        </p:sp>
      </p:grpSp>
      <p:sp>
        <p:nvSpPr>
          <p:cNvPr id="2" name="灯片编号占位符 1"/>
          <p:cNvSpPr>
            <a:spLocks noGrp="1"/>
          </p:cNvSpPr>
          <p:nvPr>
            <p:ph type="sldNum" sz="quarter" idx="12"/>
          </p:nvPr>
        </p:nvSpPr>
        <p:spPr/>
        <p:txBody>
          <a:bodyPr/>
          <a:lstStyle/>
          <a:p>
            <a:fld id="{D44FA6E1-6B83-4935-BD31-F33F54FC6619}" type="slidenum">
              <a:rPr lang="zh-CN" altLang="en-US" smtClean="0"/>
              <a:pPr/>
              <a:t>10</a:t>
            </a:fld>
            <a:endParaRPr lang="zh-CN" altLang="en-US" dirty="0"/>
          </a:p>
        </p:txBody>
      </p:sp>
    </p:spTree>
    <p:extLst>
      <p:ext uri="{BB962C8B-B14F-4D97-AF65-F5344CB8AC3E}">
        <p14:creationId xmlns:p14="http://schemas.microsoft.com/office/powerpoint/2010/main" val="1787219714"/>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pic>
        <p:nvPicPr>
          <p:cNvPr id="3" name="图片 2"/>
          <p:cNvPicPr>
            <a:picLocks noChangeAspect="1"/>
          </p:cNvPicPr>
          <p:nvPr/>
        </p:nvPicPr>
        <p:blipFill>
          <a:blip r:embed="rId3"/>
          <a:stretch>
            <a:fillRect/>
          </a:stretch>
        </p:blipFill>
        <p:spPr>
          <a:xfrm>
            <a:off x="636424" y="863286"/>
            <a:ext cx="2913022" cy="3232257"/>
          </a:xfrm>
          <a:prstGeom prst="rect">
            <a:avLst/>
          </a:prstGeom>
        </p:spPr>
      </p:pic>
      <p:sp>
        <p:nvSpPr>
          <p:cNvPr id="27" name="圆角矩形 26"/>
          <p:cNvSpPr/>
          <p:nvPr/>
        </p:nvSpPr>
        <p:spPr>
          <a:xfrm>
            <a:off x="380999" y="529437"/>
            <a:ext cx="11382376" cy="6033287"/>
          </a:xfrm>
          <a:prstGeom prst="roundRect">
            <a:avLst>
              <a:gd name="adj" fmla="val 0"/>
            </a:avLst>
          </a:prstGeom>
          <a:noFill/>
          <a:ln w="3175">
            <a:solidFill>
              <a:srgbClr val="5B9BD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latin typeface="+mn-ea"/>
              <a:cs typeface="+mn-ea"/>
              <a:sym typeface="+mn-lt"/>
            </a:endParaRPr>
          </a:p>
        </p:txBody>
      </p:sp>
      <p:sp>
        <p:nvSpPr>
          <p:cNvPr id="13" name="Text Placeholder 12"/>
          <p:cNvSpPr txBox="1"/>
          <p:nvPr/>
        </p:nvSpPr>
        <p:spPr>
          <a:xfrm>
            <a:off x="390757" y="49208"/>
            <a:ext cx="10982093" cy="382903"/>
          </a:xfrm>
          <a:prstGeom prst="rect">
            <a:avLst/>
          </a:prstGeom>
        </p:spPr>
        <p:txBody>
          <a:bodyPr lIns="0" rIns="0">
            <a:noAutofit/>
          </a:bodyPr>
          <a:lstStyle>
            <a:lvl1pPr marL="0" indent="0" algn="l" defTabSz="914400" rtl="0" eaLnBrk="1" latinLnBrk="0" hangingPunct="1">
              <a:spcBef>
                <a:spcPct val="20000"/>
              </a:spcBef>
              <a:buFont typeface="Arial" panose="020B0604020202020204" pitchFamily="34" charset="0"/>
              <a:buNone/>
              <a:defRPr sz="1400" b="0" kern="1200" baseline="0">
                <a:solidFill>
                  <a:schemeClr val="accent1"/>
                </a:solidFill>
                <a:latin typeface="U.S. 101" pitchFamily="2" charset="0"/>
                <a:ea typeface="Roboto" pitchFamily="2" charset="0"/>
                <a:cs typeface="+mn-cs"/>
              </a:defRPr>
            </a:lvl1pPr>
            <a:lvl2pPr marL="342900" indent="0" algn="l" defTabSz="914400" rtl="0" eaLnBrk="1" latinLnBrk="0" hangingPunct="1">
              <a:spcBef>
                <a:spcPct val="20000"/>
              </a:spcBef>
              <a:buFont typeface="Arial" panose="020B0604020202020204"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anose="020B0604020202020204"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zh-CN" altLang="en-US" sz="2800" b="1" dirty="0" smtClean="0">
                <a:solidFill>
                  <a:srgbClr val="5B9BD5"/>
                </a:solidFill>
                <a:latin typeface="+mn-ea"/>
                <a:ea typeface="+mn-ea"/>
                <a:cs typeface="+mn-ea"/>
                <a:sym typeface="+mn-lt"/>
              </a:rPr>
              <a:t>研究内容一</a:t>
            </a:r>
            <a:r>
              <a:rPr lang="zh-CN" altLang="en-US" sz="2800" b="1" dirty="0">
                <a:solidFill>
                  <a:srgbClr val="5B9BD5"/>
                </a:solidFill>
                <a:latin typeface="+mn-ea"/>
                <a:ea typeface="+mn-ea"/>
                <a:cs typeface="+mn-ea"/>
                <a:sym typeface="+mn-lt"/>
              </a:rPr>
              <a:t>：单节点翻转自恢复的出错改错型时序</a:t>
            </a:r>
            <a:r>
              <a:rPr lang="en-US" altLang="zh-CN" sz="2800" b="1" dirty="0">
                <a:solidFill>
                  <a:srgbClr val="5B9BD5"/>
                </a:solidFill>
                <a:latin typeface="+mn-ea"/>
                <a:ea typeface="+mn-ea"/>
                <a:cs typeface="+mn-ea"/>
                <a:sym typeface="+mn-lt"/>
              </a:rPr>
              <a:t>EDAC</a:t>
            </a:r>
            <a:r>
              <a:rPr lang="zh-CN" altLang="en-US" sz="2800" b="1" dirty="0">
                <a:solidFill>
                  <a:srgbClr val="5B9BD5"/>
                </a:solidFill>
                <a:latin typeface="+mn-ea"/>
                <a:ea typeface="+mn-ea"/>
                <a:cs typeface="+mn-ea"/>
                <a:sym typeface="+mn-lt"/>
              </a:rPr>
              <a:t>电路</a:t>
            </a:r>
            <a:r>
              <a:rPr lang="zh-CN" altLang="en-US" sz="2800" b="1" dirty="0" smtClean="0">
                <a:solidFill>
                  <a:srgbClr val="5B9BD5"/>
                </a:solidFill>
                <a:latin typeface="+mn-ea"/>
                <a:ea typeface="+mn-ea"/>
                <a:cs typeface="+mn-ea"/>
                <a:sym typeface="+mn-lt"/>
              </a:rPr>
              <a:t>设计</a:t>
            </a:r>
            <a:endParaRPr lang="en-GB" altLang="zh-CN" sz="2800" b="1" dirty="0">
              <a:solidFill>
                <a:srgbClr val="5B9BD5"/>
              </a:solidFill>
              <a:latin typeface="+mn-ea"/>
              <a:ea typeface="+mn-ea"/>
              <a:cs typeface="+mn-ea"/>
              <a:sym typeface="+mn-lt"/>
            </a:endParaRPr>
          </a:p>
        </p:txBody>
      </p:sp>
      <p:sp>
        <p:nvSpPr>
          <p:cNvPr id="7" name="灯片编号占位符 6"/>
          <p:cNvSpPr>
            <a:spLocks noGrp="1"/>
          </p:cNvSpPr>
          <p:nvPr>
            <p:ph type="sldNum" sz="quarter" idx="13"/>
          </p:nvPr>
        </p:nvSpPr>
        <p:spPr/>
        <p:txBody>
          <a:bodyPr/>
          <a:lstStyle/>
          <a:p>
            <a:fld id="{D44FA6E1-6B83-4935-BD31-F33F54FC6619}" type="slidenum">
              <a:rPr lang="zh-CN" altLang="en-US" smtClean="0"/>
              <a:pPr/>
              <a:t>11</a:t>
            </a:fld>
            <a:endParaRPr lang="zh-CN" altLang="en-US" dirty="0"/>
          </a:p>
        </p:txBody>
      </p:sp>
      <p:sp>
        <p:nvSpPr>
          <p:cNvPr id="35" name="文本框 34"/>
          <p:cNvSpPr txBox="1"/>
          <p:nvPr/>
        </p:nvSpPr>
        <p:spPr>
          <a:xfrm>
            <a:off x="400551" y="480277"/>
            <a:ext cx="6177230" cy="461665"/>
          </a:xfrm>
          <a:prstGeom prst="rect">
            <a:avLst/>
          </a:prstGeom>
          <a:noFill/>
        </p:spPr>
        <p:txBody>
          <a:bodyPr wrap="square" rtlCol="0">
            <a:spAutoFit/>
          </a:bodyPr>
          <a:lstStyle/>
          <a:p>
            <a:pPr marL="342900" indent="-342900">
              <a:buClr>
                <a:schemeClr val="accent1"/>
              </a:buClr>
              <a:buFont typeface="Wingdings" panose="05000000000000000000" pitchFamily="2" charset="2"/>
              <a:buChar char="p"/>
            </a:pPr>
            <a:r>
              <a:rPr lang="zh-CN" altLang="en-US" sz="2400" dirty="0" smtClean="0">
                <a:latin typeface="+mn-ea"/>
              </a:rPr>
              <a:t>单节点翻转自恢复的主从</a:t>
            </a:r>
            <a:r>
              <a:rPr lang="en-US" altLang="zh-CN" sz="2400" dirty="0" smtClean="0">
                <a:latin typeface="+mn-ea"/>
              </a:rPr>
              <a:t>FF</a:t>
            </a:r>
            <a:r>
              <a:rPr lang="zh-CN" altLang="en-US" sz="2400" dirty="0" smtClean="0">
                <a:latin typeface="+mn-ea"/>
              </a:rPr>
              <a:t>电路（</a:t>
            </a:r>
            <a:r>
              <a:rPr lang="en-US" altLang="zh-CN" sz="2400" dirty="0" smtClean="0">
                <a:latin typeface="+mn-ea"/>
              </a:rPr>
              <a:t>SRFF</a:t>
            </a:r>
            <a:r>
              <a:rPr lang="zh-CN" altLang="en-US" sz="2400" dirty="0" smtClean="0">
                <a:latin typeface="+mn-ea"/>
              </a:rPr>
              <a:t>）</a:t>
            </a:r>
            <a:endParaRPr lang="zh-CN" altLang="en-US" sz="2400" dirty="0">
              <a:latin typeface="+mn-ea"/>
            </a:endParaRPr>
          </a:p>
        </p:txBody>
      </p:sp>
      <p:pic>
        <p:nvPicPr>
          <p:cNvPr id="6" name="图片 5"/>
          <p:cNvPicPr>
            <a:picLocks noChangeAspect="1"/>
          </p:cNvPicPr>
          <p:nvPr/>
        </p:nvPicPr>
        <p:blipFill>
          <a:blip r:embed="rId4"/>
          <a:stretch>
            <a:fillRect/>
          </a:stretch>
        </p:blipFill>
        <p:spPr>
          <a:xfrm>
            <a:off x="4447561" y="873118"/>
            <a:ext cx="2880274" cy="3242081"/>
          </a:xfrm>
          <a:prstGeom prst="rect">
            <a:avLst/>
          </a:prstGeom>
        </p:spPr>
      </p:pic>
      <p:pic>
        <p:nvPicPr>
          <p:cNvPr id="8" name="图片 7"/>
          <p:cNvPicPr>
            <a:picLocks noChangeAspect="1"/>
          </p:cNvPicPr>
          <p:nvPr/>
        </p:nvPicPr>
        <p:blipFill>
          <a:blip r:embed="rId5"/>
          <a:stretch>
            <a:fillRect/>
          </a:stretch>
        </p:blipFill>
        <p:spPr>
          <a:xfrm>
            <a:off x="8095329" y="873118"/>
            <a:ext cx="2897755" cy="3212135"/>
          </a:xfrm>
          <a:prstGeom prst="rect">
            <a:avLst/>
          </a:prstGeom>
        </p:spPr>
      </p:pic>
      <p:sp>
        <p:nvSpPr>
          <p:cNvPr id="48" name="文本框 47"/>
          <p:cNvSpPr txBox="1"/>
          <p:nvPr/>
        </p:nvSpPr>
        <p:spPr>
          <a:xfrm>
            <a:off x="7847251" y="4016114"/>
            <a:ext cx="4098944" cy="430887"/>
          </a:xfrm>
          <a:prstGeom prst="rect">
            <a:avLst/>
          </a:prstGeom>
          <a:noFill/>
        </p:spPr>
        <p:txBody>
          <a:bodyPr wrap="square" rtlCol="0">
            <a:spAutoFit/>
          </a:bodyPr>
          <a:lstStyle/>
          <a:p>
            <a:pPr>
              <a:buClr>
                <a:schemeClr val="accent1"/>
              </a:buClr>
            </a:pPr>
            <a:r>
              <a:rPr lang="en-US" altLang="zh-CN" sz="2200" dirty="0" smtClean="0">
                <a:latin typeface="+mn-ea"/>
              </a:rPr>
              <a:t>CK=1</a:t>
            </a:r>
            <a:r>
              <a:rPr lang="zh-CN" altLang="en-US" sz="2200" dirty="0" smtClean="0">
                <a:latin typeface="+mn-ea"/>
              </a:rPr>
              <a:t>，主锁存器处于保持模式</a:t>
            </a:r>
            <a:endParaRPr lang="zh-CN" altLang="en-US" sz="2200" dirty="0">
              <a:latin typeface="+mn-ea"/>
            </a:endParaRPr>
          </a:p>
        </p:txBody>
      </p:sp>
      <p:sp>
        <p:nvSpPr>
          <p:cNvPr id="51" name="文本框 50"/>
          <p:cNvSpPr txBox="1"/>
          <p:nvPr/>
        </p:nvSpPr>
        <p:spPr>
          <a:xfrm>
            <a:off x="3773025" y="4018658"/>
            <a:ext cx="4026924" cy="430887"/>
          </a:xfrm>
          <a:prstGeom prst="rect">
            <a:avLst/>
          </a:prstGeom>
          <a:noFill/>
        </p:spPr>
        <p:txBody>
          <a:bodyPr wrap="square" rtlCol="0">
            <a:spAutoFit/>
          </a:bodyPr>
          <a:lstStyle/>
          <a:p>
            <a:pPr>
              <a:buClr>
                <a:schemeClr val="accent1"/>
              </a:buClr>
            </a:pPr>
            <a:r>
              <a:rPr lang="en-US" altLang="zh-CN" sz="2200" dirty="0" smtClean="0">
                <a:latin typeface="+mn-ea"/>
              </a:rPr>
              <a:t>CK=0</a:t>
            </a:r>
            <a:r>
              <a:rPr lang="zh-CN" altLang="en-US" sz="2200" dirty="0" smtClean="0">
                <a:latin typeface="+mn-ea"/>
              </a:rPr>
              <a:t>，主锁存器处于传输模式</a:t>
            </a:r>
            <a:endParaRPr lang="zh-CN" altLang="en-US" sz="2200" dirty="0">
              <a:latin typeface="+mn-ea"/>
            </a:endParaRPr>
          </a:p>
        </p:txBody>
      </p:sp>
      <p:sp>
        <p:nvSpPr>
          <p:cNvPr id="52" name="文本框 51"/>
          <p:cNvSpPr txBox="1"/>
          <p:nvPr/>
        </p:nvSpPr>
        <p:spPr>
          <a:xfrm>
            <a:off x="1220885" y="4018990"/>
            <a:ext cx="1884265" cy="430887"/>
          </a:xfrm>
          <a:prstGeom prst="rect">
            <a:avLst/>
          </a:prstGeom>
          <a:noFill/>
        </p:spPr>
        <p:txBody>
          <a:bodyPr wrap="square" rtlCol="0">
            <a:spAutoFit/>
          </a:bodyPr>
          <a:lstStyle/>
          <a:p>
            <a:pPr>
              <a:buClr>
                <a:schemeClr val="accent1"/>
              </a:buClr>
            </a:pPr>
            <a:r>
              <a:rPr lang="en-US" altLang="zh-CN" sz="2200" dirty="0" smtClean="0">
                <a:latin typeface="+mn-ea"/>
              </a:rPr>
              <a:t>SRFF</a:t>
            </a:r>
            <a:r>
              <a:rPr lang="zh-CN" altLang="en-US" sz="2200" dirty="0" smtClean="0">
                <a:latin typeface="+mn-ea"/>
              </a:rPr>
              <a:t>原理图</a:t>
            </a:r>
            <a:endParaRPr lang="zh-CN" altLang="en-US" sz="2200" dirty="0">
              <a:latin typeface="+mn-ea"/>
            </a:endParaRPr>
          </a:p>
        </p:txBody>
      </p:sp>
      <p:cxnSp>
        <p:nvCxnSpPr>
          <p:cNvPr id="53" name="肘形连接符 52"/>
          <p:cNvCxnSpPr/>
          <p:nvPr/>
        </p:nvCxnSpPr>
        <p:spPr>
          <a:xfrm flipV="1">
            <a:off x="4575376" y="1612221"/>
            <a:ext cx="1127330" cy="103577"/>
          </a:xfrm>
          <a:prstGeom prst="bentConnector3">
            <a:avLst/>
          </a:prstGeom>
          <a:ln w="28575" cap="flat" cmpd="sng" algn="ctr">
            <a:solidFill>
              <a:srgbClr val="FF0000"/>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
        <p:nvSpPr>
          <p:cNvPr id="54" name="文本框 53"/>
          <p:cNvSpPr txBox="1"/>
          <p:nvPr/>
        </p:nvSpPr>
        <p:spPr>
          <a:xfrm>
            <a:off x="3434438" y="1505369"/>
            <a:ext cx="1529509"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000" b="0" i="0" u="none" strike="noStrike" kern="1200" cap="none" spc="0" normalizeH="0" baseline="0" noProof="0" dirty="0" smtClean="0">
                <a:ln>
                  <a:noFill/>
                </a:ln>
                <a:solidFill>
                  <a:srgbClr val="FF0000"/>
                </a:solidFill>
                <a:effectLst/>
                <a:uLnTx/>
                <a:uFillTx/>
                <a:latin typeface="微软雅黑"/>
                <a:ea typeface="微软雅黑"/>
                <a:cs typeface="+mn-cs"/>
              </a:rPr>
              <a:t>关键路径</a:t>
            </a:r>
            <a:endParaRPr kumimoji="0" lang="zh-CN" altLang="en-US" sz="2000" b="0" i="0" u="none" strike="noStrike" kern="1200" cap="none" spc="0" normalizeH="0" baseline="0" noProof="0" dirty="0">
              <a:ln>
                <a:noFill/>
              </a:ln>
              <a:solidFill>
                <a:srgbClr val="FF0000"/>
              </a:solidFill>
              <a:effectLst/>
              <a:uLnTx/>
              <a:uFillTx/>
              <a:latin typeface="微软雅黑"/>
              <a:ea typeface="微软雅黑"/>
              <a:cs typeface="+mn-cs"/>
            </a:endParaRPr>
          </a:p>
        </p:txBody>
      </p:sp>
      <mc:AlternateContent xmlns:mc="http://schemas.openxmlformats.org/markup-compatibility/2006" xmlns:a14="http://schemas.microsoft.com/office/drawing/2010/main">
        <mc:Choice Requires="a14">
          <p:graphicFrame>
            <p:nvGraphicFramePr>
              <p:cNvPr id="14" name="表格 13"/>
              <p:cNvGraphicFramePr>
                <a:graphicFrameLocks noGrp="1"/>
              </p:cNvGraphicFramePr>
              <p:nvPr>
                <p:extLst>
                  <p:ext uri="{D42A27DB-BD31-4B8C-83A1-F6EECF244321}">
                    <p14:modId xmlns:p14="http://schemas.microsoft.com/office/powerpoint/2010/main" val="2806819658"/>
                  </p:ext>
                </p:extLst>
              </p:nvPr>
            </p:nvGraphicFramePr>
            <p:xfrm>
              <a:off x="5962642" y="4402956"/>
              <a:ext cx="5779639" cy="2133600"/>
            </p:xfrm>
            <a:graphic>
              <a:graphicData uri="http://schemas.openxmlformats.org/drawingml/2006/table">
                <a:tbl>
                  <a:tblPr>
                    <a:tableStyleId>{5C22544A-7EE6-4342-B048-85BDC9FD1C3A}</a:tableStyleId>
                  </a:tblPr>
                  <a:tblGrid>
                    <a:gridCol w="2398549">
                      <a:extLst>
                        <a:ext uri="{9D8B030D-6E8A-4147-A177-3AD203B41FA5}">
                          <a16:colId xmlns:a16="http://schemas.microsoft.com/office/drawing/2014/main" val="3015405109"/>
                        </a:ext>
                      </a:extLst>
                    </a:gridCol>
                    <a:gridCol w="1449534">
                      <a:extLst>
                        <a:ext uri="{9D8B030D-6E8A-4147-A177-3AD203B41FA5}">
                          <a16:colId xmlns:a16="http://schemas.microsoft.com/office/drawing/2014/main" val="4072646913"/>
                        </a:ext>
                      </a:extLst>
                    </a:gridCol>
                    <a:gridCol w="1931556">
                      <a:extLst>
                        <a:ext uri="{9D8B030D-6E8A-4147-A177-3AD203B41FA5}">
                          <a16:colId xmlns:a16="http://schemas.microsoft.com/office/drawing/2014/main" val="3453802901"/>
                        </a:ext>
                      </a:extLst>
                    </a:gridCol>
                  </a:tblGrid>
                  <a:tr h="290048">
                    <a:tc>
                      <a:txBody>
                        <a:bodyPr/>
                        <a:lstStyle/>
                        <a:p>
                          <a:pPr algn="ctr">
                            <a:spcAft>
                              <a:spcPts val="0"/>
                            </a:spcAft>
                          </a:pPr>
                          <a:r>
                            <a:rPr lang="en-US" sz="2000" kern="100" dirty="0">
                              <a:effectLst/>
                              <a:latin typeface="+mn-ea"/>
                              <a:ea typeface="+mn-ea"/>
                            </a:rPr>
                            <a:t> </a:t>
                          </a:r>
                          <a:endParaRPr lang="zh-CN" sz="2000" kern="100" dirty="0">
                            <a:effectLst/>
                            <a:latin typeface="+mn-ea"/>
                            <a:ea typeface="+mn-ea"/>
                            <a:cs typeface="Times New Roman" panose="02020603050405020304" pitchFamily="18" charset="0"/>
                          </a:endParaRPr>
                        </a:p>
                      </a:txBody>
                      <a:tcPr marL="68580" marR="68580" marT="0" marB="0"/>
                    </a:tc>
                    <a:tc>
                      <a:txBody>
                        <a:bodyPr/>
                        <a:lstStyle/>
                        <a:p>
                          <a:pPr algn="ctr">
                            <a:spcAft>
                              <a:spcPts val="0"/>
                            </a:spcAft>
                          </a:pPr>
                          <a:r>
                            <a:rPr lang="en-US" sz="2000" kern="100" dirty="0">
                              <a:effectLst/>
                              <a:latin typeface="+mn-ea"/>
                              <a:ea typeface="+mn-ea"/>
                            </a:rPr>
                            <a:t>24T FF</a:t>
                          </a:r>
                          <a:endParaRPr lang="zh-CN" sz="2000" kern="100" dirty="0">
                            <a:effectLst/>
                            <a:latin typeface="+mn-ea"/>
                            <a:ea typeface="+mn-ea"/>
                            <a:cs typeface="Times New Roman" panose="02020603050405020304" pitchFamily="18" charset="0"/>
                          </a:endParaRPr>
                        </a:p>
                      </a:txBody>
                      <a:tcPr marL="68580" marR="68580" marT="0" marB="0"/>
                    </a:tc>
                    <a:tc>
                      <a:txBody>
                        <a:bodyPr/>
                        <a:lstStyle/>
                        <a:p>
                          <a:pPr algn="ctr">
                            <a:spcAft>
                              <a:spcPts val="0"/>
                            </a:spcAft>
                          </a:pPr>
                          <a:r>
                            <a:rPr lang="en-US" sz="2000" kern="100">
                              <a:effectLst/>
                              <a:latin typeface="+mn-ea"/>
                              <a:ea typeface="+mn-ea"/>
                            </a:rPr>
                            <a:t>SRFF</a:t>
                          </a:r>
                          <a:endParaRPr lang="zh-CN" sz="2000" kern="100">
                            <a:effectLst/>
                            <a:latin typeface="+mn-ea"/>
                            <a:ea typeface="+mn-ea"/>
                            <a:cs typeface="Times New Roman" panose="02020603050405020304" pitchFamily="18" charset="0"/>
                          </a:endParaRPr>
                        </a:p>
                      </a:txBody>
                      <a:tcPr marL="68580" marR="68580" marT="0" marB="0"/>
                    </a:tc>
                    <a:extLst>
                      <a:ext uri="{0D108BD9-81ED-4DB2-BD59-A6C34878D82A}">
                        <a16:rowId xmlns:a16="http://schemas.microsoft.com/office/drawing/2014/main" val="2685644739"/>
                      </a:ext>
                    </a:extLst>
                  </a:tr>
                  <a:tr h="290048">
                    <a:tc>
                      <a:txBody>
                        <a:bodyPr/>
                        <a:lstStyle/>
                        <a:p>
                          <a:pPr algn="ctr">
                            <a:spcAft>
                              <a:spcPts val="0"/>
                            </a:spcAft>
                          </a:pPr>
                          <a:r>
                            <a:rPr lang="en-US" sz="2000" kern="100" dirty="0">
                              <a:effectLst/>
                              <a:latin typeface="+mn-ea"/>
                              <a:ea typeface="+mn-ea"/>
                            </a:rPr>
                            <a:t>CK-Q</a:t>
                          </a:r>
                          <a:r>
                            <a:rPr lang="zh-CN" sz="2000" kern="100" dirty="0">
                              <a:effectLst/>
                              <a:latin typeface="+mn-ea"/>
                              <a:ea typeface="+mn-ea"/>
                            </a:rPr>
                            <a:t>传播延迟</a:t>
                          </a:r>
                          <a:r>
                            <a:rPr lang="en-US" sz="2000" kern="100" dirty="0">
                              <a:effectLst/>
                              <a:latin typeface="+mn-ea"/>
                              <a:ea typeface="+mn-ea"/>
                            </a:rPr>
                            <a:t>(</a:t>
                          </a:r>
                          <a:r>
                            <a:rPr lang="en-US" sz="2000" kern="100" dirty="0" err="1">
                              <a:effectLst/>
                              <a:latin typeface="+mn-ea"/>
                              <a:ea typeface="+mn-ea"/>
                            </a:rPr>
                            <a:t>ps</a:t>
                          </a:r>
                          <a:r>
                            <a:rPr lang="en-US" sz="2000" kern="100" dirty="0">
                              <a:effectLst/>
                              <a:latin typeface="+mn-ea"/>
                              <a:ea typeface="+mn-ea"/>
                            </a:rPr>
                            <a:t>)</a:t>
                          </a:r>
                          <a:endParaRPr lang="zh-CN" sz="2000" kern="100" dirty="0">
                            <a:effectLst/>
                            <a:latin typeface="+mn-ea"/>
                            <a:ea typeface="+mn-ea"/>
                            <a:cs typeface="Times New Roman" panose="02020603050405020304" pitchFamily="18" charset="0"/>
                          </a:endParaRPr>
                        </a:p>
                      </a:txBody>
                      <a:tcPr marL="68580" marR="68580" marT="0" marB="0"/>
                    </a:tc>
                    <a:tc>
                      <a:txBody>
                        <a:bodyPr/>
                        <a:lstStyle/>
                        <a:p>
                          <a:pPr algn="ctr">
                            <a:spcAft>
                              <a:spcPts val="0"/>
                            </a:spcAft>
                          </a:pPr>
                          <a:r>
                            <a:rPr lang="en-US" sz="2000" kern="100" dirty="0">
                              <a:effectLst/>
                              <a:latin typeface="+mn-ea"/>
                              <a:ea typeface="+mn-ea"/>
                            </a:rPr>
                            <a:t>19.36</a:t>
                          </a:r>
                          <a:endParaRPr lang="zh-CN" sz="2000" kern="100" dirty="0">
                            <a:effectLst/>
                            <a:latin typeface="+mn-ea"/>
                            <a:ea typeface="+mn-ea"/>
                            <a:cs typeface="Times New Roman" panose="02020603050405020304" pitchFamily="18" charset="0"/>
                          </a:endParaRPr>
                        </a:p>
                      </a:txBody>
                      <a:tcPr marL="68580" marR="68580" marT="0" marB="0"/>
                    </a:tc>
                    <a:tc>
                      <a:txBody>
                        <a:bodyPr/>
                        <a:lstStyle/>
                        <a:p>
                          <a:pPr algn="ctr">
                            <a:spcAft>
                              <a:spcPts val="0"/>
                            </a:spcAft>
                          </a:pPr>
                          <a:r>
                            <a:rPr lang="en-US" sz="2000" kern="100" dirty="0">
                              <a:effectLst/>
                              <a:latin typeface="+mn-ea"/>
                              <a:ea typeface="+mn-ea"/>
                            </a:rPr>
                            <a:t>17.62 (0.91x)</a:t>
                          </a:r>
                          <a:endParaRPr lang="zh-CN" sz="2000" kern="100" dirty="0">
                            <a:effectLst/>
                            <a:latin typeface="+mn-ea"/>
                            <a:ea typeface="+mn-ea"/>
                            <a:cs typeface="Times New Roman" panose="02020603050405020304" pitchFamily="18" charset="0"/>
                          </a:endParaRPr>
                        </a:p>
                      </a:txBody>
                      <a:tcPr marL="68580" marR="68580" marT="0" marB="0"/>
                    </a:tc>
                    <a:extLst>
                      <a:ext uri="{0D108BD9-81ED-4DB2-BD59-A6C34878D82A}">
                        <a16:rowId xmlns:a16="http://schemas.microsoft.com/office/drawing/2014/main" val="2383874348"/>
                      </a:ext>
                    </a:extLst>
                  </a:tr>
                  <a:tr h="290048">
                    <a:tc>
                      <a:txBody>
                        <a:bodyPr/>
                        <a:lstStyle/>
                        <a:p>
                          <a:pPr algn="ctr">
                            <a:spcAft>
                              <a:spcPts val="0"/>
                            </a:spcAft>
                          </a:pPr>
                          <a:r>
                            <a:rPr lang="zh-CN" sz="2000" kern="100">
                              <a:effectLst/>
                              <a:latin typeface="+mn-ea"/>
                              <a:ea typeface="+mn-ea"/>
                            </a:rPr>
                            <a:t>静态功耗</a:t>
                          </a:r>
                          <a:r>
                            <a:rPr lang="en-US" sz="2000" kern="100">
                              <a:effectLst/>
                              <a:latin typeface="+mn-ea"/>
                              <a:ea typeface="+mn-ea"/>
                            </a:rPr>
                            <a:t>(nW)</a:t>
                          </a:r>
                          <a:endParaRPr lang="zh-CN" sz="2000" kern="100">
                            <a:effectLst/>
                            <a:latin typeface="+mn-ea"/>
                            <a:ea typeface="+mn-ea"/>
                            <a:cs typeface="Times New Roman" panose="02020603050405020304" pitchFamily="18" charset="0"/>
                          </a:endParaRPr>
                        </a:p>
                      </a:txBody>
                      <a:tcPr marL="68580" marR="68580" marT="0" marB="0"/>
                    </a:tc>
                    <a:tc>
                      <a:txBody>
                        <a:bodyPr/>
                        <a:lstStyle/>
                        <a:p>
                          <a:pPr algn="ctr">
                            <a:spcAft>
                              <a:spcPts val="0"/>
                            </a:spcAft>
                          </a:pPr>
                          <a:r>
                            <a:rPr lang="en-US" sz="2000" kern="100">
                              <a:effectLst/>
                              <a:latin typeface="+mn-ea"/>
                              <a:ea typeface="+mn-ea"/>
                            </a:rPr>
                            <a:t>6.62</a:t>
                          </a:r>
                          <a:endParaRPr lang="zh-CN" sz="2000" kern="100">
                            <a:effectLst/>
                            <a:latin typeface="+mn-ea"/>
                            <a:ea typeface="+mn-ea"/>
                            <a:cs typeface="Times New Roman" panose="02020603050405020304" pitchFamily="18" charset="0"/>
                          </a:endParaRPr>
                        </a:p>
                      </a:txBody>
                      <a:tcPr marL="68580" marR="68580" marT="0" marB="0"/>
                    </a:tc>
                    <a:tc>
                      <a:txBody>
                        <a:bodyPr/>
                        <a:lstStyle/>
                        <a:p>
                          <a:pPr algn="ctr">
                            <a:spcAft>
                              <a:spcPts val="0"/>
                            </a:spcAft>
                          </a:pPr>
                          <a:r>
                            <a:rPr lang="en-US" sz="2000" kern="100" dirty="0">
                              <a:effectLst/>
                              <a:latin typeface="+mn-ea"/>
                              <a:ea typeface="+mn-ea"/>
                            </a:rPr>
                            <a:t>2.19 (0.33x)</a:t>
                          </a:r>
                          <a:endParaRPr lang="zh-CN" sz="2000" kern="100" dirty="0">
                            <a:effectLst/>
                            <a:latin typeface="+mn-ea"/>
                            <a:ea typeface="+mn-ea"/>
                            <a:cs typeface="Times New Roman" panose="02020603050405020304" pitchFamily="18" charset="0"/>
                          </a:endParaRPr>
                        </a:p>
                      </a:txBody>
                      <a:tcPr marL="68580" marR="68580" marT="0" marB="0"/>
                    </a:tc>
                    <a:extLst>
                      <a:ext uri="{0D108BD9-81ED-4DB2-BD59-A6C34878D82A}">
                        <a16:rowId xmlns:a16="http://schemas.microsoft.com/office/drawing/2014/main" val="1320881564"/>
                      </a:ext>
                    </a:extLst>
                  </a:tr>
                  <a:tr h="290048">
                    <a:tc>
                      <a:txBody>
                        <a:bodyPr/>
                        <a:lstStyle/>
                        <a:p>
                          <a:pPr algn="ctr">
                            <a:spcAft>
                              <a:spcPts val="0"/>
                            </a:spcAft>
                          </a:pPr>
                          <a:r>
                            <a:rPr lang="zh-CN" sz="2000" kern="100">
                              <a:effectLst/>
                              <a:latin typeface="+mn-ea"/>
                              <a:ea typeface="+mn-ea"/>
                            </a:rPr>
                            <a:t>动态功耗</a:t>
                          </a:r>
                          <a:r>
                            <a:rPr lang="en-US" sz="2000" kern="100">
                              <a:effectLst/>
                              <a:latin typeface="+mn-ea"/>
                              <a:ea typeface="+mn-ea"/>
                            </a:rPr>
                            <a:t>(uW)</a:t>
                          </a:r>
                          <a:endParaRPr lang="zh-CN" sz="2000" kern="100">
                            <a:effectLst/>
                            <a:latin typeface="+mn-ea"/>
                            <a:ea typeface="+mn-ea"/>
                            <a:cs typeface="Times New Roman" panose="02020603050405020304" pitchFamily="18" charset="0"/>
                          </a:endParaRPr>
                        </a:p>
                      </a:txBody>
                      <a:tcPr marL="68580" marR="68580" marT="0" marB="0"/>
                    </a:tc>
                    <a:tc>
                      <a:txBody>
                        <a:bodyPr/>
                        <a:lstStyle/>
                        <a:p>
                          <a:pPr algn="ctr">
                            <a:spcAft>
                              <a:spcPts val="0"/>
                            </a:spcAft>
                          </a:pPr>
                          <a:r>
                            <a:rPr lang="en-US" sz="2000" kern="100" dirty="0">
                              <a:effectLst/>
                              <a:latin typeface="+mn-ea"/>
                              <a:ea typeface="+mn-ea"/>
                            </a:rPr>
                            <a:t>3.4</a:t>
                          </a:r>
                          <a:endParaRPr lang="zh-CN" sz="2000" kern="100" dirty="0">
                            <a:effectLst/>
                            <a:latin typeface="+mn-ea"/>
                            <a:ea typeface="+mn-ea"/>
                            <a:cs typeface="Times New Roman" panose="02020603050405020304" pitchFamily="18" charset="0"/>
                          </a:endParaRPr>
                        </a:p>
                      </a:txBody>
                      <a:tcPr marL="68580" marR="68580" marT="0" marB="0"/>
                    </a:tc>
                    <a:tc>
                      <a:txBody>
                        <a:bodyPr/>
                        <a:lstStyle/>
                        <a:p>
                          <a:pPr algn="ctr">
                            <a:spcAft>
                              <a:spcPts val="0"/>
                            </a:spcAft>
                          </a:pPr>
                          <a:r>
                            <a:rPr lang="en-US" sz="2000" kern="100" dirty="0">
                              <a:effectLst/>
                              <a:latin typeface="+mn-ea"/>
                              <a:ea typeface="+mn-ea"/>
                            </a:rPr>
                            <a:t>2.55 (0.75x)</a:t>
                          </a:r>
                          <a:endParaRPr lang="zh-CN" sz="2000" kern="100" dirty="0">
                            <a:effectLst/>
                            <a:latin typeface="+mn-ea"/>
                            <a:ea typeface="+mn-ea"/>
                            <a:cs typeface="Times New Roman" panose="02020603050405020304" pitchFamily="18" charset="0"/>
                          </a:endParaRPr>
                        </a:p>
                      </a:txBody>
                      <a:tcPr marL="68580" marR="68580" marT="0" marB="0"/>
                    </a:tc>
                    <a:extLst>
                      <a:ext uri="{0D108BD9-81ED-4DB2-BD59-A6C34878D82A}">
                        <a16:rowId xmlns:a16="http://schemas.microsoft.com/office/drawing/2014/main" val="629652095"/>
                      </a:ext>
                    </a:extLst>
                  </a:tr>
                  <a:tr h="290048">
                    <a:tc>
                      <a:txBody>
                        <a:bodyPr/>
                        <a:lstStyle/>
                        <a:p>
                          <a:pPr algn="ctr">
                            <a:spcAft>
                              <a:spcPts val="0"/>
                            </a:spcAft>
                          </a:pPr>
                          <a:r>
                            <a:rPr lang="zh-CN" sz="2000" kern="100">
                              <a:effectLst/>
                              <a:latin typeface="+mn-ea"/>
                              <a:ea typeface="+mn-ea"/>
                            </a:rPr>
                            <a:t>晶体管个数</a:t>
                          </a:r>
                          <a:endParaRPr lang="zh-CN" sz="2000" kern="100">
                            <a:effectLst/>
                            <a:latin typeface="+mn-ea"/>
                            <a:ea typeface="+mn-ea"/>
                            <a:cs typeface="Times New Roman" panose="02020603050405020304" pitchFamily="18" charset="0"/>
                          </a:endParaRPr>
                        </a:p>
                      </a:txBody>
                      <a:tcPr marL="68580" marR="68580" marT="0" marB="0"/>
                    </a:tc>
                    <a:tc>
                      <a:txBody>
                        <a:bodyPr/>
                        <a:lstStyle/>
                        <a:p>
                          <a:pPr algn="ctr">
                            <a:spcAft>
                              <a:spcPts val="0"/>
                            </a:spcAft>
                          </a:pPr>
                          <a:r>
                            <a:rPr lang="en-US" sz="2000" kern="100">
                              <a:effectLst/>
                              <a:latin typeface="+mn-ea"/>
                              <a:ea typeface="+mn-ea"/>
                            </a:rPr>
                            <a:t>24</a:t>
                          </a:r>
                          <a:endParaRPr lang="zh-CN" sz="2000" kern="100">
                            <a:effectLst/>
                            <a:latin typeface="+mn-ea"/>
                            <a:ea typeface="+mn-ea"/>
                            <a:cs typeface="Times New Roman" panose="02020603050405020304" pitchFamily="18" charset="0"/>
                          </a:endParaRPr>
                        </a:p>
                      </a:txBody>
                      <a:tcPr marL="68580" marR="68580" marT="0" marB="0"/>
                    </a:tc>
                    <a:tc>
                      <a:txBody>
                        <a:bodyPr/>
                        <a:lstStyle/>
                        <a:p>
                          <a:pPr algn="ctr">
                            <a:spcAft>
                              <a:spcPts val="0"/>
                            </a:spcAft>
                          </a:pPr>
                          <a:r>
                            <a:rPr lang="en-US" sz="2000" kern="100" dirty="0">
                              <a:effectLst/>
                              <a:latin typeface="+mn-ea"/>
                              <a:ea typeface="+mn-ea"/>
                            </a:rPr>
                            <a:t>48 (2x)</a:t>
                          </a:r>
                          <a:endParaRPr lang="zh-CN" sz="2000" kern="100" dirty="0">
                            <a:effectLst/>
                            <a:latin typeface="+mn-ea"/>
                            <a:ea typeface="+mn-ea"/>
                            <a:cs typeface="Times New Roman" panose="02020603050405020304" pitchFamily="18" charset="0"/>
                          </a:endParaRPr>
                        </a:p>
                      </a:txBody>
                      <a:tcPr marL="68580" marR="68580" marT="0" marB="0"/>
                    </a:tc>
                    <a:extLst>
                      <a:ext uri="{0D108BD9-81ED-4DB2-BD59-A6C34878D82A}">
                        <a16:rowId xmlns:a16="http://schemas.microsoft.com/office/drawing/2014/main" val="4061795285"/>
                      </a:ext>
                    </a:extLst>
                  </a:tr>
                  <a:tr h="290048">
                    <a:tc>
                      <a:txBody>
                        <a:bodyPr/>
                        <a:lstStyle/>
                        <a:p>
                          <a:pPr algn="ctr">
                            <a:spcAft>
                              <a:spcPts val="0"/>
                            </a:spcAft>
                          </a:pPr>
                          <a:r>
                            <a:rPr lang="zh-CN" sz="2000" kern="100">
                              <a:effectLst/>
                              <a:latin typeface="+mn-ea"/>
                              <a:ea typeface="+mn-ea"/>
                            </a:rPr>
                            <a:t>有效面积</a:t>
                          </a:r>
                          <a:r>
                            <a:rPr lang="en-US" sz="2000" kern="100">
                              <a:effectLst/>
                              <a:latin typeface="+mn-ea"/>
                              <a:ea typeface="+mn-ea"/>
                            </a:rPr>
                            <a:t>(10</a:t>
                          </a:r>
                          <a:r>
                            <a:rPr lang="en-US" sz="2000" kern="100" baseline="30000">
                              <a:effectLst/>
                              <a:latin typeface="+mn-ea"/>
                              <a:ea typeface="+mn-ea"/>
                            </a:rPr>
                            <a:t>2</a:t>
                          </a:r>
                          <a14:m>
                            <m:oMath xmlns:m="http://schemas.openxmlformats.org/officeDocument/2006/math">
                              <m:r>
                                <a:rPr lang="en-US" sz="2000" kern="100">
                                  <a:effectLst/>
                                  <a:latin typeface="Cambria Math" panose="02040503050406030204" pitchFamily="18" charset="0"/>
                                  <a:ea typeface="+mn-ea"/>
                                </a:rPr>
                                <m:t>×</m:t>
                              </m:r>
                            </m:oMath>
                          </a14:m>
                          <a:r>
                            <a:rPr lang="en-US" sz="2000" kern="100">
                              <a:effectLst/>
                              <a:latin typeface="+mn-ea"/>
                              <a:ea typeface="+mn-ea"/>
                            </a:rPr>
                            <a:t>um</a:t>
                          </a:r>
                          <a:r>
                            <a:rPr lang="en-US" sz="2000" kern="100" baseline="30000">
                              <a:effectLst/>
                              <a:latin typeface="+mn-ea"/>
                              <a:ea typeface="+mn-ea"/>
                            </a:rPr>
                            <a:t>2</a:t>
                          </a:r>
                          <a:r>
                            <a:rPr lang="en-US" sz="2000" kern="100">
                              <a:effectLst/>
                              <a:latin typeface="+mn-ea"/>
                              <a:ea typeface="+mn-ea"/>
                            </a:rPr>
                            <a:t>)</a:t>
                          </a:r>
                          <a:endParaRPr lang="zh-CN" sz="2000" kern="100">
                            <a:effectLst/>
                            <a:latin typeface="+mn-ea"/>
                            <a:ea typeface="+mn-ea"/>
                            <a:cs typeface="Times New Roman" panose="02020603050405020304" pitchFamily="18" charset="0"/>
                          </a:endParaRPr>
                        </a:p>
                      </a:txBody>
                      <a:tcPr marL="68580" marR="68580" marT="0" marB="0"/>
                    </a:tc>
                    <a:tc>
                      <a:txBody>
                        <a:bodyPr/>
                        <a:lstStyle/>
                        <a:p>
                          <a:pPr algn="ctr">
                            <a:spcAft>
                              <a:spcPts val="0"/>
                            </a:spcAft>
                          </a:pPr>
                          <a:r>
                            <a:rPr lang="en-US" sz="2000" kern="100">
                              <a:effectLst/>
                              <a:latin typeface="+mn-ea"/>
                              <a:ea typeface="+mn-ea"/>
                            </a:rPr>
                            <a:t>10.26</a:t>
                          </a:r>
                          <a:endParaRPr lang="zh-CN" sz="2000" kern="100">
                            <a:effectLst/>
                            <a:latin typeface="+mn-ea"/>
                            <a:ea typeface="+mn-ea"/>
                            <a:cs typeface="Times New Roman" panose="02020603050405020304" pitchFamily="18" charset="0"/>
                          </a:endParaRPr>
                        </a:p>
                      </a:txBody>
                      <a:tcPr marL="68580" marR="68580" marT="0" marB="0"/>
                    </a:tc>
                    <a:tc>
                      <a:txBody>
                        <a:bodyPr/>
                        <a:lstStyle/>
                        <a:p>
                          <a:pPr algn="ctr">
                            <a:spcAft>
                              <a:spcPts val="0"/>
                            </a:spcAft>
                          </a:pPr>
                          <a:r>
                            <a:rPr lang="en-US" sz="2000" kern="100" dirty="0">
                              <a:effectLst/>
                              <a:latin typeface="+mn-ea"/>
                              <a:ea typeface="+mn-ea"/>
                            </a:rPr>
                            <a:t>11.66 (1.34x)</a:t>
                          </a:r>
                          <a:endParaRPr lang="zh-CN" sz="2000" kern="100" dirty="0">
                            <a:effectLst/>
                            <a:latin typeface="+mn-ea"/>
                            <a:ea typeface="+mn-ea"/>
                            <a:cs typeface="Times New Roman" panose="02020603050405020304" pitchFamily="18" charset="0"/>
                          </a:endParaRPr>
                        </a:p>
                      </a:txBody>
                      <a:tcPr marL="68580" marR="68580" marT="0" marB="0"/>
                    </a:tc>
                    <a:extLst>
                      <a:ext uri="{0D108BD9-81ED-4DB2-BD59-A6C34878D82A}">
                        <a16:rowId xmlns:a16="http://schemas.microsoft.com/office/drawing/2014/main" val="1285127773"/>
                      </a:ext>
                    </a:extLst>
                  </a:tr>
                  <a:tr h="290048">
                    <a:tc>
                      <a:txBody>
                        <a:bodyPr/>
                        <a:lstStyle/>
                        <a:p>
                          <a:pPr algn="ctr">
                            <a:spcAft>
                              <a:spcPts val="0"/>
                            </a:spcAft>
                          </a:pPr>
                          <a:r>
                            <a:rPr lang="zh-CN" sz="2000" kern="100" dirty="0">
                              <a:effectLst/>
                              <a:latin typeface="+mn-ea"/>
                              <a:ea typeface="+mn-ea"/>
                            </a:rPr>
                            <a:t>功耗延时积</a:t>
                          </a:r>
                          <a:endParaRPr lang="zh-CN" sz="2000" kern="100" dirty="0">
                            <a:effectLst/>
                            <a:latin typeface="+mn-ea"/>
                            <a:ea typeface="+mn-ea"/>
                            <a:cs typeface="Times New Roman" panose="02020603050405020304" pitchFamily="18" charset="0"/>
                          </a:endParaRPr>
                        </a:p>
                      </a:txBody>
                      <a:tcPr marL="68580" marR="68580" marT="0" marB="0"/>
                    </a:tc>
                    <a:tc>
                      <a:txBody>
                        <a:bodyPr/>
                        <a:lstStyle/>
                        <a:p>
                          <a:pPr algn="ctr">
                            <a:spcAft>
                              <a:spcPts val="0"/>
                            </a:spcAft>
                          </a:pPr>
                          <a:r>
                            <a:rPr lang="en-US" sz="2000" kern="100" dirty="0">
                              <a:effectLst/>
                              <a:latin typeface="+mn-ea"/>
                              <a:ea typeface="+mn-ea"/>
                            </a:rPr>
                            <a:t>6.77</a:t>
                          </a:r>
                          <a:endParaRPr lang="zh-CN" sz="2000" kern="100" dirty="0">
                            <a:effectLst/>
                            <a:latin typeface="+mn-ea"/>
                            <a:ea typeface="+mn-ea"/>
                            <a:cs typeface="Times New Roman" panose="02020603050405020304" pitchFamily="18" charset="0"/>
                          </a:endParaRPr>
                        </a:p>
                      </a:txBody>
                      <a:tcPr marL="68580" marR="68580" marT="0" marB="0"/>
                    </a:tc>
                    <a:tc>
                      <a:txBody>
                        <a:bodyPr/>
                        <a:lstStyle/>
                        <a:p>
                          <a:pPr algn="ctr">
                            <a:spcAft>
                              <a:spcPts val="0"/>
                            </a:spcAft>
                          </a:pPr>
                          <a:r>
                            <a:rPr lang="en-US" sz="2000" kern="100" dirty="0">
                              <a:effectLst/>
                              <a:latin typeface="+mn-ea"/>
                              <a:ea typeface="+mn-ea"/>
                            </a:rPr>
                            <a:t>5.24 (0.77x)</a:t>
                          </a:r>
                          <a:endParaRPr lang="zh-CN" sz="2000" kern="100" dirty="0">
                            <a:effectLst/>
                            <a:latin typeface="+mn-ea"/>
                            <a:ea typeface="+mn-ea"/>
                            <a:cs typeface="Times New Roman" panose="02020603050405020304" pitchFamily="18" charset="0"/>
                          </a:endParaRPr>
                        </a:p>
                      </a:txBody>
                      <a:tcPr marL="68580" marR="68580" marT="0" marB="0"/>
                    </a:tc>
                    <a:extLst>
                      <a:ext uri="{0D108BD9-81ED-4DB2-BD59-A6C34878D82A}">
                        <a16:rowId xmlns:a16="http://schemas.microsoft.com/office/drawing/2014/main" val="2156186345"/>
                      </a:ext>
                    </a:extLst>
                  </a:tr>
                </a:tbl>
              </a:graphicData>
            </a:graphic>
          </p:graphicFrame>
        </mc:Choice>
        <mc:Fallback xmlns="">
          <p:graphicFrame>
            <p:nvGraphicFramePr>
              <p:cNvPr id="14" name="表格 13"/>
              <p:cNvGraphicFramePr>
                <a:graphicFrameLocks noGrp="1"/>
              </p:cNvGraphicFramePr>
              <p:nvPr>
                <p:extLst>
                  <p:ext uri="{D42A27DB-BD31-4B8C-83A1-F6EECF244321}">
                    <p14:modId xmlns:p14="http://schemas.microsoft.com/office/powerpoint/2010/main" val="2806819658"/>
                  </p:ext>
                </p:extLst>
              </p:nvPr>
            </p:nvGraphicFramePr>
            <p:xfrm>
              <a:off x="5962642" y="4402956"/>
              <a:ext cx="5779639" cy="2133600"/>
            </p:xfrm>
            <a:graphic>
              <a:graphicData uri="http://schemas.openxmlformats.org/drawingml/2006/table">
                <a:tbl>
                  <a:tblPr>
                    <a:tableStyleId>{5C22544A-7EE6-4342-B048-85BDC9FD1C3A}</a:tableStyleId>
                  </a:tblPr>
                  <a:tblGrid>
                    <a:gridCol w="2398549">
                      <a:extLst>
                        <a:ext uri="{9D8B030D-6E8A-4147-A177-3AD203B41FA5}">
                          <a16:colId xmlns:a16="http://schemas.microsoft.com/office/drawing/2014/main" val="3015405109"/>
                        </a:ext>
                      </a:extLst>
                    </a:gridCol>
                    <a:gridCol w="1449534">
                      <a:extLst>
                        <a:ext uri="{9D8B030D-6E8A-4147-A177-3AD203B41FA5}">
                          <a16:colId xmlns:a16="http://schemas.microsoft.com/office/drawing/2014/main" val="4072646913"/>
                        </a:ext>
                      </a:extLst>
                    </a:gridCol>
                    <a:gridCol w="1931556">
                      <a:extLst>
                        <a:ext uri="{9D8B030D-6E8A-4147-A177-3AD203B41FA5}">
                          <a16:colId xmlns:a16="http://schemas.microsoft.com/office/drawing/2014/main" val="3453802901"/>
                        </a:ext>
                      </a:extLst>
                    </a:gridCol>
                  </a:tblGrid>
                  <a:tr h="304800">
                    <a:tc>
                      <a:txBody>
                        <a:bodyPr/>
                        <a:lstStyle/>
                        <a:p>
                          <a:pPr algn="ctr">
                            <a:spcAft>
                              <a:spcPts val="0"/>
                            </a:spcAft>
                          </a:pPr>
                          <a:r>
                            <a:rPr lang="en-US" sz="2000" kern="100" dirty="0">
                              <a:effectLst/>
                              <a:latin typeface="+mn-ea"/>
                              <a:ea typeface="+mn-ea"/>
                            </a:rPr>
                            <a:t> </a:t>
                          </a:r>
                          <a:endParaRPr lang="zh-CN" sz="2000" kern="100" dirty="0">
                            <a:effectLst/>
                            <a:latin typeface="+mn-ea"/>
                            <a:ea typeface="+mn-ea"/>
                            <a:cs typeface="Times New Roman" panose="02020603050405020304" pitchFamily="18" charset="0"/>
                          </a:endParaRPr>
                        </a:p>
                      </a:txBody>
                      <a:tcPr marL="68580" marR="68580" marT="0" marB="0"/>
                    </a:tc>
                    <a:tc>
                      <a:txBody>
                        <a:bodyPr/>
                        <a:lstStyle/>
                        <a:p>
                          <a:pPr algn="ctr">
                            <a:spcAft>
                              <a:spcPts val="0"/>
                            </a:spcAft>
                          </a:pPr>
                          <a:r>
                            <a:rPr lang="en-US" sz="2000" kern="100" dirty="0">
                              <a:effectLst/>
                              <a:latin typeface="+mn-ea"/>
                              <a:ea typeface="+mn-ea"/>
                            </a:rPr>
                            <a:t>24T FF</a:t>
                          </a:r>
                          <a:endParaRPr lang="zh-CN" sz="2000" kern="100" dirty="0">
                            <a:effectLst/>
                            <a:latin typeface="+mn-ea"/>
                            <a:ea typeface="+mn-ea"/>
                            <a:cs typeface="Times New Roman" panose="02020603050405020304" pitchFamily="18" charset="0"/>
                          </a:endParaRPr>
                        </a:p>
                      </a:txBody>
                      <a:tcPr marL="68580" marR="68580" marT="0" marB="0"/>
                    </a:tc>
                    <a:tc>
                      <a:txBody>
                        <a:bodyPr/>
                        <a:lstStyle/>
                        <a:p>
                          <a:pPr algn="ctr">
                            <a:spcAft>
                              <a:spcPts val="0"/>
                            </a:spcAft>
                          </a:pPr>
                          <a:r>
                            <a:rPr lang="en-US" sz="2000" kern="100">
                              <a:effectLst/>
                              <a:latin typeface="+mn-ea"/>
                              <a:ea typeface="+mn-ea"/>
                            </a:rPr>
                            <a:t>SRFF</a:t>
                          </a:r>
                          <a:endParaRPr lang="zh-CN" sz="2000" kern="100">
                            <a:effectLst/>
                            <a:latin typeface="+mn-ea"/>
                            <a:ea typeface="+mn-ea"/>
                            <a:cs typeface="Times New Roman" panose="02020603050405020304" pitchFamily="18" charset="0"/>
                          </a:endParaRPr>
                        </a:p>
                      </a:txBody>
                      <a:tcPr marL="68580" marR="68580" marT="0" marB="0"/>
                    </a:tc>
                    <a:extLst>
                      <a:ext uri="{0D108BD9-81ED-4DB2-BD59-A6C34878D82A}">
                        <a16:rowId xmlns:a16="http://schemas.microsoft.com/office/drawing/2014/main" val="2685644739"/>
                      </a:ext>
                    </a:extLst>
                  </a:tr>
                  <a:tr h="304800">
                    <a:tc>
                      <a:txBody>
                        <a:bodyPr/>
                        <a:lstStyle/>
                        <a:p>
                          <a:pPr algn="ctr">
                            <a:spcAft>
                              <a:spcPts val="0"/>
                            </a:spcAft>
                          </a:pPr>
                          <a:r>
                            <a:rPr lang="en-US" sz="2000" kern="100">
                              <a:effectLst/>
                              <a:latin typeface="+mn-ea"/>
                              <a:ea typeface="+mn-ea"/>
                            </a:rPr>
                            <a:t>CK-Q</a:t>
                          </a:r>
                          <a:r>
                            <a:rPr lang="zh-CN" sz="2000" kern="100">
                              <a:effectLst/>
                              <a:latin typeface="+mn-ea"/>
                              <a:ea typeface="+mn-ea"/>
                            </a:rPr>
                            <a:t>传播延迟</a:t>
                          </a:r>
                          <a:r>
                            <a:rPr lang="en-US" sz="2000" kern="100">
                              <a:effectLst/>
                              <a:latin typeface="+mn-ea"/>
                              <a:ea typeface="+mn-ea"/>
                            </a:rPr>
                            <a:t>(ps)</a:t>
                          </a:r>
                          <a:endParaRPr lang="zh-CN" sz="2000" kern="100">
                            <a:effectLst/>
                            <a:latin typeface="+mn-ea"/>
                            <a:ea typeface="+mn-ea"/>
                            <a:cs typeface="Times New Roman" panose="02020603050405020304" pitchFamily="18" charset="0"/>
                          </a:endParaRPr>
                        </a:p>
                      </a:txBody>
                      <a:tcPr marL="68580" marR="68580" marT="0" marB="0"/>
                    </a:tc>
                    <a:tc>
                      <a:txBody>
                        <a:bodyPr/>
                        <a:lstStyle/>
                        <a:p>
                          <a:pPr algn="ctr">
                            <a:spcAft>
                              <a:spcPts val="0"/>
                            </a:spcAft>
                          </a:pPr>
                          <a:r>
                            <a:rPr lang="en-US" sz="2000" kern="100" dirty="0">
                              <a:effectLst/>
                              <a:latin typeface="+mn-ea"/>
                              <a:ea typeface="+mn-ea"/>
                            </a:rPr>
                            <a:t>19.36</a:t>
                          </a:r>
                          <a:endParaRPr lang="zh-CN" sz="2000" kern="100" dirty="0">
                            <a:effectLst/>
                            <a:latin typeface="+mn-ea"/>
                            <a:ea typeface="+mn-ea"/>
                            <a:cs typeface="Times New Roman" panose="02020603050405020304" pitchFamily="18" charset="0"/>
                          </a:endParaRPr>
                        </a:p>
                      </a:txBody>
                      <a:tcPr marL="68580" marR="68580" marT="0" marB="0"/>
                    </a:tc>
                    <a:tc>
                      <a:txBody>
                        <a:bodyPr/>
                        <a:lstStyle/>
                        <a:p>
                          <a:pPr algn="ctr">
                            <a:spcAft>
                              <a:spcPts val="0"/>
                            </a:spcAft>
                          </a:pPr>
                          <a:r>
                            <a:rPr lang="en-US" sz="2000" kern="100" dirty="0">
                              <a:effectLst/>
                              <a:latin typeface="+mn-ea"/>
                              <a:ea typeface="+mn-ea"/>
                            </a:rPr>
                            <a:t>17.62 (0.91x)</a:t>
                          </a:r>
                          <a:endParaRPr lang="zh-CN" sz="2000" kern="100" dirty="0">
                            <a:effectLst/>
                            <a:latin typeface="+mn-ea"/>
                            <a:ea typeface="+mn-ea"/>
                            <a:cs typeface="Times New Roman" panose="02020603050405020304" pitchFamily="18" charset="0"/>
                          </a:endParaRPr>
                        </a:p>
                      </a:txBody>
                      <a:tcPr marL="68580" marR="68580" marT="0" marB="0"/>
                    </a:tc>
                    <a:extLst>
                      <a:ext uri="{0D108BD9-81ED-4DB2-BD59-A6C34878D82A}">
                        <a16:rowId xmlns:a16="http://schemas.microsoft.com/office/drawing/2014/main" val="2383874348"/>
                      </a:ext>
                    </a:extLst>
                  </a:tr>
                  <a:tr h="304800">
                    <a:tc>
                      <a:txBody>
                        <a:bodyPr/>
                        <a:lstStyle/>
                        <a:p>
                          <a:pPr algn="ctr">
                            <a:spcAft>
                              <a:spcPts val="0"/>
                            </a:spcAft>
                          </a:pPr>
                          <a:r>
                            <a:rPr lang="zh-CN" sz="2000" kern="100">
                              <a:effectLst/>
                              <a:latin typeface="+mn-ea"/>
                              <a:ea typeface="+mn-ea"/>
                            </a:rPr>
                            <a:t>静态功耗</a:t>
                          </a:r>
                          <a:r>
                            <a:rPr lang="en-US" sz="2000" kern="100">
                              <a:effectLst/>
                              <a:latin typeface="+mn-ea"/>
                              <a:ea typeface="+mn-ea"/>
                            </a:rPr>
                            <a:t>(nW)</a:t>
                          </a:r>
                          <a:endParaRPr lang="zh-CN" sz="2000" kern="100">
                            <a:effectLst/>
                            <a:latin typeface="+mn-ea"/>
                            <a:ea typeface="+mn-ea"/>
                            <a:cs typeface="Times New Roman" panose="02020603050405020304" pitchFamily="18" charset="0"/>
                          </a:endParaRPr>
                        </a:p>
                      </a:txBody>
                      <a:tcPr marL="68580" marR="68580" marT="0" marB="0"/>
                    </a:tc>
                    <a:tc>
                      <a:txBody>
                        <a:bodyPr/>
                        <a:lstStyle/>
                        <a:p>
                          <a:pPr algn="ctr">
                            <a:spcAft>
                              <a:spcPts val="0"/>
                            </a:spcAft>
                          </a:pPr>
                          <a:r>
                            <a:rPr lang="en-US" sz="2000" kern="100">
                              <a:effectLst/>
                              <a:latin typeface="+mn-ea"/>
                              <a:ea typeface="+mn-ea"/>
                            </a:rPr>
                            <a:t>6.62</a:t>
                          </a:r>
                          <a:endParaRPr lang="zh-CN" sz="2000" kern="100">
                            <a:effectLst/>
                            <a:latin typeface="+mn-ea"/>
                            <a:ea typeface="+mn-ea"/>
                            <a:cs typeface="Times New Roman" panose="02020603050405020304" pitchFamily="18" charset="0"/>
                          </a:endParaRPr>
                        </a:p>
                      </a:txBody>
                      <a:tcPr marL="68580" marR="68580" marT="0" marB="0"/>
                    </a:tc>
                    <a:tc>
                      <a:txBody>
                        <a:bodyPr/>
                        <a:lstStyle/>
                        <a:p>
                          <a:pPr algn="ctr">
                            <a:spcAft>
                              <a:spcPts val="0"/>
                            </a:spcAft>
                          </a:pPr>
                          <a:r>
                            <a:rPr lang="en-US" sz="2000" kern="100" dirty="0">
                              <a:effectLst/>
                              <a:latin typeface="+mn-ea"/>
                              <a:ea typeface="+mn-ea"/>
                            </a:rPr>
                            <a:t>2.19 (0.33x)</a:t>
                          </a:r>
                          <a:endParaRPr lang="zh-CN" sz="2000" kern="100" dirty="0">
                            <a:effectLst/>
                            <a:latin typeface="+mn-ea"/>
                            <a:ea typeface="+mn-ea"/>
                            <a:cs typeface="Times New Roman" panose="02020603050405020304" pitchFamily="18" charset="0"/>
                          </a:endParaRPr>
                        </a:p>
                      </a:txBody>
                      <a:tcPr marL="68580" marR="68580" marT="0" marB="0"/>
                    </a:tc>
                    <a:extLst>
                      <a:ext uri="{0D108BD9-81ED-4DB2-BD59-A6C34878D82A}">
                        <a16:rowId xmlns:a16="http://schemas.microsoft.com/office/drawing/2014/main" val="1320881564"/>
                      </a:ext>
                    </a:extLst>
                  </a:tr>
                  <a:tr h="304800">
                    <a:tc>
                      <a:txBody>
                        <a:bodyPr/>
                        <a:lstStyle/>
                        <a:p>
                          <a:pPr algn="ctr">
                            <a:spcAft>
                              <a:spcPts val="0"/>
                            </a:spcAft>
                          </a:pPr>
                          <a:r>
                            <a:rPr lang="zh-CN" sz="2000" kern="100">
                              <a:effectLst/>
                              <a:latin typeface="+mn-ea"/>
                              <a:ea typeface="+mn-ea"/>
                            </a:rPr>
                            <a:t>动态功耗</a:t>
                          </a:r>
                          <a:r>
                            <a:rPr lang="en-US" sz="2000" kern="100">
                              <a:effectLst/>
                              <a:latin typeface="+mn-ea"/>
                              <a:ea typeface="+mn-ea"/>
                            </a:rPr>
                            <a:t>(uW)</a:t>
                          </a:r>
                          <a:endParaRPr lang="zh-CN" sz="2000" kern="100">
                            <a:effectLst/>
                            <a:latin typeface="+mn-ea"/>
                            <a:ea typeface="+mn-ea"/>
                            <a:cs typeface="Times New Roman" panose="02020603050405020304" pitchFamily="18" charset="0"/>
                          </a:endParaRPr>
                        </a:p>
                      </a:txBody>
                      <a:tcPr marL="68580" marR="68580" marT="0" marB="0"/>
                    </a:tc>
                    <a:tc>
                      <a:txBody>
                        <a:bodyPr/>
                        <a:lstStyle/>
                        <a:p>
                          <a:pPr algn="ctr">
                            <a:spcAft>
                              <a:spcPts val="0"/>
                            </a:spcAft>
                          </a:pPr>
                          <a:r>
                            <a:rPr lang="en-US" sz="2000" kern="100" dirty="0">
                              <a:effectLst/>
                              <a:latin typeface="+mn-ea"/>
                              <a:ea typeface="+mn-ea"/>
                            </a:rPr>
                            <a:t>3.4</a:t>
                          </a:r>
                          <a:endParaRPr lang="zh-CN" sz="2000" kern="100" dirty="0">
                            <a:effectLst/>
                            <a:latin typeface="+mn-ea"/>
                            <a:ea typeface="+mn-ea"/>
                            <a:cs typeface="Times New Roman" panose="02020603050405020304" pitchFamily="18" charset="0"/>
                          </a:endParaRPr>
                        </a:p>
                      </a:txBody>
                      <a:tcPr marL="68580" marR="68580" marT="0" marB="0"/>
                    </a:tc>
                    <a:tc>
                      <a:txBody>
                        <a:bodyPr/>
                        <a:lstStyle/>
                        <a:p>
                          <a:pPr algn="ctr">
                            <a:spcAft>
                              <a:spcPts val="0"/>
                            </a:spcAft>
                          </a:pPr>
                          <a:r>
                            <a:rPr lang="en-US" sz="2000" kern="100" dirty="0">
                              <a:effectLst/>
                              <a:latin typeface="+mn-ea"/>
                              <a:ea typeface="+mn-ea"/>
                            </a:rPr>
                            <a:t>2.55 (0.75x)</a:t>
                          </a:r>
                          <a:endParaRPr lang="zh-CN" sz="2000" kern="100" dirty="0">
                            <a:effectLst/>
                            <a:latin typeface="+mn-ea"/>
                            <a:ea typeface="+mn-ea"/>
                            <a:cs typeface="Times New Roman" panose="02020603050405020304" pitchFamily="18" charset="0"/>
                          </a:endParaRPr>
                        </a:p>
                      </a:txBody>
                      <a:tcPr marL="68580" marR="68580" marT="0" marB="0"/>
                    </a:tc>
                    <a:extLst>
                      <a:ext uri="{0D108BD9-81ED-4DB2-BD59-A6C34878D82A}">
                        <a16:rowId xmlns:a16="http://schemas.microsoft.com/office/drawing/2014/main" val="629652095"/>
                      </a:ext>
                    </a:extLst>
                  </a:tr>
                  <a:tr h="304800">
                    <a:tc>
                      <a:txBody>
                        <a:bodyPr/>
                        <a:lstStyle/>
                        <a:p>
                          <a:pPr algn="ctr">
                            <a:spcAft>
                              <a:spcPts val="0"/>
                            </a:spcAft>
                          </a:pPr>
                          <a:r>
                            <a:rPr lang="zh-CN" sz="2000" kern="100">
                              <a:effectLst/>
                              <a:latin typeface="+mn-ea"/>
                              <a:ea typeface="+mn-ea"/>
                            </a:rPr>
                            <a:t>晶体管个数</a:t>
                          </a:r>
                          <a:endParaRPr lang="zh-CN" sz="2000" kern="100">
                            <a:effectLst/>
                            <a:latin typeface="+mn-ea"/>
                            <a:ea typeface="+mn-ea"/>
                            <a:cs typeface="Times New Roman" panose="02020603050405020304" pitchFamily="18" charset="0"/>
                          </a:endParaRPr>
                        </a:p>
                      </a:txBody>
                      <a:tcPr marL="68580" marR="68580" marT="0" marB="0"/>
                    </a:tc>
                    <a:tc>
                      <a:txBody>
                        <a:bodyPr/>
                        <a:lstStyle/>
                        <a:p>
                          <a:pPr algn="ctr">
                            <a:spcAft>
                              <a:spcPts val="0"/>
                            </a:spcAft>
                          </a:pPr>
                          <a:r>
                            <a:rPr lang="en-US" sz="2000" kern="100">
                              <a:effectLst/>
                              <a:latin typeface="+mn-ea"/>
                              <a:ea typeface="+mn-ea"/>
                            </a:rPr>
                            <a:t>24</a:t>
                          </a:r>
                          <a:endParaRPr lang="zh-CN" sz="2000" kern="100">
                            <a:effectLst/>
                            <a:latin typeface="+mn-ea"/>
                            <a:ea typeface="+mn-ea"/>
                            <a:cs typeface="Times New Roman" panose="02020603050405020304" pitchFamily="18" charset="0"/>
                          </a:endParaRPr>
                        </a:p>
                      </a:txBody>
                      <a:tcPr marL="68580" marR="68580" marT="0" marB="0"/>
                    </a:tc>
                    <a:tc>
                      <a:txBody>
                        <a:bodyPr/>
                        <a:lstStyle/>
                        <a:p>
                          <a:pPr algn="ctr">
                            <a:spcAft>
                              <a:spcPts val="0"/>
                            </a:spcAft>
                          </a:pPr>
                          <a:r>
                            <a:rPr lang="en-US" sz="2000" kern="100" dirty="0">
                              <a:effectLst/>
                              <a:latin typeface="+mn-ea"/>
                              <a:ea typeface="+mn-ea"/>
                            </a:rPr>
                            <a:t>48 (2x)</a:t>
                          </a:r>
                          <a:endParaRPr lang="zh-CN" sz="2000" kern="100" dirty="0">
                            <a:effectLst/>
                            <a:latin typeface="+mn-ea"/>
                            <a:ea typeface="+mn-ea"/>
                            <a:cs typeface="Times New Roman" panose="02020603050405020304" pitchFamily="18" charset="0"/>
                          </a:endParaRPr>
                        </a:p>
                      </a:txBody>
                      <a:tcPr marL="68580" marR="68580" marT="0" marB="0"/>
                    </a:tc>
                    <a:extLst>
                      <a:ext uri="{0D108BD9-81ED-4DB2-BD59-A6C34878D82A}">
                        <a16:rowId xmlns:a16="http://schemas.microsoft.com/office/drawing/2014/main" val="4061795285"/>
                      </a:ext>
                    </a:extLst>
                  </a:tr>
                  <a:tr h="304800">
                    <a:tc>
                      <a:txBody>
                        <a:bodyPr/>
                        <a:lstStyle/>
                        <a:p>
                          <a:endParaRPr lang="zh-CN"/>
                        </a:p>
                      </a:txBody>
                      <a:tcPr marL="68580" marR="68580" marT="0" marB="0">
                        <a:blipFill>
                          <a:blip r:embed="rId6"/>
                          <a:stretch>
                            <a:fillRect l="-254" t="-528000" r="-141371" b="-150000"/>
                          </a:stretch>
                        </a:blipFill>
                      </a:tcPr>
                    </a:tc>
                    <a:tc>
                      <a:txBody>
                        <a:bodyPr/>
                        <a:lstStyle/>
                        <a:p>
                          <a:pPr algn="ctr">
                            <a:spcAft>
                              <a:spcPts val="0"/>
                            </a:spcAft>
                          </a:pPr>
                          <a:r>
                            <a:rPr lang="en-US" sz="2000" kern="100">
                              <a:effectLst/>
                              <a:latin typeface="+mn-ea"/>
                              <a:ea typeface="+mn-ea"/>
                            </a:rPr>
                            <a:t>10.26</a:t>
                          </a:r>
                          <a:endParaRPr lang="zh-CN" sz="2000" kern="100">
                            <a:effectLst/>
                            <a:latin typeface="+mn-ea"/>
                            <a:ea typeface="+mn-ea"/>
                            <a:cs typeface="Times New Roman" panose="02020603050405020304" pitchFamily="18" charset="0"/>
                          </a:endParaRPr>
                        </a:p>
                      </a:txBody>
                      <a:tcPr marL="68580" marR="68580" marT="0" marB="0"/>
                    </a:tc>
                    <a:tc>
                      <a:txBody>
                        <a:bodyPr/>
                        <a:lstStyle/>
                        <a:p>
                          <a:pPr algn="ctr">
                            <a:spcAft>
                              <a:spcPts val="0"/>
                            </a:spcAft>
                          </a:pPr>
                          <a:r>
                            <a:rPr lang="en-US" sz="2000" kern="100" dirty="0">
                              <a:effectLst/>
                              <a:latin typeface="+mn-ea"/>
                              <a:ea typeface="+mn-ea"/>
                            </a:rPr>
                            <a:t>11.66 (1.34x)</a:t>
                          </a:r>
                          <a:endParaRPr lang="zh-CN" sz="2000" kern="100" dirty="0">
                            <a:effectLst/>
                            <a:latin typeface="+mn-ea"/>
                            <a:ea typeface="+mn-ea"/>
                            <a:cs typeface="Times New Roman" panose="02020603050405020304" pitchFamily="18" charset="0"/>
                          </a:endParaRPr>
                        </a:p>
                      </a:txBody>
                      <a:tcPr marL="68580" marR="68580" marT="0" marB="0"/>
                    </a:tc>
                    <a:extLst>
                      <a:ext uri="{0D108BD9-81ED-4DB2-BD59-A6C34878D82A}">
                        <a16:rowId xmlns:a16="http://schemas.microsoft.com/office/drawing/2014/main" val="1285127773"/>
                      </a:ext>
                    </a:extLst>
                  </a:tr>
                  <a:tr h="304800">
                    <a:tc>
                      <a:txBody>
                        <a:bodyPr/>
                        <a:lstStyle/>
                        <a:p>
                          <a:pPr algn="ctr">
                            <a:spcAft>
                              <a:spcPts val="0"/>
                            </a:spcAft>
                          </a:pPr>
                          <a:r>
                            <a:rPr lang="zh-CN" sz="2000" kern="100" dirty="0">
                              <a:effectLst/>
                              <a:latin typeface="+mn-ea"/>
                              <a:ea typeface="+mn-ea"/>
                            </a:rPr>
                            <a:t>功耗延时积</a:t>
                          </a:r>
                          <a:endParaRPr lang="zh-CN" sz="2000" kern="100" dirty="0">
                            <a:effectLst/>
                            <a:latin typeface="+mn-ea"/>
                            <a:ea typeface="+mn-ea"/>
                            <a:cs typeface="Times New Roman" panose="02020603050405020304" pitchFamily="18" charset="0"/>
                          </a:endParaRPr>
                        </a:p>
                      </a:txBody>
                      <a:tcPr marL="68580" marR="68580" marT="0" marB="0"/>
                    </a:tc>
                    <a:tc>
                      <a:txBody>
                        <a:bodyPr/>
                        <a:lstStyle/>
                        <a:p>
                          <a:pPr algn="ctr">
                            <a:spcAft>
                              <a:spcPts val="0"/>
                            </a:spcAft>
                          </a:pPr>
                          <a:r>
                            <a:rPr lang="en-US" sz="2000" kern="100" dirty="0">
                              <a:effectLst/>
                              <a:latin typeface="+mn-ea"/>
                              <a:ea typeface="+mn-ea"/>
                            </a:rPr>
                            <a:t>6.77</a:t>
                          </a:r>
                          <a:endParaRPr lang="zh-CN" sz="2000" kern="100" dirty="0">
                            <a:effectLst/>
                            <a:latin typeface="+mn-ea"/>
                            <a:ea typeface="+mn-ea"/>
                            <a:cs typeface="Times New Roman" panose="02020603050405020304" pitchFamily="18" charset="0"/>
                          </a:endParaRPr>
                        </a:p>
                      </a:txBody>
                      <a:tcPr marL="68580" marR="68580" marT="0" marB="0"/>
                    </a:tc>
                    <a:tc>
                      <a:txBody>
                        <a:bodyPr/>
                        <a:lstStyle/>
                        <a:p>
                          <a:pPr algn="ctr">
                            <a:spcAft>
                              <a:spcPts val="0"/>
                            </a:spcAft>
                          </a:pPr>
                          <a:r>
                            <a:rPr lang="en-US" sz="2000" kern="100" dirty="0">
                              <a:effectLst/>
                              <a:latin typeface="+mn-ea"/>
                              <a:ea typeface="+mn-ea"/>
                            </a:rPr>
                            <a:t>5.24 (0.77x)</a:t>
                          </a:r>
                          <a:endParaRPr lang="zh-CN" sz="2000" kern="100" dirty="0">
                            <a:effectLst/>
                            <a:latin typeface="+mn-ea"/>
                            <a:ea typeface="+mn-ea"/>
                            <a:cs typeface="Times New Roman" panose="02020603050405020304" pitchFamily="18" charset="0"/>
                          </a:endParaRPr>
                        </a:p>
                      </a:txBody>
                      <a:tcPr marL="68580" marR="68580" marT="0" marB="0"/>
                    </a:tc>
                    <a:extLst>
                      <a:ext uri="{0D108BD9-81ED-4DB2-BD59-A6C34878D82A}">
                        <a16:rowId xmlns:a16="http://schemas.microsoft.com/office/drawing/2014/main" val="2156186345"/>
                      </a:ext>
                    </a:extLst>
                  </a:tr>
                </a:tbl>
              </a:graphicData>
            </a:graphic>
          </p:graphicFrame>
        </mc:Fallback>
      </mc:AlternateContent>
      <p:sp>
        <p:nvSpPr>
          <p:cNvPr id="55" name="文本框 54"/>
          <p:cNvSpPr txBox="1"/>
          <p:nvPr/>
        </p:nvSpPr>
        <p:spPr>
          <a:xfrm>
            <a:off x="1196719" y="4836301"/>
            <a:ext cx="4744829"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2400" dirty="0" smtClean="0">
                <a:solidFill>
                  <a:srgbClr val="5B9BD5"/>
                </a:solidFill>
                <a:latin typeface="微软雅黑"/>
                <a:ea typeface="微软雅黑"/>
              </a:rPr>
              <a:t>CK=0</a:t>
            </a:r>
            <a:r>
              <a:rPr lang="zh-CN" altLang="en-US" sz="2400" dirty="0" smtClean="0">
                <a:latin typeface="微软雅黑"/>
                <a:ea typeface="微软雅黑"/>
              </a:rPr>
              <a:t>，</a:t>
            </a:r>
            <a:r>
              <a:rPr lang="en-US" altLang="zh-CN" sz="2400" dirty="0" smtClean="0">
                <a:latin typeface="微软雅黑"/>
                <a:ea typeface="微软雅黑"/>
              </a:rPr>
              <a:t>Ring A</a:t>
            </a:r>
            <a:r>
              <a:rPr lang="zh-CN" altLang="en-US" sz="2400" dirty="0" smtClean="0">
                <a:latin typeface="微软雅黑"/>
                <a:ea typeface="微软雅黑"/>
              </a:rPr>
              <a:t>断开，</a:t>
            </a:r>
            <a:r>
              <a:rPr lang="en-US" altLang="zh-CN" sz="2400" dirty="0" smtClean="0">
                <a:latin typeface="微软雅黑"/>
                <a:ea typeface="微软雅黑"/>
              </a:rPr>
              <a:t>Ring B</a:t>
            </a:r>
            <a:r>
              <a:rPr lang="zh-CN" altLang="en-US" sz="2400" dirty="0" smtClean="0">
                <a:latin typeface="微软雅黑"/>
                <a:ea typeface="微软雅黑"/>
              </a:rPr>
              <a:t>激活</a:t>
            </a:r>
            <a:endParaRPr lang="en-US" altLang="zh-CN" sz="2400" dirty="0" smtClean="0">
              <a:latin typeface="微软雅黑"/>
              <a:ea typeface="微软雅黑"/>
            </a:endParaRPr>
          </a:p>
          <a:p>
            <a:pPr lvl="0">
              <a:defRPr/>
            </a:pPr>
            <a:r>
              <a:rPr kumimoji="0" lang="en-US" altLang="zh-CN" sz="2400" b="0" i="0" u="none" strike="noStrike" kern="1200" cap="none" spc="0" normalizeH="0" baseline="0" noProof="0" dirty="0" smtClean="0">
                <a:ln>
                  <a:noFill/>
                </a:ln>
                <a:solidFill>
                  <a:schemeClr val="bg1">
                    <a:lumMod val="65000"/>
                  </a:schemeClr>
                </a:solidFill>
                <a:effectLst/>
                <a:uLnTx/>
                <a:uFillTx/>
                <a:latin typeface="微软雅黑"/>
                <a:ea typeface="微软雅黑"/>
              </a:rPr>
              <a:t>CK=0</a:t>
            </a:r>
            <a:r>
              <a:rPr kumimoji="0" lang="zh-CN" altLang="en-US" sz="2400" b="0" i="0" u="none" strike="noStrike" kern="1200" cap="none" spc="0" normalizeH="0" baseline="0" noProof="0" dirty="0" smtClean="0">
                <a:ln>
                  <a:noFill/>
                </a:ln>
                <a:effectLst/>
                <a:uLnTx/>
                <a:uFillTx/>
                <a:latin typeface="微软雅黑"/>
                <a:ea typeface="微软雅黑"/>
              </a:rPr>
              <a:t>，</a:t>
            </a:r>
            <a:r>
              <a:rPr lang="en-US" altLang="zh-CN" sz="2400" dirty="0" smtClean="0">
                <a:latin typeface="微软雅黑"/>
              </a:rPr>
              <a:t>Ring A</a:t>
            </a:r>
            <a:r>
              <a:rPr lang="zh-CN" altLang="en-US" sz="2400" dirty="0" smtClean="0">
                <a:latin typeface="微软雅黑"/>
              </a:rPr>
              <a:t>激活，</a:t>
            </a:r>
            <a:r>
              <a:rPr lang="en-US" altLang="zh-CN" sz="2400" dirty="0">
                <a:latin typeface="微软雅黑"/>
              </a:rPr>
              <a:t>Ring </a:t>
            </a:r>
            <a:r>
              <a:rPr lang="en-US" altLang="zh-CN" sz="2400" dirty="0" smtClean="0">
                <a:latin typeface="微软雅黑"/>
              </a:rPr>
              <a:t>B</a:t>
            </a:r>
            <a:r>
              <a:rPr lang="zh-CN" altLang="en-US" sz="2400" dirty="0">
                <a:latin typeface="微软雅黑"/>
              </a:rPr>
              <a:t>断开</a:t>
            </a:r>
            <a:endParaRPr kumimoji="0" lang="zh-CN" altLang="en-US" sz="2400" b="0" i="0" u="none" strike="noStrike" kern="1200" cap="none" spc="0" normalizeH="0" baseline="0" noProof="0" dirty="0">
              <a:ln>
                <a:noFill/>
              </a:ln>
              <a:effectLst/>
              <a:uLnTx/>
              <a:uFillTx/>
              <a:latin typeface="+mn-ea"/>
            </a:endParaRPr>
          </a:p>
        </p:txBody>
      </p:sp>
      <p:sp>
        <p:nvSpPr>
          <p:cNvPr id="56" name="文本框 55"/>
          <p:cNvSpPr txBox="1"/>
          <p:nvPr/>
        </p:nvSpPr>
        <p:spPr>
          <a:xfrm>
            <a:off x="400551" y="4844131"/>
            <a:ext cx="895169" cy="461665"/>
          </a:xfrm>
          <a:prstGeom prst="rect">
            <a:avLst/>
          </a:prstGeom>
          <a:noFill/>
        </p:spPr>
        <p:txBody>
          <a:bodyPr wrap="square" rtlCol="0">
            <a:spAutoFit/>
          </a:bodyPr>
          <a:lstStyle/>
          <a:p>
            <a:r>
              <a:rPr lang="zh-CN" altLang="en-US" sz="2400" dirty="0" smtClean="0">
                <a:latin typeface="+mn-ea"/>
              </a:rPr>
              <a:t>原理：</a:t>
            </a:r>
            <a:endParaRPr lang="zh-CN" altLang="en-US" sz="2400" dirty="0">
              <a:latin typeface="+mn-ea"/>
            </a:endParaRPr>
          </a:p>
        </p:txBody>
      </p:sp>
      <p:sp>
        <p:nvSpPr>
          <p:cNvPr id="57" name="文本框 56"/>
          <p:cNvSpPr txBox="1"/>
          <p:nvPr/>
        </p:nvSpPr>
        <p:spPr>
          <a:xfrm>
            <a:off x="1196719" y="5659798"/>
            <a:ext cx="4640669" cy="830997"/>
          </a:xfrm>
          <a:prstGeom prst="rect">
            <a:avLst/>
          </a:prstGeom>
          <a:noFill/>
        </p:spPr>
        <p:txBody>
          <a:bodyPr wrap="square" rtlCol="0">
            <a:spAutoFit/>
          </a:bodyPr>
          <a:lstStyle/>
          <a:p>
            <a:pPr algn="just"/>
            <a:r>
              <a:rPr lang="zh-CN" altLang="en-US" sz="2400" dirty="0" smtClean="0">
                <a:latin typeface="+mn-ea"/>
              </a:rPr>
              <a:t>完全</a:t>
            </a:r>
            <a:r>
              <a:rPr lang="zh-CN" altLang="en-US" sz="2400" dirty="0">
                <a:latin typeface="+mn-ea"/>
              </a:rPr>
              <a:t>互锁</a:t>
            </a:r>
            <a:r>
              <a:rPr lang="zh-CN" altLang="en-US" sz="2400" dirty="0" smtClean="0">
                <a:latin typeface="+mn-ea"/>
              </a:rPr>
              <a:t>的反馈环</a:t>
            </a:r>
            <a:r>
              <a:rPr lang="en-US" altLang="zh-CN" sz="2400" dirty="0" smtClean="0">
                <a:latin typeface="+mn-ea"/>
              </a:rPr>
              <a:t>Ring A&amp;B</a:t>
            </a:r>
            <a:r>
              <a:rPr lang="zh-CN" altLang="en-US" sz="2400" dirty="0" smtClean="0">
                <a:latin typeface="+mn-ea"/>
              </a:rPr>
              <a:t>、</a:t>
            </a:r>
            <a:r>
              <a:rPr lang="zh-CN" altLang="en-US" sz="2400" dirty="0">
                <a:latin typeface="+mn-ea"/>
              </a:rPr>
              <a:t>不依赖尺寸大小</a:t>
            </a:r>
            <a:endParaRPr lang="en-US" altLang="zh-CN" sz="2400" dirty="0">
              <a:latin typeface="+mn-ea"/>
            </a:endParaRPr>
          </a:p>
        </p:txBody>
      </p:sp>
      <p:sp>
        <p:nvSpPr>
          <p:cNvPr id="58" name="文本框 57"/>
          <p:cNvSpPr txBox="1"/>
          <p:nvPr/>
        </p:nvSpPr>
        <p:spPr>
          <a:xfrm>
            <a:off x="400551" y="5667628"/>
            <a:ext cx="895169" cy="461665"/>
          </a:xfrm>
          <a:prstGeom prst="rect">
            <a:avLst/>
          </a:prstGeom>
          <a:noFill/>
        </p:spPr>
        <p:txBody>
          <a:bodyPr wrap="square" rtlCol="0">
            <a:spAutoFit/>
          </a:bodyPr>
          <a:lstStyle/>
          <a:p>
            <a:r>
              <a:rPr lang="zh-CN" altLang="en-US" sz="2400" dirty="0">
                <a:latin typeface="+mn-ea"/>
              </a:rPr>
              <a:t>特点</a:t>
            </a:r>
            <a:r>
              <a:rPr lang="zh-CN" altLang="en-US" sz="2400" dirty="0" smtClean="0">
                <a:latin typeface="+mn-ea"/>
              </a:rPr>
              <a:t>：</a:t>
            </a:r>
            <a:endParaRPr lang="zh-CN" altLang="en-US" sz="2400" dirty="0">
              <a:latin typeface="+mn-ea"/>
            </a:endParaRPr>
          </a:p>
        </p:txBody>
      </p:sp>
    </p:spTree>
    <p:extLst>
      <p:ext uri="{BB962C8B-B14F-4D97-AF65-F5344CB8AC3E}">
        <p14:creationId xmlns:p14="http://schemas.microsoft.com/office/powerpoint/2010/main" val="2416231197"/>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5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p:bldLst>
  </p:timing>
</p:sld>
</file>

<file path=ppt/slides/slide12.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22" name="圆角矩形 21"/>
          <p:cNvSpPr/>
          <p:nvPr/>
        </p:nvSpPr>
        <p:spPr>
          <a:xfrm>
            <a:off x="646331" y="5064973"/>
            <a:ext cx="10999672" cy="1504419"/>
          </a:xfrm>
          <a:prstGeom prst="roundRect">
            <a:avLst/>
          </a:prstGeom>
          <a:solidFill>
            <a:schemeClr val="accent1">
              <a:alpha val="2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2000" b="0" i="0" u="none" strike="noStrike" kern="1200" cap="none" spc="0" normalizeH="0" baseline="0" noProof="0">
              <a:ln>
                <a:noFill/>
              </a:ln>
              <a:solidFill>
                <a:prstClr val="white"/>
              </a:solidFill>
              <a:effectLst/>
              <a:uLnTx/>
              <a:uFillTx/>
              <a:latin typeface="微软雅黑"/>
              <a:ea typeface="微软雅黑"/>
              <a:cs typeface="+mn-cs"/>
            </a:endParaRPr>
          </a:p>
        </p:txBody>
      </p:sp>
      <p:sp>
        <p:nvSpPr>
          <p:cNvPr id="27" name="圆角矩形 26"/>
          <p:cNvSpPr/>
          <p:nvPr/>
        </p:nvSpPr>
        <p:spPr>
          <a:xfrm>
            <a:off x="380999" y="529437"/>
            <a:ext cx="11382376" cy="6033287"/>
          </a:xfrm>
          <a:prstGeom prst="roundRect">
            <a:avLst>
              <a:gd name="adj" fmla="val 0"/>
            </a:avLst>
          </a:prstGeom>
          <a:noFill/>
          <a:ln w="3175">
            <a:solidFill>
              <a:srgbClr val="5B9BD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latin typeface="+mn-ea"/>
              <a:cs typeface="+mn-ea"/>
              <a:sym typeface="+mn-lt"/>
            </a:endParaRPr>
          </a:p>
        </p:txBody>
      </p:sp>
      <p:sp>
        <p:nvSpPr>
          <p:cNvPr id="13" name="Text Placeholder 12"/>
          <p:cNvSpPr txBox="1"/>
          <p:nvPr/>
        </p:nvSpPr>
        <p:spPr>
          <a:xfrm>
            <a:off x="390757" y="49208"/>
            <a:ext cx="10982093" cy="382903"/>
          </a:xfrm>
          <a:prstGeom prst="rect">
            <a:avLst/>
          </a:prstGeom>
        </p:spPr>
        <p:txBody>
          <a:bodyPr lIns="0" rIns="0">
            <a:noAutofit/>
          </a:bodyPr>
          <a:lstStyle>
            <a:lvl1pPr marL="0" indent="0" algn="l" defTabSz="914400" rtl="0" eaLnBrk="1" latinLnBrk="0" hangingPunct="1">
              <a:spcBef>
                <a:spcPct val="20000"/>
              </a:spcBef>
              <a:buFont typeface="Arial" panose="020B0604020202020204" pitchFamily="34" charset="0"/>
              <a:buNone/>
              <a:defRPr sz="1400" b="0" kern="1200" baseline="0">
                <a:solidFill>
                  <a:schemeClr val="accent1"/>
                </a:solidFill>
                <a:latin typeface="U.S. 101" pitchFamily="2" charset="0"/>
                <a:ea typeface="Roboto" pitchFamily="2" charset="0"/>
                <a:cs typeface="+mn-cs"/>
              </a:defRPr>
            </a:lvl1pPr>
            <a:lvl2pPr marL="342900" indent="0" algn="l" defTabSz="914400" rtl="0" eaLnBrk="1" latinLnBrk="0" hangingPunct="1">
              <a:spcBef>
                <a:spcPct val="20000"/>
              </a:spcBef>
              <a:buFont typeface="Arial" panose="020B0604020202020204"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anose="020B0604020202020204"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zh-CN" altLang="en-US" sz="2800" b="1" dirty="0" smtClean="0">
                <a:solidFill>
                  <a:srgbClr val="5B9BD5"/>
                </a:solidFill>
                <a:latin typeface="+mn-ea"/>
                <a:ea typeface="+mn-ea"/>
                <a:cs typeface="+mn-ea"/>
                <a:sym typeface="+mn-lt"/>
              </a:rPr>
              <a:t>研究内容一</a:t>
            </a:r>
            <a:r>
              <a:rPr lang="zh-CN" altLang="en-US" sz="2800" b="1" dirty="0">
                <a:solidFill>
                  <a:srgbClr val="5B9BD5"/>
                </a:solidFill>
                <a:latin typeface="+mn-ea"/>
                <a:ea typeface="+mn-ea"/>
                <a:cs typeface="+mn-ea"/>
                <a:sym typeface="+mn-lt"/>
              </a:rPr>
              <a:t>：单节点翻转自恢复的出错改错型时序</a:t>
            </a:r>
            <a:r>
              <a:rPr lang="en-US" altLang="zh-CN" sz="2800" b="1" dirty="0">
                <a:solidFill>
                  <a:srgbClr val="5B9BD5"/>
                </a:solidFill>
                <a:latin typeface="+mn-ea"/>
                <a:ea typeface="+mn-ea"/>
                <a:cs typeface="+mn-ea"/>
                <a:sym typeface="+mn-lt"/>
              </a:rPr>
              <a:t>EDAC</a:t>
            </a:r>
            <a:r>
              <a:rPr lang="zh-CN" altLang="en-US" sz="2800" b="1" dirty="0">
                <a:solidFill>
                  <a:srgbClr val="5B9BD5"/>
                </a:solidFill>
                <a:latin typeface="+mn-ea"/>
                <a:ea typeface="+mn-ea"/>
                <a:cs typeface="+mn-ea"/>
                <a:sym typeface="+mn-lt"/>
              </a:rPr>
              <a:t>电路</a:t>
            </a:r>
            <a:r>
              <a:rPr lang="zh-CN" altLang="en-US" sz="2800" b="1" dirty="0" smtClean="0">
                <a:solidFill>
                  <a:srgbClr val="5B9BD5"/>
                </a:solidFill>
                <a:latin typeface="+mn-ea"/>
                <a:ea typeface="+mn-ea"/>
                <a:cs typeface="+mn-ea"/>
                <a:sym typeface="+mn-lt"/>
              </a:rPr>
              <a:t>设计</a:t>
            </a:r>
            <a:endParaRPr lang="en-GB" altLang="zh-CN" sz="2800" b="1" dirty="0">
              <a:solidFill>
                <a:srgbClr val="5B9BD5"/>
              </a:solidFill>
              <a:latin typeface="+mn-ea"/>
              <a:ea typeface="+mn-ea"/>
              <a:cs typeface="+mn-ea"/>
              <a:sym typeface="+mn-lt"/>
            </a:endParaRPr>
          </a:p>
        </p:txBody>
      </p:sp>
      <p:sp>
        <p:nvSpPr>
          <p:cNvPr id="7" name="灯片编号占位符 6"/>
          <p:cNvSpPr>
            <a:spLocks noGrp="1"/>
          </p:cNvSpPr>
          <p:nvPr>
            <p:ph type="sldNum" sz="quarter" idx="13"/>
          </p:nvPr>
        </p:nvSpPr>
        <p:spPr/>
        <p:txBody>
          <a:bodyPr/>
          <a:lstStyle/>
          <a:p>
            <a:fld id="{D44FA6E1-6B83-4935-BD31-F33F54FC6619}" type="slidenum">
              <a:rPr lang="zh-CN" altLang="en-US" smtClean="0"/>
              <a:pPr/>
              <a:t>12</a:t>
            </a:fld>
            <a:endParaRPr lang="zh-CN" altLang="en-US" dirty="0"/>
          </a:p>
        </p:txBody>
      </p:sp>
      <p:pic>
        <p:nvPicPr>
          <p:cNvPr id="4" name="图片 3"/>
          <p:cNvPicPr>
            <a:picLocks noChangeAspect="1"/>
          </p:cNvPicPr>
          <p:nvPr/>
        </p:nvPicPr>
        <p:blipFill>
          <a:blip r:embed="rId3"/>
          <a:stretch>
            <a:fillRect/>
          </a:stretch>
        </p:blipFill>
        <p:spPr>
          <a:xfrm>
            <a:off x="561467" y="909481"/>
            <a:ext cx="2965740" cy="2919297"/>
          </a:xfrm>
          <a:prstGeom prst="rect">
            <a:avLst/>
          </a:prstGeom>
        </p:spPr>
      </p:pic>
      <p:sp>
        <p:nvSpPr>
          <p:cNvPr id="35" name="文本框 34"/>
          <p:cNvSpPr txBox="1"/>
          <p:nvPr/>
        </p:nvSpPr>
        <p:spPr>
          <a:xfrm>
            <a:off x="400551" y="480277"/>
            <a:ext cx="7076092" cy="461665"/>
          </a:xfrm>
          <a:prstGeom prst="rect">
            <a:avLst/>
          </a:prstGeom>
          <a:noFill/>
        </p:spPr>
        <p:txBody>
          <a:bodyPr wrap="square" rtlCol="0">
            <a:spAutoFit/>
          </a:bodyPr>
          <a:lstStyle/>
          <a:p>
            <a:pPr marL="342900" indent="-342900">
              <a:buClr>
                <a:schemeClr val="accent1"/>
              </a:buClr>
              <a:buFont typeface="Wingdings" panose="05000000000000000000" pitchFamily="2" charset="2"/>
              <a:buChar char="p"/>
            </a:pPr>
            <a:r>
              <a:rPr lang="zh-CN" altLang="en-US" sz="2400" dirty="0" smtClean="0">
                <a:latin typeface="+mn-ea"/>
              </a:rPr>
              <a:t>单节点翻转自恢复</a:t>
            </a:r>
            <a:r>
              <a:rPr lang="zh-CN" altLang="en-US" sz="2400" dirty="0" smtClean="0">
                <a:latin typeface="+mn-ea"/>
              </a:rPr>
              <a:t>的跳变型监测</a:t>
            </a:r>
            <a:r>
              <a:rPr lang="zh-CN" altLang="en-US" sz="2400" dirty="0" smtClean="0">
                <a:latin typeface="+mn-ea"/>
              </a:rPr>
              <a:t>单元（</a:t>
            </a:r>
            <a:r>
              <a:rPr lang="en-US" altLang="zh-CN" sz="2400" dirty="0" smtClean="0">
                <a:latin typeface="+mn-ea"/>
              </a:rPr>
              <a:t>SRTD</a:t>
            </a:r>
            <a:r>
              <a:rPr lang="zh-CN" altLang="en-US" sz="2400" dirty="0" smtClean="0">
                <a:latin typeface="+mn-ea"/>
              </a:rPr>
              <a:t>）</a:t>
            </a:r>
            <a:endParaRPr lang="zh-CN" altLang="en-US" sz="2400" dirty="0">
              <a:latin typeface="+mn-ea"/>
            </a:endParaRPr>
          </a:p>
        </p:txBody>
      </p:sp>
      <p:sp>
        <p:nvSpPr>
          <p:cNvPr id="51" name="文本框 50"/>
          <p:cNvSpPr txBox="1"/>
          <p:nvPr/>
        </p:nvSpPr>
        <p:spPr>
          <a:xfrm>
            <a:off x="4213614" y="3800799"/>
            <a:ext cx="2585985" cy="473976"/>
          </a:xfrm>
          <a:prstGeom prst="rect">
            <a:avLst/>
          </a:prstGeom>
          <a:noFill/>
        </p:spPr>
        <p:txBody>
          <a:bodyPr wrap="square" rtlCol="0">
            <a:spAutoFit/>
          </a:bodyPr>
          <a:lstStyle/>
          <a:p>
            <a:pPr>
              <a:buClr>
                <a:schemeClr val="accent1"/>
              </a:buClr>
            </a:pPr>
            <a:r>
              <a:rPr lang="en-US" altLang="zh-CN" sz="2200" dirty="0" smtClean="0">
                <a:latin typeface="+mn-ea"/>
              </a:rPr>
              <a:t>CK=0</a:t>
            </a:r>
            <a:r>
              <a:rPr lang="zh-CN" altLang="en-US" sz="2200" dirty="0" smtClean="0">
                <a:latin typeface="+mn-ea"/>
              </a:rPr>
              <a:t>，预充电</a:t>
            </a:r>
            <a:endParaRPr lang="zh-CN" altLang="en-US" sz="2200" dirty="0">
              <a:latin typeface="+mn-ea"/>
            </a:endParaRPr>
          </a:p>
        </p:txBody>
      </p:sp>
      <p:sp>
        <p:nvSpPr>
          <p:cNvPr id="52" name="文本框 51"/>
          <p:cNvSpPr txBox="1"/>
          <p:nvPr/>
        </p:nvSpPr>
        <p:spPr>
          <a:xfrm>
            <a:off x="858935" y="3800799"/>
            <a:ext cx="1884265" cy="430887"/>
          </a:xfrm>
          <a:prstGeom prst="rect">
            <a:avLst/>
          </a:prstGeom>
          <a:noFill/>
        </p:spPr>
        <p:txBody>
          <a:bodyPr wrap="square" rtlCol="0">
            <a:spAutoFit/>
          </a:bodyPr>
          <a:lstStyle/>
          <a:p>
            <a:pPr>
              <a:buClr>
                <a:schemeClr val="accent1"/>
              </a:buClr>
            </a:pPr>
            <a:r>
              <a:rPr lang="en-US" altLang="zh-CN" sz="2200" dirty="0" smtClean="0">
                <a:latin typeface="+mn-ea"/>
              </a:rPr>
              <a:t>SRTD</a:t>
            </a:r>
            <a:r>
              <a:rPr lang="zh-CN" altLang="en-US" sz="2200" dirty="0" smtClean="0">
                <a:latin typeface="+mn-ea"/>
              </a:rPr>
              <a:t>原理图</a:t>
            </a:r>
            <a:endParaRPr lang="zh-CN" altLang="en-US" sz="2200" dirty="0">
              <a:latin typeface="+mn-ea"/>
            </a:endParaRPr>
          </a:p>
        </p:txBody>
      </p:sp>
      <p:graphicFrame>
        <p:nvGraphicFramePr>
          <p:cNvPr id="14" name="表格 13"/>
          <p:cNvGraphicFramePr>
            <a:graphicFrameLocks noGrp="1"/>
          </p:cNvGraphicFramePr>
          <p:nvPr>
            <p:extLst>
              <p:ext uri="{D42A27DB-BD31-4B8C-83A1-F6EECF244321}">
                <p14:modId xmlns:p14="http://schemas.microsoft.com/office/powerpoint/2010/main" val="2602571705"/>
              </p:ext>
            </p:extLst>
          </p:nvPr>
        </p:nvGraphicFramePr>
        <p:xfrm>
          <a:off x="7108724" y="1336057"/>
          <a:ext cx="4537279" cy="2011680"/>
        </p:xfrm>
        <a:graphic>
          <a:graphicData uri="http://schemas.openxmlformats.org/drawingml/2006/table">
            <a:tbl>
              <a:tblPr>
                <a:tableStyleId>{5C22544A-7EE6-4342-B048-85BDC9FD1C3A}</a:tableStyleId>
              </a:tblPr>
              <a:tblGrid>
                <a:gridCol w="2294280">
                  <a:extLst>
                    <a:ext uri="{9D8B030D-6E8A-4147-A177-3AD203B41FA5}">
                      <a16:colId xmlns:a16="http://schemas.microsoft.com/office/drawing/2014/main" val="3015405109"/>
                    </a:ext>
                  </a:extLst>
                </a:gridCol>
                <a:gridCol w="2242999">
                  <a:extLst>
                    <a:ext uri="{9D8B030D-6E8A-4147-A177-3AD203B41FA5}">
                      <a16:colId xmlns:a16="http://schemas.microsoft.com/office/drawing/2014/main" val="4072646913"/>
                    </a:ext>
                  </a:extLst>
                </a:gridCol>
              </a:tblGrid>
              <a:tr h="290048">
                <a:tc>
                  <a:txBody>
                    <a:bodyPr/>
                    <a:lstStyle/>
                    <a:p>
                      <a:pPr algn="ctr">
                        <a:spcAft>
                          <a:spcPts val="0"/>
                        </a:spcAft>
                      </a:pPr>
                      <a:r>
                        <a:rPr lang="en-US" sz="2200" kern="100" dirty="0">
                          <a:effectLst/>
                          <a:latin typeface="+mn-ea"/>
                          <a:ea typeface="+mn-ea"/>
                        </a:rPr>
                        <a:t> </a:t>
                      </a:r>
                      <a:endParaRPr lang="zh-CN" sz="2200" kern="100" dirty="0">
                        <a:effectLst/>
                        <a:latin typeface="+mn-ea"/>
                        <a:ea typeface="+mn-ea"/>
                        <a:cs typeface="Times New Roman" panose="02020603050405020304" pitchFamily="18" charset="0"/>
                      </a:endParaRPr>
                    </a:p>
                  </a:txBody>
                  <a:tcPr marL="68580" marR="68580" marT="0" marB="0"/>
                </a:tc>
                <a:tc>
                  <a:txBody>
                    <a:bodyPr/>
                    <a:lstStyle/>
                    <a:p>
                      <a:pPr algn="ctr">
                        <a:spcAft>
                          <a:spcPts val="0"/>
                        </a:spcAft>
                      </a:pPr>
                      <a:r>
                        <a:rPr lang="en-US" sz="2200" kern="100" dirty="0" smtClean="0">
                          <a:effectLst/>
                          <a:latin typeface="+mn-ea"/>
                          <a:ea typeface="+mn-ea"/>
                        </a:rPr>
                        <a:t>Proposed</a:t>
                      </a:r>
                      <a:r>
                        <a:rPr lang="en-US" sz="2200" kern="100" baseline="0" dirty="0" smtClean="0">
                          <a:effectLst/>
                          <a:latin typeface="+mn-ea"/>
                          <a:ea typeface="+mn-ea"/>
                        </a:rPr>
                        <a:t> </a:t>
                      </a:r>
                      <a:r>
                        <a:rPr lang="en-US" sz="2200" kern="100" dirty="0" smtClean="0">
                          <a:effectLst/>
                          <a:latin typeface="+mn-ea"/>
                          <a:ea typeface="+mn-ea"/>
                        </a:rPr>
                        <a:t>SRTD</a:t>
                      </a:r>
                      <a:endParaRPr lang="zh-CN" sz="2200" kern="100" dirty="0">
                        <a:effectLst/>
                        <a:latin typeface="+mn-ea"/>
                        <a:ea typeface="+mn-ea"/>
                        <a:cs typeface="Times New Roman" panose="02020603050405020304" pitchFamily="18" charset="0"/>
                      </a:endParaRPr>
                    </a:p>
                  </a:txBody>
                  <a:tcPr marL="68580" marR="68580" marT="0" marB="0"/>
                </a:tc>
                <a:extLst>
                  <a:ext uri="{0D108BD9-81ED-4DB2-BD59-A6C34878D82A}">
                    <a16:rowId xmlns:a16="http://schemas.microsoft.com/office/drawing/2014/main" val="2685644739"/>
                  </a:ext>
                </a:extLst>
              </a:tr>
              <a:tr h="290048">
                <a:tc>
                  <a:txBody>
                    <a:bodyPr/>
                    <a:lstStyle/>
                    <a:p>
                      <a:pPr marL="0" algn="ctr" defTabSz="914400" rtl="0" eaLnBrk="1" latinLnBrk="0" hangingPunct="1">
                        <a:spcAft>
                          <a:spcPts val="0"/>
                        </a:spcAft>
                      </a:pPr>
                      <a:r>
                        <a:rPr lang="zh-CN" sz="2200" kern="100" dirty="0">
                          <a:solidFill>
                            <a:schemeClr val="dk1"/>
                          </a:solidFill>
                          <a:effectLst/>
                          <a:latin typeface="+mn-ea"/>
                          <a:ea typeface="+mn-ea"/>
                          <a:cs typeface="+mn-cs"/>
                        </a:rPr>
                        <a:t>监测方式</a:t>
                      </a:r>
                    </a:p>
                  </a:txBody>
                  <a:tcPr marL="68580" marR="68580" marT="0" marB="0"/>
                </a:tc>
                <a:tc>
                  <a:txBody>
                    <a:bodyPr/>
                    <a:lstStyle/>
                    <a:p>
                      <a:pPr algn="ctr">
                        <a:spcAft>
                          <a:spcPts val="0"/>
                        </a:spcAft>
                      </a:pPr>
                      <a:r>
                        <a:rPr lang="zh-CN" altLang="en-US" sz="2200" kern="100" dirty="0" smtClean="0">
                          <a:effectLst/>
                          <a:latin typeface="+mn-ea"/>
                          <a:ea typeface="+mn-ea"/>
                        </a:rPr>
                        <a:t>跳变型</a:t>
                      </a:r>
                      <a:r>
                        <a:rPr lang="en-US" altLang="zh-CN" sz="2200" kern="100" dirty="0" smtClean="0">
                          <a:effectLst/>
                          <a:latin typeface="+mn-ea"/>
                          <a:ea typeface="+mn-ea"/>
                        </a:rPr>
                        <a:t>TD</a:t>
                      </a:r>
                      <a:endParaRPr lang="zh-CN" sz="2200" kern="100" dirty="0">
                        <a:effectLst/>
                        <a:latin typeface="+mn-ea"/>
                        <a:ea typeface="+mn-ea"/>
                        <a:cs typeface="Times New Roman" panose="02020603050405020304" pitchFamily="18" charset="0"/>
                      </a:endParaRPr>
                    </a:p>
                  </a:txBody>
                  <a:tcPr marL="68580" marR="68580" marT="0" marB="0"/>
                </a:tc>
                <a:extLst>
                  <a:ext uri="{0D108BD9-81ED-4DB2-BD59-A6C34878D82A}">
                    <a16:rowId xmlns:a16="http://schemas.microsoft.com/office/drawing/2014/main" val="2383874348"/>
                  </a:ext>
                </a:extLst>
              </a:tr>
              <a:tr h="290048">
                <a:tc>
                  <a:txBody>
                    <a:bodyPr/>
                    <a:lstStyle/>
                    <a:p>
                      <a:pPr marL="0" algn="ctr" defTabSz="914400" rtl="0" eaLnBrk="1" latinLnBrk="0" hangingPunct="1">
                        <a:spcAft>
                          <a:spcPts val="0"/>
                        </a:spcAft>
                      </a:pPr>
                      <a:r>
                        <a:rPr lang="en-US" sz="2200" kern="100" dirty="0">
                          <a:solidFill>
                            <a:schemeClr val="dk1"/>
                          </a:solidFill>
                          <a:effectLst/>
                          <a:latin typeface="+mn-ea"/>
                          <a:ea typeface="+mn-ea"/>
                          <a:cs typeface="+mn-cs"/>
                        </a:rPr>
                        <a:t>DW(%CK)</a:t>
                      </a:r>
                      <a:endParaRPr lang="zh-CN" sz="2200" kern="100" dirty="0">
                        <a:solidFill>
                          <a:schemeClr val="dk1"/>
                        </a:solidFill>
                        <a:effectLst/>
                        <a:latin typeface="+mn-ea"/>
                        <a:ea typeface="+mn-ea"/>
                        <a:cs typeface="+mn-cs"/>
                      </a:endParaRPr>
                    </a:p>
                  </a:txBody>
                  <a:tcPr marL="68580" marR="68580" marT="0" marB="0"/>
                </a:tc>
                <a:tc>
                  <a:txBody>
                    <a:bodyPr/>
                    <a:lstStyle/>
                    <a:p>
                      <a:pPr algn="ctr">
                        <a:spcAft>
                          <a:spcPts val="0"/>
                        </a:spcAft>
                      </a:pPr>
                      <a:r>
                        <a:rPr lang="en-US" sz="2200" kern="100" dirty="0" smtClean="0">
                          <a:effectLst/>
                          <a:latin typeface="+mn-ea"/>
                          <a:ea typeface="+mn-ea"/>
                        </a:rPr>
                        <a:t>50</a:t>
                      </a:r>
                      <a:r>
                        <a:rPr lang="en-US" altLang="zh-CN" sz="2200" kern="100" dirty="0" smtClean="0">
                          <a:effectLst/>
                          <a:latin typeface="+mn-ea"/>
                          <a:ea typeface="+mn-ea"/>
                        </a:rPr>
                        <a:t>%</a:t>
                      </a:r>
                      <a:endParaRPr lang="zh-CN" sz="2200" kern="100" dirty="0">
                        <a:effectLst/>
                        <a:latin typeface="+mn-ea"/>
                        <a:ea typeface="+mn-ea"/>
                        <a:cs typeface="Times New Roman" panose="02020603050405020304" pitchFamily="18" charset="0"/>
                      </a:endParaRPr>
                    </a:p>
                  </a:txBody>
                  <a:tcPr marL="68580" marR="68580" marT="0" marB="0"/>
                </a:tc>
                <a:extLst>
                  <a:ext uri="{0D108BD9-81ED-4DB2-BD59-A6C34878D82A}">
                    <a16:rowId xmlns:a16="http://schemas.microsoft.com/office/drawing/2014/main" val="1320881564"/>
                  </a:ext>
                </a:extLst>
              </a:tr>
              <a:tr h="290048">
                <a:tc>
                  <a:txBody>
                    <a:bodyPr/>
                    <a:lstStyle/>
                    <a:p>
                      <a:pPr marL="0" algn="ctr" defTabSz="914400" rtl="0" eaLnBrk="1" latinLnBrk="0" hangingPunct="1">
                        <a:spcAft>
                          <a:spcPts val="0"/>
                        </a:spcAft>
                      </a:pPr>
                      <a:r>
                        <a:rPr lang="en-US" sz="2200" kern="100" dirty="0">
                          <a:solidFill>
                            <a:schemeClr val="dk1"/>
                          </a:solidFill>
                          <a:effectLst/>
                          <a:latin typeface="+mn-ea"/>
                          <a:ea typeface="+mn-ea"/>
                          <a:cs typeface="+mn-cs"/>
                        </a:rPr>
                        <a:t>Detection delay</a:t>
                      </a:r>
                      <a:endParaRPr lang="zh-CN" sz="2200" kern="100" dirty="0">
                        <a:solidFill>
                          <a:schemeClr val="dk1"/>
                        </a:solidFill>
                        <a:effectLst/>
                        <a:latin typeface="+mn-ea"/>
                        <a:ea typeface="+mn-ea"/>
                        <a:cs typeface="+mn-cs"/>
                      </a:endParaRPr>
                    </a:p>
                  </a:txBody>
                  <a:tcPr marL="68580" marR="68580" marT="0" marB="0"/>
                </a:tc>
                <a:tc>
                  <a:txBody>
                    <a:bodyPr/>
                    <a:lstStyle/>
                    <a:p>
                      <a:pPr algn="ctr">
                        <a:spcAft>
                          <a:spcPts val="0"/>
                        </a:spcAft>
                      </a:pPr>
                      <a:r>
                        <a:rPr lang="en-US" altLang="zh-CN" sz="2200" kern="100" dirty="0" smtClean="0">
                          <a:effectLst/>
                          <a:latin typeface="+mn-ea"/>
                          <a:ea typeface="+mn-ea"/>
                        </a:rPr>
                        <a:t>0.71x</a:t>
                      </a:r>
                      <a:r>
                        <a:rPr lang="zh-CN" altLang="en-US" sz="2200" kern="100" dirty="0" smtClean="0">
                          <a:effectLst/>
                          <a:latin typeface="+mn-ea"/>
                          <a:ea typeface="+mn-ea"/>
                        </a:rPr>
                        <a:t>*</a:t>
                      </a:r>
                      <a:endParaRPr lang="zh-CN" altLang="zh-CN" sz="2200" kern="100" dirty="0">
                        <a:effectLst/>
                        <a:latin typeface="+mn-ea"/>
                        <a:ea typeface="+mn-ea"/>
                        <a:cs typeface="Times New Roman" panose="02020603050405020304" pitchFamily="18" charset="0"/>
                      </a:endParaRPr>
                    </a:p>
                  </a:txBody>
                  <a:tcPr marL="68580" marR="68580" marT="0" marB="0"/>
                </a:tc>
                <a:extLst>
                  <a:ext uri="{0D108BD9-81ED-4DB2-BD59-A6C34878D82A}">
                    <a16:rowId xmlns:a16="http://schemas.microsoft.com/office/drawing/2014/main" val="4061795285"/>
                  </a:ext>
                </a:extLst>
              </a:tr>
              <a:tr h="290048">
                <a:tc>
                  <a:txBody>
                    <a:bodyPr/>
                    <a:lstStyle/>
                    <a:p>
                      <a:pPr marL="0" algn="ctr" defTabSz="914400" rtl="0" eaLnBrk="1" latinLnBrk="0" hangingPunct="1">
                        <a:spcAft>
                          <a:spcPts val="0"/>
                        </a:spcAft>
                      </a:pPr>
                      <a:r>
                        <a:rPr lang="en-US" sz="2200" kern="100" dirty="0" err="1" smtClean="0">
                          <a:solidFill>
                            <a:schemeClr val="dk1"/>
                          </a:solidFill>
                          <a:effectLst/>
                          <a:latin typeface="+mn-ea"/>
                          <a:ea typeface="+mn-ea"/>
                          <a:cs typeface="+mn-cs"/>
                        </a:rPr>
                        <a:t>TD’transistors</a:t>
                      </a:r>
                      <a:endParaRPr lang="zh-CN" sz="2200" kern="100" dirty="0">
                        <a:solidFill>
                          <a:schemeClr val="dk1"/>
                        </a:solidFill>
                        <a:effectLst/>
                        <a:latin typeface="+mn-ea"/>
                        <a:ea typeface="+mn-ea"/>
                        <a:cs typeface="+mn-cs"/>
                      </a:endParaRPr>
                    </a:p>
                  </a:txBody>
                  <a:tcPr marL="68580" marR="68580" marT="0" marB="0"/>
                </a:tc>
                <a:tc>
                  <a:txBody>
                    <a:bodyPr/>
                    <a:lstStyle/>
                    <a:p>
                      <a:pPr algn="ctr">
                        <a:spcAft>
                          <a:spcPts val="0"/>
                        </a:spcAft>
                      </a:pPr>
                      <a:r>
                        <a:rPr lang="en-US" sz="2200" kern="100" dirty="0" smtClean="0">
                          <a:effectLst/>
                          <a:latin typeface="+mn-ea"/>
                          <a:ea typeface="+mn-ea"/>
                        </a:rPr>
                        <a:t>18</a:t>
                      </a:r>
                      <a:endParaRPr lang="zh-CN" sz="2200" kern="100" dirty="0">
                        <a:effectLst/>
                        <a:latin typeface="+mn-ea"/>
                        <a:ea typeface="+mn-ea"/>
                        <a:cs typeface="Times New Roman" panose="02020603050405020304" pitchFamily="18" charset="0"/>
                      </a:endParaRPr>
                    </a:p>
                  </a:txBody>
                  <a:tcPr marL="68580" marR="68580" marT="0" marB="0"/>
                </a:tc>
                <a:extLst>
                  <a:ext uri="{0D108BD9-81ED-4DB2-BD59-A6C34878D82A}">
                    <a16:rowId xmlns:a16="http://schemas.microsoft.com/office/drawing/2014/main" val="1285127773"/>
                  </a:ext>
                </a:extLst>
              </a:tr>
              <a:tr h="290048">
                <a:tc>
                  <a:txBody>
                    <a:bodyPr/>
                    <a:lstStyle/>
                    <a:p>
                      <a:pPr marL="0" algn="ctr" defTabSz="914400" rtl="0" eaLnBrk="1" latinLnBrk="0" hangingPunct="1">
                        <a:spcAft>
                          <a:spcPts val="0"/>
                        </a:spcAft>
                      </a:pPr>
                      <a:r>
                        <a:rPr lang="en-US" sz="2200" kern="100" dirty="0" err="1" smtClean="0">
                          <a:solidFill>
                            <a:schemeClr val="dk1"/>
                          </a:solidFill>
                          <a:effectLst/>
                          <a:latin typeface="+mn-ea"/>
                          <a:ea typeface="+mn-ea"/>
                          <a:cs typeface="+mn-cs"/>
                        </a:rPr>
                        <a:t>TD’Area</a:t>
                      </a:r>
                      <a:endParaRPr lang="zh-CN" sz="2200" kern="100" dirty="0">
                        <a:solidFill>
                          <a:schemeClr val="dk1"/>
                        </a:solidFill>
                        <a:effectLst/>
                        <a:latin typeface="+mn-ea"/>
                        <a:ea typeface="+mn-ea"/>
                        <a:cs typeface="+mn-cs"/>
                      </a:endParaRPr>
                    </a:p>
                  </a:txBody>
                  <a:tcPr marL="68580" marR="68580" marT="0" marB="0"/>
                </a:tc>
                <a:tc>
                  <a:txBody>
                    <a:bodyPr/>
                    <a:lstStyle/>
                    <a:p>
                      <a:pPr algn="ctr">
                        <a:spcAft>
                          <a:spcPts val="0"/>
                        </a:spcAft>
                      </a:pPr>
                      <a:r>
                        <a:rPr lang="en-US" altLang="zh-CN" sz="2200" kern="100" dirty="0" smtClean="0">
                          <a:effectLst/>
                          <a:latin typeface="+mn-ea"/>
                          <a:ea typeface="+mn-ea"/>
                        </a:rPr>
                        <a:t>0.67x</a:t>
                      </a:r>
                      <a:r>
                        <a:rPr lang="zh-CN" altLang="en-US" sz="2200" kern="100" dirty="0" smtClean="0">
                          <a:effectLst/>
                          <a:latin typeface="+mn-ea"/>
                          <a:ea typeface="+mn-ea"/>
                        </a:rPr>
                        <a:t>*</a:t>
                      </a:r>
                      <a:endParaRPr lang="zh-CN" altLang="zh-CN" sz="2200" kern="100" dirty="0">
                        <a:effectLst/>
                        <a:latin typeface="+mn-ea"/>
                        <a:ea typeface="+mn-ea"/>
                        <a:cs typeface="Times New Roman" panose="02020603050405020304" pitchFamily="18" charset="0"/>
                      </a:endParaRPr>
                    </a:p>
                  </a:txBody>
                  <a:tcPr marL="68580" marR="68580" marT="0" marB="0"/>
                </a:tc>
                <a:extLst>
                  <a:ext uri="{0D108BD9-81ED-4DB2-BD59-A6C34878D82A}">
                    <a16:rowId xmlns:a16="http://schemas.microsoft.com/office/drawing/2014/main" val="2156186345"/>
                  </a:ext>
                </a:extLst>
              </a:tr>
            </a:tbl>
          </a:graphicData>
        </a:graphic>
      </p:graphicFrame>
      <p:pic>
        <p:nvPicPr>
          <p:cNvPr id="2" name="图片 1"/>
          <p:cNvPicPr>
            <a:picLocks noChangeAspect="1"/>
          </p:cNvPicPr>
          <p:nvPr/>
        </p:nvPicPr>
        <p:blipFill>
          <a:blip r:embed="rId4"/>
          <a:stretch>
            <a:fillRect/>
          </a:stretch>
        </p:blipFill>
        <p:spPr>
          <a:xfrm>
            <a:off x="3607975" y="909481"/>
            <a:ext cx="2992457" cy="2948983"/>
          </a:xfrm>
          <a:prstGeom prst="rect">
            <a:avLst/>
          </a:prstGeom>
        </p:spPr>
      </p:pic>
      <p:sp>
        <p:nvSpPr>
          <p:cNvPr id="20" name="文本框 19"/>
          <p:cNvSpPr txBox="1"/>
          <p:nvPr/>
        </p:nvSpPr>
        <p:spPr>
          <a:xfrm>
            <a:off x="7029058" y="3355567"/>
            <a:ext cx="2109075" cy="400110"/>
          </a:xfrm>
          <a:prstGeom prst="rect">
            <a:avLst/>
          </a:prstGeom>
          <a:noFill/>
        </p:spPr>
        <p:txBody>
          <a:bodyPr wrap="square" rtlCol="0">
            <a:spAutoFit/>
          </a:bodyPr>
          <a:lstStyle/>
          <a:p>
            <a:pPr>
              <a:buClr>
                <a:schemeClr val="accent1"/>
              </a:buClr>
            </a:pPr>
            <a:r>
              <a:rPr lang="en-US" altLang="zh-CN" sz="2000" dirty="0" smtClean="0">
                <a:latin typeface="+mn-ea"/>
              </a:rPr>
              <a:t>*</a:t>
            </a:r>
            <a:r>
              <a:rPr lang="zh-CN" altLang="en-US" sz="2000" dirty="0" smtClean="0">
                <a:latin typeface="+mn-ea"/>
              </a:rPr>
              <a:t>和</a:t>
            </a:r>
            <a:r>
              <a:rPr lang="en-US" altLang="zh-CN" sz="2000" dirty="0" smtClean="0">
                <a:latin typeface="+mn-ea"/>
              </a:rPr>
              <a:t>24T </a:t>
            </a:r>
            <a:r>
              <a:rPr lang="en-US" altLang="zh-CN" sz="2000" dirty="0">
                <a:latin typeface="+mn-ea"/>
              </a:rPr>
              <a:t>FF</a:t>
            </a:r>
            <a:r>
              <a:rPr lang="zh-CN" altLang="en-US" sz="2000" dirty="0" smtClean="0">
                <a:latin typeface="+mn-ea"/>
              </a:rPr>
              <a:t>比较</a:t>
            </a:r>
            <a:endParaRPr lang="zh-CN" altLang="en-US" sz="2000" dirty="0">
              <a:latin typeface="+mn-ea"/>
            </a:endParaRPr>
          </a:p>
        </p:txBody>
      </p:sp>
      <p:sp>
        <p:nvSpPr>
          <p:cNvPr id="34" name="文本框 33"/>
          <p:cNvSpPr txBox="1"/>
          <p:nvPr/>
        </p:nvSpPr>
        <p:spPr>
          <a:xfrm>
            <a:off x="7337194" y="5544873"/>
            <a:ext cx="4543996"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sz="2400" dirty="0" smtClean="0">
                <a:solidFill>
                  <a:srgbClr val="5B9BD5"/>
                </a:solidFill>
                <a:latin typeface="微软雅黑"/>
                <a:ea typeface="微软雅黑"/>
              </a:rPr>
              <a:t>资源复用</a:t>
            </a:r>
            <a:r>
              <a:rPr lang="zh-CN" altLang="en-US" sz="2400" dirty="0" smtClean="0">
                <a:latin typeface="微软雅黑"/>
                <a:ea typeface="微软雅黑"/>
              </a:rPr>
              <a:t>，</a:t>
            </a:r>
            <a:r>
              <a:rPr lang="en-US" altLang="zh-CN" sz="2400" dirty="0" smtClean="0">
                <a:latin typeface="微软雅黑"/>
                <a:ea typeface="微软雅黑"/>
              </a:rPr>
              <a:t>N3-N4</a:t>
            </a:r>
            <a:r>
              <a:rPr lang="zh-CN" altLang="en-US" sz="2400" dirty="0" smtClean="0">
                <a:latin typeface="微软雅黑"/>
                <a:ea typeface="微软雅黑"/>
              </a:rPr>
              <a:t>节点为</a:t>
            </a:r>
            <a:r>
              <a:rPr lang="en-US" altLang="zh-CN" sz="2400" dirty="0" smtClean="0">
                <a:latin typeface="微软雅黑"/>
                <a:ea typeface="微软雅黑"/>
              </a:rPr>
              <a:t>SRFF</a:t>
            </a:r>
            <a:r>
              <a:rPr lang="zh-CN" altLang="en-US" sz="2400" dirty="0" smtClean="0">
                <a:latin typeface="微软雅黑"/>
                <a:ea typeface="微软雅黑"/>
              </a:rPr>
              <a:t>主</a:t>
            </a:r>
            <a:r>
              <a:rPr lang="en-US" altLang="zh-CN" sz="2400" dirty="0" smtClean="0">
                <a:latin typeface="微软雅黑"/>
                <a:ea typeface="微软雅黑"/>
              </a:rPr>
              <a:t>Latch</a:t>
            </a:r>
            <a:r>
              <a:rPr lang="zh-CN" altLang="en-US" sz="2400" dirty="0" smtClean="0">
                <a:latin typeface="微软雅黑"/>
                <a:ea typeface="微软雅黑"/>
              </a:rPr>
              <a:t>的内部节点</a:t>
            </a:r>
            <a:endParaRPr kumimoji="0" lang="zh-CN" altLang="en-US" sz="2400" b="0" i="0" u="none" strike="noStrike" kern="1200" cap="none" spc="0" normalizeH="0" baseline="0" noProof="0" dirty="0">
              <a:ln>
                <a:noFill/>
              </a:ln>
              <a:effectLst/>
              <a:uLnTx/>
              <a:uFillTx/>
              <a:latin typeface="+mn-ea"/>
            </a:endParaRPr>
          </a:p>
        </p:txBody>
      </p:sp>
      <p:sp>
        <p:nvSpPr>
          <p:cNvPr id="36" name="文本框 35"/>
          <p:cNvSpPr txBox="1"/>
          <p:nvPr/>
        </p:nvSpPr>
        <p:spPr>
          <a:xfrm>
            <a:off x="646331" y="5082919"/>
            <a:ext cx="895169" cy="461665"/>
          </a:xfrm>
          <a:prstGeom prst="rect">
            <a:avLst/>
          </a:prstGeom>
          <a:noFill/>
        </p:spPr>
        <p:txBody>
          <a:bodyPr wrap="square" rtlCol="0">
            <a:spAutoFit/>
          </a:bodyPr>
          <a:lstStyle/>
          <a:p>
            <a:r>
              <a:rPr lang="zh-CN" altLang="en-US" sz="2400" dirty="0" smtClean="0">
                <a:latin typeface="+mn-ea"/>
              </a:rPr>
              <a:t>原理：</a:t>
            </a:r>
            <a:endParaRPr lang="zh-CN" altLang="en-US" sz="2400" dirty="0">
              <a:latin typeface="+mn-ea"/>
            </a:endParaRPr>
          </a:p>
        </p:txBody>
      </p:sp>
      <p:sp>
        <p:nvSpPr>
          <p:cNvPr id="37" name="文本框 36"/>
          <p:cNvSpPr txBox="1"/>
          <p:nvPr/>
        </p:nvSpPr>
        <p:spPr>
          <a:xfrm>
            <a:off x="7282392" y="5118975"/>
            <a:ext cx="3899958" cy="461665"/>
          </a:xfrm>
          <a:prstGeom prst="rect">
            <a:avLst/>
          </a:prstGeom>
          <a:noFill/>
        </p:spPr>
        <p:txBody>
          <a:bodyPr wrap="square" rtlCol="0">
            <a:spAutoFit/>
          </a:bodyPr>
          <a:lstStyle/>
          <a:p>
            <a:pPr algn="just"/>
            <a:r>
              <a:rPr lang="zh-CN" altLang="en-US" sz="2400" dirty="0" smtClean="0">
                <a:latin typeface="+mn-ea"/>
              </a:rPr>
              <a:t>监测模式采用全</a:t>
            </a:r>
            <a:r>
              <a:rPr lang="zh-CN" altLang="en-US" sz="2400" dirty="0" smtClean="0">
                <a:latin typeface="+mn-ea"/>
              </a:rPr>
              <a:t>对称结构</a:t>
            </a:r>
            <a:endParaRPr lang="en-US" altLang="zh-CN" sz="2400" dirty="0">
              <a:latin typeface="+mn-ea"/>
            </a:endParaRPr>
          </a:p>
        </p:txBody>
      </p:sp>
      <p:sp>
        <p:nvSpPr>
          <p:cNvPr id="38" name="文本框 37"/>
          <p:cNvSpPr txBox="1"/>
          <p:nvPr/>
        </p:nvSpPr>
        <p:spPr>
          <a:xfrm>
            <a:off x="6486224" y="5126805"/>
            <a:ext cx="895169" cy="461665"/>
          </a:xfrm>
          <a:prstGeom prst="rect">
            <a:avLst/>
          </a:prstGeom>
          <a:noFill/>
        </p:spPr>
        <p:txBody>
          <a:bodyPr wrap="square" rtlCol="0">
            <a:spAutoFit/>
          </a:bodyPr>
          <a:lstStyle/>
          <a:p>
            <a:r>
              <a:rPr lang="zh-CN" altLang="en-US" sz="2400" dirty="0">
                <a:latin typeface="+mn-ea"/>
              </a:rPr>
              <a:t>特点</a:t>
            </a:r>
            <a:r>
              <a:rPr lang="zh-CN" altLang="en-US" sz="2400" dirty="0" smtClean="0">
                <a:latin typeface="+mn-ea"/>
              </a:rPr>
              <a:t>：</a:t>
            </a:r>
            <a:endParaRPr lang="zh-CN" altLang="en-US" sz="2400" dirty="0">
              <a:latin typeface="+mn-ea"/>
            </a:endParaRPr>
          </a:p>
        </p:txBody>
      </p:sp>
      <p:sp>
        <p:nvSpPr>
          <p:cNvPr id="39" name="文本框 38"/>
          <p:cNvSpPr txBox="1"/>
          <p:nvPr/>
        </p:nvSpPr>
        <p:spPr>
          <a:xfrm>
            <a:off x="1472676" y="5102583"/>
            <a:ext cx="3208395"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2400" dirty="0" smtClean="0">
                <a:solidFill>
                  <a:srgbClr val="5B9BD5"/>
                </a:solidFill>
                <a:latin typeface="微软雅黑"/>
                <a:ea typeface="微软雅黑"/>
              </a:rPr>
              <a:t>CK=0</a:t>
            </a:r>
            <a:r>
              <a:rPr lang="zh-CN" altLang="en-US" sz="2400" dirty="0" smtClean="0">
                <a:solidFill>
                  <a:srgbClr val="5B9BD5"/>
                </a:solidFill>
                <a:latin typeface="微软雅黑"/>
                <a:ea typeface="微软雅黑"/>
              </a:rPr>
              <a:t>时，</a:t>
            </a:r>
            <a:r>
              <a:rPr lang="zh-CN" altLang="en-US" sz="2400" dirty="0" smtClean="0">
                <a:latin typeface="微软雅黑"/>
                <a:ea typeface="微软雅黑"/>
              </a:rPr>
              <a:t>预充电模式</a:t>
            </a:r>
            <a:endParaRPr lang="en-US" altLang="zh-CN" sz="2400" dirty="0" smtClean="0">
              <a:latin typeface="微软雅黑"/>
              <a:ea typeface="微软雅黑"/>
            </a:endParaRPr>
          </a:p>
        </p:txBody>
      </p:sp>
      <p:sp>
        <p:nvSpPr>
          <p:cNvPr id="40" name="文本框 39"/>
          <p:cNvSpPr txBox="1"/>
          <p:nvPr/>
        </p:nvSpPr>
        <p:spPr>
          <a:xfrm>
            <a:off x="1472677" y="5784221"/>
            <a:ext cx="2874098"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2400" b="0" i="0" u="none" strike="noStrike" kern="1200" cap="none" spc="0" normalizeH="0" baseline="0" noProof="0" dirty="0" smtClean="0">
                <a:ln>
                  <a:noFill/>
                </a:ln>
                <a:effectLst/>
                <a:uLnTx/>
                <a:uFillTx/>
                <a:latin typeface="微软雅黑"/>
                <a:ea typeface="微软雅黑"/>
              </a:rPr>
              <a:t>CK=1</a:t>
            </a:r>
            <a:r>
              <a:rPr lang="zh-CN" altLang="en-US" sz="2400" dirty="0" smtClean="0">
                <a:latin typeface="微软雅黑"/>
                <a:ea typeface="微软雅黑"/>
              </a:rPr>
              <a:t>时，监测模式</a:t>
            </a:r>
            <a:endParaRPr kumimoji="0" lang="zh-CN" altLang="en-US" sz="2400" b="0" i="0" u="none" strike="noStrike" kern="1200" cap="none" spc="0" normalizeH="0" baseline="0" noProof="0" dirty="0">
              <a:ln>
                <a:noFill/>
              </a:ln>
              <a:effectLst/>
              <a:uLnTx/>
              <a:uFillTx/>
              <a:latin typeface="+mn-ea"/>
            </a:endParaRPr>
          </a:p>
        </p:txBody>
      </p:sp>
      <p:sp>
        <p:nvSpPr>
          <p:cNvPr id="41" name="文本框 40"/>
          <p:cNvSpPr txBox="1"/>
          <p:nvPr/>
        </p:nvSpPr>
        <p:spPr>
          <a:xfrm>
            <a:off x="4375837" y="5516466"/>
            <a:ext cx="1475274"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sz="2400" dirty="0" smtClean="0">
                <a:solidFill>
                  <a:prstClr val="black"/>
                </a:solidFill>
                <a:latin typeface="微软雅黑"/>
                <a:ea typeface="微软雅黑"/>
              </a:rPr>
              <a:t>时序宽松</a:t>
            </a:r>
            <a:endParaRPr kumimoji="0" lang="zh-CN" altLang="en-US" sz="2400" b="0" i="0" u="none" strike="noStrike" kern="1200" cap="none" spc="0" normalizeH="0" baseline="0" noProof="0" dirty="0">
              <a:ln>
                <a:noFill/>
              </a:ln>
              <a:solidFill>
                <a:prstClr val="black"/>
              </a:solidFill>
              <a:effectLst/>
              <a:uLnTx/>
              <a:uFillTx/>
              <a:latin typeface="微软雅黑"/>
              <a:ea typeface="微软雅黑"/>
              <a:cs typeface="Times New Roman" panose="02020603050405020304" pitchFamily="18" charset="0"/>
            </a:endParaRPr>
          </a:p>
        </p:txBody>
      </p:sp>
      <p:sp>
        <p:nvSpPr>
          <p:cNvPr id="42" name="文本框 41"/>
          <p:cNvSpPr txBox="1"/>
          <p:nvPr/>
        </p:nvSpPr>
        <p:spPr>
          <a:xfrm>
            <a:off x="4380896" y="6145717"/>
            <a:ext cx="1470215"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400" b="0" i="0" u="none" strike="noStrike" kern="1200" cap="none" spc="0" normalizeH="0" baseline="0" noProof="0" dirty="0" smtClean="0">
                <a:ln>
                  <a:noFill/>
                </a:ln>
                <a:solidFill>
                  <a:prstClr val="black"/>
                </a:solidFill>
                <a:effectLst/>
                <a:uLnTx/>
                <a:uFillTx/>
                <a:latin typeface="微软雅黑"/>
                <a:ea typeface="微软雅黑"/>
                <a:cs typeface="Times New Roman" panose="02020603050405020304" pitchFamily="18" charset="0"/>
              </a:rPr>
              <a:t>时序违例</a:t>
            </a:r>
            <a:endParaRPr kumimoji="0" lang="zh-CN" altLang="en-US" sz="2400" b="0" i="0" u="none" strike="noStrike" kern="1200" cap="none" spc="0" normalizeH="0" baseline="0" noProof="0" dirty="0">
              <a:ln>
                <a:noFill/>
              </a:ln>
              <a:solidFill>
                <a:prstClr val="black"/>
              </a:solidFill>
              <a:effectLst/>
              <a:uLnTx/>
              <a:uFillTx/>
              <a:latin typeface="微软雅黑"/>
              <a:ea typeface="微软雅黑"/>
              <a:cs typeface="Times New Roman" panose="02020603050405020304" pitchFamily="18" charset="0"/>
            </a:endParaRPr>
          </a:p>
        </p:txBody>
      </p:sp>
      <p:sp>
        <p:nvSpPr>
          <p:cNvPr id="43" name="左大括号 42"/>
          <p:cNvSpPr/>
          <p:nvPr/>
        </p:nvSpPr>
        <p:spPr>
          <a:xfrm>
            <a:off x="4241738" y="5730247"/>
            <a:ext cx="173010" cy="640453"/>
          </a:xfrm>
          <a:prstGeom prst="leftBrace">
            <a:avLst/>
          </a:prstGeom>
          <a:noFill/>
          <a:ln w="38100" cap="flat" cmpd="sng" algn="ctr">
            <a:solidFill>
              <a:srgbClr val="5B9BD5"/>
            </a:solidFill>
            <a:prstDash val="solid"/>
          </a:ln>
          <a:effectLst/>
        </p:spPr>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dirty="0">
              <a:ln>
                <a:noFill/>
              </a:ln>
              <a:solidFill>
                <a:sysClr val="windowText" lastClr="000000"/>
              </a:solidFill>
              <a:effectLst/>
              <a:uLnTx/>
              <a:uFillTx/>
              <a:latin typeface="微软雅黑"/>
              <a:ea typeface="微软雅黑"/>
              <a:cs typeface="+mn-cs"/>
            </a:endParaRPr>
          </a:p>
        </p:txBody>
      </p:sp>
      <p:sp>
        <p:nvSpPr>
          <p:cNvPr id="21" name="文本框 20"/>
          <p:cNvSpPr txBox="1"/>
          <p:nvPr/>
        </p:nvSpPr>
        <p:spPr>
          <a:xfrm>
            <a:off x="581832" y="4312347"/>
            <a:ext cx="8970481"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sz="2400" dirty="0" smtClean="0">
                <a:latin typeface="微软雅黑"/>
                <a:ea typeface="微软雅黑"/>
              </a:rPr>
              <a:t>预充电：</a:t>
            </a:r>
            <a:r>
              <a:rPr lang="en-US" altLang="zh-CN" sz="2400" dirty="0" smtClean="0">
                <a:latin typeface="微软雅黑"/>
                <a:ea typeface="微软雅黑"/>
              </a:rPr>
              <a:t>MP0  </a:t>
            </a:r>
            <a:r>
              <a:rPr lang="zh-CN" altLang="en-US" sz="2400" dirty="0" smtClean="0">
                <a:latin typeface="微软雅黑"/>
                <a:ea typeface="微软雅黑"/>
              </a:rPr>
              <a:t>上拉恢复：</a:t>
            </a:r>
            <a:r>
              <a:rPr lang="en-US" altLang="zh-CN" sz="2400" dirty="0" smtClean="0">
                <a:latin typeface="微软雅黑"/>
                <a:ea typeface="微软雅黑"/>
              </a:rPr>
              <a:t>MP1-MP4  </a:t>
            </a:r>
            <a:r>
              <a:rPr lang="zh-CN" altLang="en-US" sz="2400" dirty="0" smtClean="0">
                <a:latin typeface="微软雅黑"/>
                <a:ea typeface="微软雅黑"/>
              </a:rPr>
              <a:t>监测：</a:t>
            </a:r>
            <a:r>
              <a:rPr lang="en-US" altLang="zh-CN" sz="2400" dirty="0" smtClean="0">
                <a:latin typeface="微软雅黑"/>
                <a:ea typeface="微软雅黑"/>
              </a:rPr>
              <a:t>MN0-MN4</a:t>
            </a:r>
            <a:endParaRPr lang="en-US" altLang="zh-CN" sz="2400" dirty="0" smtClean="0">
              <a:latin typeface="微软雅黑"/>
              <a:ea typeface="微软雅黑"/>
            </a:endParaRPr>
          </a:p>
        </p:txBody>
      </p:sp>
    </p:spTree>
    <p:extLst>
      <p:ext uri="{BB962C8B-B14F-4D97-AF65-F5344CB8AC3E}">
        <p14:creationId xmlns:p14="http://schemas.microsoft.com/office/powerpoint/2010/main" val="2894621349"/>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27" name="圆角矩形 26"/>
          <p:cNvSpPr/>
          <p:nvPr/>
        </p:nvSpPr>
        <p:spPr>
          <a:xfrm>
            <a:off x="380999" y="529437"/>
            <a:ext cx="11382376" cy="6033287"/>
          </a:xfrm>
          <a:prstGeom prst="roundRect">
            <a:avLst>
              <a:gd name="adj" fmla="val 0"/>
            </a:avLst>
          </a:prstGeom>
          <a:noFill/>
          <a:ln w="3175">
            <a:solidFill>
              <a:srgbClr val="5B9BD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latin typeface="+mn-ea"/>
              <a:cs typeface="+mn-ea"/>
              <a:sym typeface="+mn-lt"/>
            </a:endParaRPr>
          </a:p>
        </p:txBody>
      </p:sp>
      <p:sp>
        <p:nvSpPr>
          <p:cNvPr id="13" name="Text Placeholder 12"/>
          <p:cNvSpPr txBox="1"/>
          <p:nvPr/>
        </p:nvSpPr>
        <p:spPr>
          <a:xfrm>
            <a:off x="390757" y="49208"/>
            <a:ext cx="10982093" cy="382903"/>
          </a:xfrm>
          <a:prstGeom prst="rect">
            <a:avLst/>
          </a:prstGeom>
        </p:spPr>
        <p:txBody>
          <a:bodyPr lIns="0" rIns="0">
            <a:noAutofit/>
          </a:bodyPr>
          <a:lstStyle>
            <a:lvl1pPr marL="0" indent="0" algn="l" defTabSz="914400" rtl="0" eaLnBrk="1" latinLnBrk="0" hangingPunct="1">
              <a:spcBef>
                <a:spcPct val="20000"/>
              </a:spcBef>
              <a:buFont typeface="Arial" panose="020B0604020202020204" pitchFamily="34" charset="0"/>
              <a:buNone/>
              <a:defRPr sz="1400" b="0" kern="1200" baseline="0">
                <a:solidFill>
                  <a:schemeClr val="accent1"/>
                </a:solidFill>
                <a:latin typeface="U.S. 101" pitchFamily="2" charset="0"/>
                <a:ea typeface="Roboto" pitchFamily="2" charset="0"/>
                <a:cs typeface="+mn-cs"/>
              </a:defRPr>
            </a:lvl1pPr>
            <a:lvl2pPr marL="342900" indent="0" algn="l" defTabSz="914400" rtl="0" eaLnBrk="1" latinLnBrk="0" hangingPunct="1">
              <a:spcBef>
                <a:spcPct val="20000"/>
              </a:spcBef>
              <a:buFont typeface="Arial" panose="020B0604020202020204"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anose="020B0604020202020204"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zh-CN" altLang="en-US" sz="2800" b="1" dirty="0" smtClean="0">
                <a:solidFill>
                  <a:srgbClr val="5B9BD5"/>
                </a:solidFill>
                <a:latin typeface="+mn-ea"/>
                <a:ea typeface="+mn-ea"/>
                <a:cs typeface="+mn-ea"/>
                <a:sym typeface="+mn-lt"/>
              </a:rPr>
              <a:t>研究内容一</a:t>
            </a:r>
            <a:r>
              <a:rPr lang="zh-CN" altLang="en-US" sz="2800" b="1" dirty="0">
                <a:solidFill>
                  <a:srgbClr val="5B9BD5"/>
                </a:solidFill>
                <a:latin typeface="+mn-ea"/>
                <a:ea typeface="+mn-ea"/>
                <a:cs typeface="+mn-ea"/>
                <a:sym typeface="+mn-lt"/>
              </a:rPr>
              <a:t>：单节点翻转自恢复的出错改错型时序</a:t>
            </a:r>
            <a:r>
              <a:rPr lang="en-US" altLang="zh-CN" sz="2800" b="1" dirty="0">
                <a:solidFill>
                  <a:srgbClr val="5B9BD5"/>
                </a:solidFill>
                <a:latin typeface="+mn-ea"/>
                <a:ea typeface="+mn-ea"/>
                <a:cs typeface="+mn-ea"/>
                <a:sym typeface="+mn-lt"/>
              </a:rPr>
              <a:t>EDAC</a:t>
            </a:r>
            <a:r>
              <a:rPr lang="zh-CN" altLang="en-US" sz="2800" b="1" dirty="0">
                <a:solidFill>
                  <a:srgbClr val="5B9BD5"/>
                </a:solidFill>
                <a:latin typeface="+mn-ea"/>
                <a:ea typeface="+mn-ea"/>
                <a:cs typeface="+mn-ea"/>
                <a:sym typeface="+mn-lt"/>
              </a:rPr>
              <a:t>电路</a:t>
            </a:r>
            <a:r>
              <a:rPr lang="zh-CN" altLang="en-US" sz="2800" b="1" dirty="0" smtClean="0">
                <a:solidFill>
                  <a:srgbClr val="5B9BD5"/>
                </a:solidFill>
                <a:latin typeface="+mn-ea"/>
                <a:ea typeface="+mn-ea"/>
                <a:cs typeface="+mn-ea"/>
                <a:sym typeface="+mn-lt"/>
              </a:rPr>
              <a:t>设计</a:t>
            </a:r>
            <a:endParaRPr lang="en-GB" altLang="zh-CN" sz="2800" b="1" dirty="0">
              <a:solidFill>
                <a:srgbClr val="5B9BD5"/>
              </a:solidFill>
              <a:latin typeface="+mn-ea"/>
              <a:ea typeface="+mn-ea"/>
              <a:cs typeface="+mn-ea"/>
              <a:sym typeface="+mn-lt"/>
            </a:endParaRPr>
          </a:p>
        </p:txBody>
      </p:sp>
      <p:sp>
        <p:nvSpPr>
          <p:cNvPr id="7" name="灯片编号占位符 6"/>
          <p:cNvSpPr>
            <a:spLocks noGrp="1"/>
          </p:cNvSpPr>
          <p:nvPr>
            <p:ph type="sldNum" sz="quarter" idx="13"/>
          </p:nvPr>
        </p:nvSpPr>
        <p:spPr/>
        <p:txBody>
          <a:bodyPr/>
          <a:lstStyle/>
          <a:p>
            <a:fld id="{D44FA6E1-6B83-4935-BD31-F33F54FC6619}" type="slidenum">
              <a:rPr lang="zh-CN" altLang="en-US" smtClean="0"/>
              <a:pPr/>
              <a:t>13</a:t>
            </a:fld>
            <a:endParaRPr lang="zh-CN" altLang="en-US" dirty="0"/>
          </a:p>
        </p:txBody>
      </p:sp>
      <p:sp>
        <p:nvSpPr>
          <p:cNvPr id="48" name="文本框 47"/>
          <p:cNvSpPr txBox="1"/>
          <p:nvPr/>
        </p:nvSpPr>
        <p:spPr>
          <a:xfrm>
            <a:off x="1935982" y="3212442"/>
            <a:ext cx="2585985" cy="430887"/>
          </a:xfrm>
          <a:prstGeom prst="rect">
            <a:avLst/>
          </a:prstGeom>
          <a:noFill/>
        </p:spPr>
        <p:txBody>
          <a:bodyPr wrap="square" rtlCol="0">
            <a:spAutoFit/>
          </a:bodyPr>
          <a:lstStyle/>
          <a:p>
            <a:pPr>
              <a:buClr>
                <a:schemeClr val="accent1"/>
              </a:buClr>
            </a:pPr>
            <a:r>
              <a:rPr lang="zh-CN" altLang="en-US" sz="2200" dirty="0" smtClean="0">
                <a:latin typeface="+mn-ea"/>
              </a:rPr>
              <a:t>时序宽松时，</a:t>
            </a:r>
            <a:r>
              <a:rPr lang="en-US" altLang="zh-CN" sz="2200" dirty="0" smtClean="0">
                <a:latin typeface="+mn-ea"/>
              </a:rPr>
              <a:t>D=0</a:t>
            </a:r>
            <a:endParaRPr lang="zh-CN" altLang="en-US" sz="2200" dirty="0">
              <a:latin typeface="+mn-ea"/>
            </a:endParaRPr>
          </a:p>
        </p:txBody>
      </p:sp>
      <p:pic>
        <p:nvPicPr>
          <p:cNvPr id="5" name="图片 4"/>
          <p:cNvPicPr>
            <a:picLocks noChangeAspect="1"/>
          </p:cNvPicPr>
          <p:nvPr/>
        </p:nvPicPr>
        <p:blipFill>
          <a:blip r:embed="rId3"/>
          <a:stretch>
            <a:fillRect/>
          </a:stretch>
        </p:blipFill>
        <p:spPr>
          <a:xfrm>
            <a:off x="579775" y="549887"/>
            <a:ext cx="4744728" cy="2714117"/>
          </a:xfrm>
          <a:prstGeom prst="rect">
            <a:avLst/>
          </a:prstGeom>
        </p:spPr>
      </p:pic>
      <p:pic>
        <p:nvPicPr>
          <p:cNvPr id="9" name="图片 8"/>
          <p:cNvPicPr>
            <a:picLocks noChangeAspect="1"/>
          </p:cNvPicPr>
          <p:nvPr/>
        </p:nvPicPr>
        <p:blipFill>
          <a:blip r:embed="rId4"/>
          <a:stretch>
            <a:fillRect/>
          </a:stretch>
        </p:blipFill>
        <p:spPr>
          <a:xfrm>
            <a:off x="697246" y="3607714"/>
            <a:ext cx="4525648" cy="2671847"/>
          </a:xfrm>
          <a:prstGeom prst="rect">
            <a:avLst/>
          </a:prstGeom>
        </p:spPr>
      </p:pic>
      <p:sp>
        <p:nvSpPr>
          <p:cNvPr id="19" name="文本框 18"/>
          <p:cNvSpPr txBox="1"/>
          <p:nvPr/>
        </p:nvSpPr>
        <p:spPr>
          <a:xfrm>
            <a:off x="1935982" y="6205222"/>
            <a:ext cx="2585985" cy="430887"/>
          </a:xfrm>
          <a:prstGeom prst="rect">
            <a:avLst/>
          </a:prstGeom>
          <a:noFill/>
        </p:spPr>
        <p:txBody>
          <a:bodyPr wrap="square" rtlCol="0">
            <a:spAutoFit/>
          </a:bodyPr>
          <a:lstStyle/>
          <a:p>
            <a:pPr>
              <a:buClr>
                <a:schemeClr val="accent1"/>
              </a:buClr>
            </a:pPr>
            <a:r>
              <a:rPr lang="zh-CN" altLang="en-US" sz="2200" dirty="0" smtClean="0">
                <a:latin typeface="+mn-ea"/>
              </a:rPr>
              <a:t>时序宽松时，</a:t>
            </a:r>
            <a:r>
              <a:rPr lang="en-US" altLang="zh-CN" sz="2200" dirty="0" smtClean="0">
                <a:latin typeface="+mn-ea"/>
              </a:rPr>
              <a:t>D=1</a:t>
            </a:r>
            <a:endParaRPr lang="zh-CN" altLang="en-US" sz="2200" dirty="0">
              <a:latin typeface="+mn-ea"/>
            </a:endParaRPr>
          </a:p>
        </p:txBody>
      </p:sp>
      <p:pic>
        <p:nvPicPr>
          <p:cNvPr id="3" name="图片 2"/>
          <p:cNvPicPr>
            <a:picLocks noChangeAspect="1"/>
          </p:cNvPicPr>
          <p:nvPr/>
        </p:nvPicPr>
        <p:blipFill>
          <a:blip r:embed="rId5"/>
          <a:stretch>
            <a:fillRect/>
          </a:stretch>
        </p:blipFill>
        <p:spPr>
          <a:xfrm>
            <a:off x="6352499" y="547657"/>
            <a:ext cx="4993928" cy="2743917"/>
          </a:xfrm>
          <a:prstGeom prst="rect">
            <a:avLst/>
          </a:prstGeom>
        </p:spPr>
      </p:pic>
      <p:sp>
        <p:nvSpPr>
          <p:cNvPr id="17" name="文本框 16"/>
          <p:cNvSpPr txBox="1"/>
          <p:nvPr/>
        </p:nvSpPr>
        <p:spPr>
          <a:xfrm>
            <a:off x="7111539" y="3235551"/>
            <a:ext cx="3994307" cy="430887"/>
          </a:xfrm>
          <a:prstGeom prst="rect">
            <a:avLst/>
          </a:prstGeom>
          <a:noFill/>
        </p:spPr>
        <p:txBody>
          <a:bodyPr wrap="square" rtlCol="0">
            <a:spAutoFit/>
          </a:bodyPr>
          <a:lstStyle/>
          <a:p>
            <a:pPr>
              <a:buClr>
                <a:schemeClr val="accent1"/>
              </a:buClr>
            </a:pPr>
            <a:r>
              <a:rPr lang="zh-CN" altLang="en-US" sz="2200" dirty="0" smtClean="0">
                <a:latin typeface="+mn-ea"/>
              </a:rPr>
              <a:t>时序</a:t>
            </a:r>
            <a:r>
              <a:rPr lang="zh-CN" altLang="en-US" sz="2200" dirty="0">
                <a:latin typeface="+mn-ea"/>
              </a:rPr>
              <a:t>违例</a:t>
            </a:r>
            <a:r>
              <a:rPr lang="zh-CN" altLang="en-US" sz="2200" dirty="0" smtClean="0">
                <a:latin typeface="+mn-ea"/>
              </a:rPr>
              <a:t>时，</a:t>
            </a:r>
            <a:r>
              <a:rPr lang="en-US" altLang="zh-CN" sz="2200" dirty="0" smtClean="0">
                <a:latin typeface="+mn-ea"/>
              </a:rPr>
              <a:t>D</a:t>
            </a:r>
            <a:r>
              <a:rPr lang="zh-CN" altLang="en-US" sz="2200" dirty="0" smtClean="0">
                <a:latin typeface="+mn-ea"/>
              </a:rPr>
              <a:t>发生</a:t>
            </a:r>
            <a:r>
              <a:rPr lang="en-US" altLang="zh-CN" sz="2200" dirty="0" smtClean="0">
                <a:latin typeface="+mn-ea"/>
              </a:rPr>
              <a:t>0-1</a:t>
            </a:r>
            <a:r>
              <a:rPr lang="zh-CN" altLang="en-US" sz="2200" dirty="0" smtClean="0">
                <a:latin typeface="+mn-ea"/>
              </a:rPr>
              <a:t>的翻转</a:t>
            </a:r>
            <a:endParaRPr lang="zh-CN" altLang="en-US" sz="2200" dirty="0">
              <a:latin typeface="+mn-ea"/>
            </a:endParaRPr>
          </a:p>
        </p:txBody>
      </p:sp>
      <p:pic>
        <p:nvPicPr>
          <p:cNvPr id="6" name="图片 5"/>
          <p:cNvPicPr>
            <a:picLocks noChangeAspect="1"/>
          </p:cNvPicPr>
          <p:nvPr/>
        </p:nvPicPr>
        <p:blipFill>
          <a:blip r:embed="rId6"/>
          <a:stretch>
            <a:fillRect/>
          </a:stretch>
        </p:blipFill>
        <p:spPr>
          <a:xfrm>
            <a:off x="6400175" y="3613833"/>
            <a:ext cx="5076221" cy="2676324"/>
          </a:xfrm>
          <a:prstGeom prst="rect">
            <a:avLst/>
          </a:prstGeom>
        </p:spPr>
      </p:pic>
      <p:sp>
        <p:nvSpPr>
          <p:cNvPr id="21" name="文本框 20"/>
          <p:cNvSpPr txBox="1"/>
          <p:nvPr/>
        </p:nvSpPr>
        <p:spPr>
          <a:xfrm>
            <a:off x="7111539" y="6229163"/>
            <a:ext cx="3994307" cy="430887"/>
          </a:xfrm>
          <a:prstGeom prst="rect">
            <a:avLst/>
          </a:prstGeom>
          <a:noFill/>
        </p:spPr>
        <p:txBody>
          <a:bodyPr wrap="square" rtlCol="0">
            <a:spAutoFit/>
          </a:bodyPr>
          <a:lstStyle/>
          <a:p>
            <a:pPr>
              <a:buClr>
                <a:schemeClr val="accent1"/>
              </a:buClr>
            </a:pPr>
            <a:r>
              <a:rPr lang="zh-CN" altLang="en-US" sz="2200" dirty="0" smtClean="0">
                <a:latin typeface="+mn-ea"/>
              </a:rPr>
              <a:t>时序</a:t>
            </a:r>
            <a:r>
              <a:rPr lang="zh-CN" altLang="en-US" sz="2200" dirty="0">
                <a:latin typeface="+mn-ea"/>
              </a:rPr>
              <a:t>违例</a:t>
            </a:r>
            <a:r>
              <a:rPr lang="zh-CN" altLang="en-US" sz="2200" dirty="0" smtClean="0">
                <a:latin typeface="+mn-ea"/>
              </a:rPr>
              <a:t>时，</a:t>
            </a:r>
            <a:r>
              <a:rPr lang="en-US" altLang="zh-CN" sz="2200" dirty="0" smtClean="0">
                <a:latin typeface="+mn-ea"/>
              </a:rPr>
              <a:t>D</a:t>
            </a:r>
            <a:r>
              <a:rPr lang="zh-CN" altLang="en-US" sz="2200" dirty="0" smtClean="0">
                <a:latin typeface="+mn-ea"/>
              </a:rPr>
              <a:t>发生</a:t>
            </a:r>
            <a:r>
              <a:rPr lang="en-US" altLang="zh-CN" sz="2200" dirty="0" smtClean="0">
                <a:latin typeface="+mn-ea"/>
              </a:rPr>
              <a:t>1-0</a:t>
            </a:r>
            <a:r>
              <a:rPr lang="zh-CN" altLang="en-US" sz="2200" dirty="0" smtClean="0">
                <a:latin typeface="+mn-ea"/>
              </a:rPr>
              <a:t>的翻转</a:t>
            </a:r>
            <a:endParaRPr lang="zh-CN" altLang="en-US" sz="2200" dirty="0">
              <a:latin typeface="+mn-ea"/>
            </a:endParaRPr>
          </a:p>
        </p:txBody>
      </p:sp>
    </p:spTree>
    <p:extLst>
      <p:ext uri="{BB962C8B-B14F-4D97-AF65-F5344CB8AC3E}">
        <p14:creationId xmlns:p14="http://schemas.microsoft.com/office/powerpoint/2010/main" val="477641764"/>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pic>
        <p:nvPicPr>
          <p:cNvPr id="18" name="图片 17"/>
          <p:cNvPicPr/>
          <p:nvPr/>
        </p:nvPicPr>
        <p:blipFill>
          <a:blip r:embed="rId3"/>
          <a:stretch>
            <a:fillRect/>
          </a:stretch>
        </p:blipFill>
        <p:spPr>
          <a:xfrm>
            <a:off x="7935542" y="2948756"/>
            <a:ext cx="3847498" cy="3350932"/>
          </a:xfrm>
          <a:prstGeom prst="rect">
            <a:avLst/>
          </a:prstGeom>
        </p:spPr>
      </p:pic>
      <p:sp>
        <p:nvSpPr>
          <p:cNvPr id="27" name="圆角矩形 26"/>
          <p:cNvSpPr/>
          <p:nvPr/>
        </p:nvSpPr>
        <p:spPr>
          <a:xfrm>
            <a:off x="380999" y="529437"/>
            <a:ext cx="11382376" cy="6033287"/>
          </a:xfrm>
          <a:prstGeom prst="roundRect">
            <a:avLst>
              <a:gd name="adj" fmla="val 0"/>
            </a:avLst>
          </a:prstGeom>
          <a:noFill/>
          <a:ln w="3175">
            <a:solidFill>
              <a:srgbClr val="5B9BD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latin typeface="+mn-ea"/>
              <a:cs typeface="+mn-ea"/>
              <a:sym typeface="+mn-lt"/>
            </a:endParaRPr>
          </a:p>
        </p:txBody>
      </p:sp>
      <p:sp>
        <p:nvSpPr>
          <p:cNvPr id="13" name="Text Placeholder 12"/>
          <p:cNvSpPr txBox="1"/>
          <p:nvPr/>
        </p:nvSpPr>
        <p:spPr>
          <a:xfrm>
            <a:off x="390757" y="49208"/>
            <a:ext cx="10982093" cy="382903"/>
          </a:xfrm>
          <a:prstGeom prst="rect">
            <a:avLst/>
          </a:prstGeom>
        </p:spPr>
        <p:txBody>
          <a:bodyPr lIns="0" rIns="0">
            <a:noAutofit/>
          </a:bodyPr>
          <a:lstStyle>
            <a:lvl1pPr marL="0" indent="0" algn="l" defTabSz="914400" rtl="0" eaLnBrk="1" latinLnBrk="0" hangingPunct="1">
              <a:spcBef>
                <a:spcPct val="20000"/>
              </a:spcBef>
              <a:buFont typeface="Arial" panose="020B0604020202020204" pitchFamily="34" charset="0"/>
              <a:buNone/>
              <a:defRPr sz="1400" b="0" kern="1200" baseline="0">
                <a:solidFill>
                  <a:schemeClr val="accent1"/>
                </a:solidFill>
                <a:latin typeface="U.S. 101" pitchFamily="2" charset="0"/>
                <a:ea typeface="Roboto" pitchFamily="2" charset="0"/>
                <a:cs typeface="+mn-cs"/>
              </a:defRPr>
            </a:lvl1pPr>
            <a:lvl2pPr marL="342900" indent="0" algn="l" defTabSz="914400" rtl="0" eaLnBrk="1" latinLnBrk="0" hangingPunct="1">
              <a:spcBef>
                <a:spcPct val="20000"/>
              </a:spcBef>
              <a:buFont typeface="Arial" panose="020B0604020202020204"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anose="020B0604020202020204"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zh-CN" altLang="en-US" sz="2800" b="1" dirty="0" smtClean="0">
                <a:solidFill>
                  <a:srgbClr val="5B9BD5"/>
                </a:solidFill>
                <a:latin typeface="+mn-ea"/>
                <a:ea typeface="+mn-ea"/>
                <a:cs typeface="+mn-ea"/>
                <a:sym typeface="+mn-lt"/>
              </a:rPr>
              <a:t>研究内容一</a:t>
            </a:r>
            <a:r>
              <a:rPr lang="zh-CN" altLang="en-US" sz="2800" b="1" dirty="0">
                <a:solidFill>
                  <a:srgbClr val="5B9BD5"/>
                </a:solidFill>
                <a:latin typeface="+mn-ea"/>
                <a:ea typeface="+mn-ea"/>
                <a:cs typeface="+mn-ea"/>
                <a:sym typeface="+mn-lt"/>
              </a:rPr>
              <a:t>：单节点翻转自恢复的出错改错型时序</a:t>
            </a:r>
            <a:r>
              <a:rPr lang="en-US" altLang="zh-CN" sz="2800" b="1" dirty="0">
                <a:solidFill>
                  <a:srgbClr val="5B9BD5"/>
                </a:solidFill>
                <a:latin typeface="+mn-ea"/>
                <a:ea typeface="+mn-ea"/>
                <a:cs typeface="+mn-ea"/>
                <a:sym typeface="+mn-lt"/>
              </a:rPr>
              <a:t>EDAC</a:t>
            </a:r>
            <a:r>
              <a:rPr lang="zh-CN" altLang="en-US" sz="2800" b="1" dirty="0">
                <a:solidFill>
                  <a:srgbClr val="5B9BD5"/>
                </a:solidFill>
                <a:latin typeface="+mn-ea"/>
                <a:ea typeface="+mn-ea"/>
                <a:cs typeface="+mn-ea"/>
                <a:sym typeface="+mn-lt"/>
              </a:rPr>
              <a:t>电路</a:t>
            </a:r>
            <a:r>
              <a:rPr lang="zh-CN" altLang="en-US" sz="2800" b="1" dirty="0" smtClean="0">
                <a:solidFill>
                  <a:srgbClr val="5B9BD5"/>
                </a:solidFill>
                <a:latin typeface="+mn-ea"/>
                <a:ea typeface="+mn-ea"/>
                <a:cs typeface="+mn-ea"/>
                <a:sym typeface="+mn-lt"/>
              </a:rPr>
              <a:t>设计</a:t>
            </a:r>
            <a:endParaRPr lang="en-GB" altLang="zh-CN" sz="2800" b="1" dirty="0">
              <a:solidFill>
                <a:srgbClr val="5B9BD5"/>
              </a:solidFill>
              <a:latin typeface="+mn-ea"/>
              <a:ea typeface="+mn-ea"/>
              <a:cs typeface="+mn-ea"/>
              <a:sym typeface="+mn-lt"/>
            </a:endParaRPr>
          </a:p>
        </p:txBody>
      </p:sp>
      <p:sp>
        <p:nvSpPr>
          <p:cNvPr id="7" name="灯片编号占位符 6"/>
          <p:cNvSpPr>
            <a:spLocks noGrp="1"/>
          </p:cNvSpPr>
          <p:nvPr>
            <p:ph type="sldNum" sz="quarter" idx="13"/>
          </p:nvPr>
        </p:nvSpPr>
        <p:spPr/>
        <p:txBody>
          <a:bodyPr/>
          <a:lstStyle/>
          <a:p>
            <a:fld id="{D44FA6E1-6B83-4935-BD31-F33F54FC6619}" type="slidenum">
              <a:rPr lang="zh-CN" altLang="en-US" smtClean="0"/>
              <a:pPr/>
              <a:t>14</a:t>
            </a:fld>
            <a:endParaRPr lang="zh-CN" altLang="en-US" dirty="0"/>
          </a:p>
        </p:txBody>
      </p:sp>
      <p:sp>
        <p:nvSpPr>
          <p:cNvPr id="21" name="文本框 20"/>
          <p:cNvSpPr txBox="1"/>
          <p:nvPr/>
        </p:nvSpPr>
        <p:spPr>
          <a:xfrm>
            <a:off x="5755429" y="6200520"/>
            <a:ext cx="1617678" cy="430887"/>
          </a:xfrm>
          <a:prstGeom prst="rect">
            <a:avLst/>
          </a:prstGeom>
          <a:noFill/>
        </p:spPr>
        <p:txBody>
          <a:bodyPr wrap="square" rtlCol="0">
            <a:spAutoFit/>
          </a:bodyPr>
          <a:lstStyle/>
          <a:p>
            <a:pPr>
              <a:buClr>
                <a:schemeClr val="accent1"/>
              </a:buClr>
            </a:pPr>
            <a:r>
              <a:rPr lang="zh-CN" altLang="en-US" sz="2200" dirty="0" smtClean="0">
                <a:latin typeface="+mn-ea"/>
              </a:rPr>
              <a:t>重采样原理</a:t>
            </a:r>
            <a:endParaRPr lang="zh-CN" altLang="en-US" sz="2200" dirty="0">
              <a:latin typeface="+mn-ea"/>
            </a:endParaRPr>
          </a:p>
        </p:txBody>
      </p:sp>
      <p:sp>
        <p:nvSpPr>
          <p:cNvPr id="14" name="文本框 13"/>
          <p:cNvSpPr txBox="1"/>
          <p:nvPr/>
        </p:nvSpPr>
        <p:spPr>
          <a:xfrm>
            <a:off x="400551" y="480277"/>
            <a:ext cx="4497690" cy="461665"/>
          </a:xfrm>
          <a:prstGeom prst="rect">
            <a:avLst/>
          </a:prstGeom>
          <a:noFill/>
        </p:spPr>
        <p:txBody>
          <a:bodyPr wrap="square" rtlCol="0">
            <a:spAutoFit/>
          </a:bodyPr>
          <a:lstStyle/>
          <a:p>
            <a:pPr marL="342900" indent="-342900">
              <a:buClr>
                <a:schemeClr val="accent1"/>
              </a:buClr>
              <a:buFont typeface="Wingdings" panose="05000000000000000000" pitchFamily="2" charset="2"/>
              <a:buChar char="p"/>
            </a:pPr>
            <a:r>
              <a:rPr lang="zh-CN" altLang="en-US" sz="2400" dirty="0" smtClean="0">
                <a:latin typeface="+mn-ea"/>
              </a:rPr>
              <a:t>基于</a:t>
            </a:r>
            <a:r>
              <a:rPr lang="en-US" altLang="zh-CN" sz="2400" dirty="0" smtClean="0">
                <a:latin typeface="+mn-ea"/>
              </a:rPr>
              <a:t>2</a:t>
            </a:r>
            <a:r>
              <a:rPr lang="zh-CN" altLang="en-US" sz="2400" dirty="0" smtClean="0">
                <a:latin typeface="+mn-ea"/>
              </a:rPr>
              <a:t>选</a:t>
            </a:r>
            <a:r>
              <a:rPr lang="en-US" altLang="zh-CN" sz="2400" dirty="0" smtClean="0">
                <a:latin typeface="+mn-ea"/>
              </a:rPr>
              <a:t>1MUX</a:t>
            </a:r>
            <a:r>
              <a:rPr lang="zh-CN" altLang="en-US" sz="2400" dirty="0" smtClean="0">
                <a:latin typeface="+mn-ea"/>
              </a:rPr>
              <a:t>的</a:t>
            </a:r>
            <a:r>
              <a:rPr lang="zh-CN" altLang="en-US" sz="2400" dirty="0" smtClean="0">
                <a:latin typeface="+mn-ea"/>
              </a:rPr>
              <a:t>纠错</a:t>
            </a:r>
            <a:r>
              <a:rPr lang="zh-CN" altLang="en-US" sz="2400" dirty="0" smtClean="0">
                <a:latin typeface="+mn-ea"/>
              </a:rPr>
              <a:t>电路</a:t>
            </a:r>
            <a:endParaRPr lang="zh-CN" altLang="en-US" sz="2400" dirty="0">
              <a:latin typeface="+mn-ea"/>
            </a:endParaRPr>
          </a:p>
        </p:txBody>
      </p:sp>
      <p:sp>
        <p:nvSpPr>
          <p:cNvPr id="16" name="文本框 15"/>
          <p:cNvSpPr txBox="1"/>
          <p:nvPr/>
        </p:nvSpPr>
        <p:spPr>
          <a:xfrm>
            <a:off x="2753006" y="4132559"/>
            <a:ext cx="2444301" cy="430887"/>
          </a:xfrm>
          <a:prstGeom prst="rect">
            <a:avLst/>
          </a:prstGeom>
          <a:noFill/>
        </p:spPr>
        <p:txBody>
          <a:bodyPr wrap="square" rtlCol="0">
            <a:spAutoFit/>
          </a:bodyPr>
          <a:lstStyle/>
          <a:p>
            <a:r>
              <a:rPr lang="zh-CN" altLang="en-US" sz="2200" dirty="0" smtClean="0">
                <a:latin typeface="+mn-ea"/>
              </a:rPr>
              <a:t>重新</a:t>
            </a:r>
            <a:r>
              <a:rPr lang="zh-CN" altLang="en-US" sz="2200" dirty="0" smtClean="0">
                <a:latin typeface="+mn-ea"/>
              </a:rPr>
              <a:t>设计</a:t>
            </a:r>
            <a:r>
              <a:rPr lang="zh-CN" altLang="en-US" sz="2200" dirty="0" smtClean="0">
                <a:latin typeface="+mn-ea"/>
              </a:rPr>
              <a:t>进</a:t>
            </a:r>
            <a:r>
              <a:rPr lang="en-US" altLang="zh-CN" sz="2200" dirty="0" smtClean="0">
                <a:latin typeface="+mn-ea"/>
              </a:rPr>
              <a:t>SR</a:t>
            </a:r>
            <a:r>
              <a:rPr lang="en-US" altLang="zh-CN" sz="2200" dirty="0" smtClean="0">
                <a:latin typeface="+mn-ea"/>
              </a:rPr>
              <a:t>FF</a:t>
            </a:r>
            <a:endParaRPr lang="zh-CN" altLang="en-US" sz="2200" dirty="0">
              <a:latin typeface="+mn-ea"/>
              <a:cs typeface="Times New Roman" panose="02020603050405020304" pitchFamily="18" charset="0"/>
            </a:endParaRPr>
          </a:p>
        </p:txBody>
      </p:sp>
      <p:pic>
        <p:nvPicPr>
          <p:cNvPr id="20" name="图片 19"/>
          <p:cNvPicPr/>
          <p:nvPr/>
        </p:nvPicPr>
        <p:blipFill>
          <a:blip r:embed="rId4"/>
          <a:stretch>
            <a:fillRect/>
          </a:stretch>
        </p:blipFill>
        <p:spPr>
          <a:xfrm>
            <a:off x="719480" y="3350372"/>
            <a:ext cx="2112217" cy="2920741"/>
          </a:xfrm>
          <a:prstGeom prst="rect">
            <a:avLst/>
          </a:prstGeom>
        </p:spPr>
      </p:pic>
      <p:sp>
        <p:nvSpPr>
          <p:cNvPr id="22" name="文本框 21"/>
          <p:cNvSpPr txBox="1"/>
          <p:nvPr/>
        </p:nvSpPr>
        <p:spPr>
          <a:xfrm>
            <a:off x="459579" y="6207407"/>
            <a:ext cx="3035763" cy="430887"/>
          </a:xfrm>
          <a:prstGeom prst="rect">
            <a:avLst/>
          </a:prstGeom>
          <a:noFill/>
        </p:spPr>
        <p:txBody>
          <a:bodyPr wrap="square" rtlCol="0">
            <a:spAutoFit/>
          </a:bodyPr>
          <a:lstStyle/>
          <a:p>
            <a:r>
              <a:rPr lang="zh-CN" altLang="en-US" sz="2200" dirty="0" smtClean="0">
                <a:latin typeface="+mn-ea"/>
              </a:rPr>
              <a:t>时序纠错时的工作原理</a:t>
            </a:r>
            <a:endParaRPr lang="zh-CN" altLang="en-US" sz="2200" dirty="0">
              <a:latin typeface="+mn-ea"/>
              <a:cs typeface="Times New Roman" panose="02020603050405020304" pitchFamily="18" charset="0"/>
            </a:endParaRPr>
          </a:p>
        </p:txBody>
      </p:sp>
      <p:sp>
        <p:nvSpPr>
          <p:cNvPr id="23" name="文本框 22"/>
          <p:cNvSpPr txBox="1"/>
          <p:nvPr/>
        </p:nvSpPr>
        <p:spPr>
          <a:xfrm>
            <a:off x="5837389" y="1060056"/>
            <a:ext cx="6095353" cy="1200329"/>
          </a:xfrm>
          <a:prstGeom prst="rect">
            <a:avLst/>
          </a:prstGeom>
          <a:noFill/>
        </p:spPr>
        <p:txBody>
          <a:bodyPr wrap="square" rtlCol="0">
            <a:spAutoFit/>
          </a:bodyPr>
          <a:lstStyle/>
          <a:p>
            <a:r>
              <a:rPr lang="zh-CN" altLang="en-US" sz="2400" dirty="0" smtClean="0">
                <a:latin typeface="+mn-ea"/>
              </a:rPr>
              <a:t>一旦发生时序违例，</a:t>
            </a:r>
            <a:r>
              <a:rPr lang="en-US" altLang="zh-CN" sz="2400" dirty="0" smtClean="0">
                <a:latin typeface="+mn-ea"/>
              </a:rPr>
              <a:t>C</a:t>
            </a:r>
            <a:r>
              <a:rPr lang="zh-CN" altLang="en-US" sz="2400" dirty="0" smtClean="0">
                <a:latin typeface="+mn-ea"/>
              </a:rPr>
              <a:t>和</a:t>
            </a:r>
            <a:r>
              <a:rPr lang="en-US" altLang="zh-CN" sz="2400" dirty="0" smtClean="0">
                <a:latin typeface="+mn-ea"/>
              </a:rPr>
              <a:t>CB</a:t>
            </a:r>
            <a:r>
              <a:rPr lang="zh-CN" altLang="en-US" sz="2400" dirty="0" smtClean="0">
                <a:latin typeface="+mn-ea"/>
              </a:rPr>
              <a:t>将使</a:t>
            </a:r>
            <a:r>
              <a:rPr lang="en-US" altLang="zh-CN" sz="2400" dirty="0" smtClean="0">
                <a:solidFill>
                  <a:schemeClr val="accent1"/>
                </a:solidFill>
                <a:latin typeface="+mn-ea"/>
              </a:rPr>
              <a:t>TG1-TG2</a:t>
            </a:r>
            <a:r>
              <a:rPr lang="zh-CN" altLang="en-US" sz="2400" dirty="0" smtClean="0">
                <a:solidFill>
                  <a:schemeClr val="accent1"/>
                </a:solidFill>
                <a:latin typeface="+mn-ea"/>
              </a:rPr>
              <a:t>重新导通</a:t>
            </a:r>
            <a:r>
              <a:rPr lang="zh-CN" altLang="en-US" sz="2400" dirty="0" smtClean="0">
                <a:latin typeface="+mn-ea"/>
              </a:rPr>
              <a:t>，</a:t>
            </a:r>
            <a:r>
              <a:rPr lang="en-US" altLang="zh-CN" sz="2400" dirty="0" smtClean="0">
                <a:solidFill>
                  <a:schemeClr val="accent1"/>
                </a:solidFill>
                <a:latin typeface="+mn-ea"/>
              </a:rPr>
              <a:t>N1-N2</a:t>
            </a:r>
            <a:r>
              <a:rPr lang="zh-CN" altLang="en-US" sz="2400" dirty="0" smtClean="0">
                <a:solidFill>
                  <a:schemeClr val="accent1"/>
                </a:solidFill>
                <a:latin typeface="+mn-ea"/>
              </a:rPr>
              <a:t>节点重采样</a:t>
            </a:r>
            <a:r>
              <a:rPr lang="zh-CN" altLang="en-US" sz="2400" dirty="0" smtClean="0">
                <a:latin typeface="+mn-ea"/>
              </a:rPr>
              <a:t>晚到的</a:t>
            </a:r>
            <a:r>
              <a:rPr lang="en-US" altLang="zh-CN" sz="2400" dirty="0" smtClean="0">
                <a:latin typeface="+mn-ea"/>
              </a:rPr>
              <a:t>D</a:t>
            </a:r>
            <a:r>
              <a:rPr lang="zh-CN" altLang="en-US" sz="2400" dirty="0" smtClean="0">
                <a:latin typeface="+mn-ea"/>
              </a:rPr>
              <a:t>信号，</a:t>
            </a:r>
            <a:r>
              <a:rPr lang="zh-CN" altLang="en-US" sz="2400" dirty="0" smtClean="0">
                <a:latin typeface="+mn-ea"/>
              </a:rPr>
              <a:t>以实现当前周期内的快速纠错</a:t>
            </a:r>
            <a:endParaRPr lang="zh-CN" altLang="en-US" sz="2400" dirty="0">
              <a:latin typeface="+mn-ea"/>
              <a:cs typeface="Times New Roman" panose="02020603050405020304" pitchFamily="18" charset="0"/>
            </a:endParaRPr>
          </a:p>
        </p:txBody>
      </p:sp>
      <p:sp>
        <p:nvSpPr>
          <p:cNvPr id="24" name="文本框 23"/>
          <p:cNvSpPr txBox="1"/>
          <p:nvPr/>
        </p:nvSpPr>
        <p:spPr>
          <a:xfrm>
            <a:off x="4983118" y="1045118"/>
            <a:ext cx="895169" cy="461665"/>
          </a:xfrm>
          <a:prstGeom prst="rect">
            <a:avLst/>
          </a:prstGeom>
          <a:noFill/>
        </p:spPr>
        <p:txBody>
          <a:bodyPr wrap="square" rtlCol="0">
            <a:spAutoFit/>
          </a:bodyPr>
          <a:lstStyle/>
          <a:p>
            <a:r>
              <a:rPr lang="zh-CN" altLang="en-US" sz="2400" dirty="0" smtClean="0">
                <a:latin typeface="+mn-ea"/>
              </a:rPr>
              <a:t>原理：</a:t>
            </a:r>
            <a:endParaRPr lang="zh-CN" altLang="en-US" sz="2400" dirty="0">
              <a:latin typeface="+mn-ea"/>
            </a:endParaRPr>
          </a:p>
        </p:txBody>
      </p:sp>
      <p:sp>
        <p:nvSpPr>
          <p:cNvPr id="25" name="文本框 24"/>
          <p:cNvSpPr txBox="1"/>
          <p:nvPr/>
        </p:nvSpPr>
        <p:spPr>
          <a:xfrm>
            <a:off x="4991053" y="2192955"/>
            <a:ext cx="895169" cy="461665"/>
          </a:xfrm>
          <a:prstGeom prst="rect">
            <a:avLst/>
          </a:prstGeom>
          <a:noFill/>
        </p:spPr>
        <p:txBody>
          <a:bodyPr wrap="square" rtlCol="0">
            <a:spAutoFit/>
          </a:bodyPr>
          <a:lstStyle/>
          <a:p>
            <a:r>
              <a:rPr lang="zh-CN" altLang="en-US" sz="2400" dirty="0">
                <a:latin typeface="+mn-ea"/>
              </a:rPr>
              <a:t>特点</a:t>
            </a:r>
            <a:r>
              <a:rPr lang="zh-CN" altLang="en-US" sz="2400" dirty="0" smtClean="0">
                <a:latin typeface="+mn-ea"/>
              </a:rPr>
              <a:t>：</a:t>
            </a:r>
            <a:endParaRPr lang="zh-CN" altLang="en-US" sz="2400" dirty="0">
              <a:latin typeface="+mn-ea"/>
            </a:endParaRPr>
          </a:p>
        </p:txBody>
      </p:sp>
      <p:sp>
        <p:nvSpPr>
          <p:cNvPr id="26" name="文本框 25"/>
          <p:cNvSpPr txBox="1"/>
          <p:nvPr/>
        </p:nvSpPr>
        <p:spPr>
          <a:xfrm>
            <a:off x="5883147" y="2188679"/>
            <a:ext cx="5656307" cy="461665"/>
          </a:xfrm>
          <a:prstGeom prst="rect">
            <a:avLst/>
          </a:prstGeom>
          <a:noFill/>
        </p:spPr>
        <p:txBody>
          <a:bodyPr wrap="square" rtlCol="0">
            <a:spAutoFit/>
          </a:bodyPr>
          <a:lstStyle/>
          <a:p>
            <a:r>
              <a:rPr lang="zh-CN" altLang="en-US" sz="2400" dirty="0" smtClean="0">
                <a:latin typeface="+mn-ea"/>
              </a:rPr>
              <a:t>纠错代价小、响应时间快、高效纠错</a:t>
            </a:r>
            <a:endParaRPr lang="zh-CN" altLang="en-US" sz="2400" dirty="0">
              <a:latin typeface="+mn-ea"/>
              <a:cs typeface="Times New Roman" panose="02020603050405020304" pitchFamily="18" charset="0"/>
            </a:endParaRPr>
          </a:p>
        </p:txBody>
      </p:sp>
      <p:sp>
        <p:nvSpPr>
          <p:cNvPr id="19" name="右箭头 18"/>
          <p:cNvSpPr/>
          <p:nvPr/>
        </p:nvSpPr>
        <p:spPr>
          <a:xfrm>
            <a:off x="2812228" y="4440695"/>
            <a:ext cx="2139500" cy="311523"/>
          </a:xfrm>
          <a:prstGeom prst="rightArrow">
            <a:avLst/>
          </a:prstGeom>
          <a:noFill/>
          <a:ln>
            <a:solidFill>
              <a:srgbClr val="5B9BD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1200" cap="none" spc="0" normalizeH="0" baseline="0" noProof="0">
              <a:ln>
                <a:noFill/>
              </a:ln>
              <a:solidFill>
                <a:prstClr val="white"/>
              </a:solidFill>
              <a:effectLst/>
              <a:uLnTx/>
              <a:uFillTx/>
              <a:latin typeface="微软雅黑"/>
              <a:ea typeface="微软雅黑"/>
              <a:cs typeface="+mn-cs"/>
            </a:endParaRPr>
          </a:p>
        </p:txBody>
      </p:sp>
      <p:sp>
        <p:nvSpPr>
          <p:cNvPr id="17" name="圆角矩形 16"/>
          <p:cNvSpPr/>
          <p:nvPr/>
        </p:nvSpPr>
        <p:spPr>
          <a:xfrm>
            <a:off x="5003518" y="1060056"/>
            <a:ext cx="6772322" cy="1588166"/>
          </a:xfrm>
          <a:prstGeom prst="roundRect">
            <a:avLst/>
          </a:prstGeom>
          <a:solidFill>
            <a:schemeClr val="accent1">
              <a:alpha val="2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2000" b="0" i="0" u="none" strike="noStrike" kern="1200" cap="none" spc="0" normalizeH="0" baseline="0" noProof="0">
              <a:ln>
                <a:noFill/>
              </a:ln>
              <a:solidFill>
                <a:prstClr val="white"/>
              </a:solidFill>
              <a:effectLst/>
              <a:uLnTx/>
              <a:uFillTx/>
              <a:latin typeface="微软雅黑"/>
              <a:ea typeface="微软雅黑"/>
              <a:cs typeface="+mn-cs"/>
            </a:endParaRPr>
          </a:p>
        </p:txBody>
      </p:sp>
      <p:sp>
        <p:nvSpPr>
          <p:cNvPr id="28" name="文本框 27"/>
          <p:cNvSpPr txBox="1"/>
          <p:nvPr/>
        </p:nvSpPr>
        <p:spPr>
          <a:xfrm>
            <a:off x="8435849" y="6223701"/>
            <a:ext cx="3681773" cy="430887"/>
          </a:xfrm>
          <a:prstGeom prst="rect">
            <a:avLst/>
          </a:prstGeom>
          <a:noFill/>
        </p:spPr>
        <p:txBody>
          <a:bodyPr wrap="square" rtlCol="0">
            <a:spAutoFit/>
          </a:bodyPr>
          <a:lstStyle/>
          <a:p>
            <a:pPr>
              <a:buClr>
                <a:schemeClr val="accent1"/>
              </a:buClr>
            </a:pPr>
            <a:r>
              <a:rPr lang="en-US" altLang="zh-CN" sz="2200" dirty="0" smtClean="0">
                <a:latin typeface="+mn-ea"/>
              </a:rPr>
              <a:t>SR EDAC</a:t>
            </a:r>
            <a:r>
              <a:rPr lang="zh-CN" altLang="en-US" sz="2200" dirty="0" smtClean="0">
                <a:latin typeface="+mn-ea"/>
              </a:rPr>
              <a:t>联合仿真</a:t>
            </a:r>
            <a:r>
              <a:rPr lang="zh-CN" altLang="en-US" sz="2200" dirty="0" smtClean="0">
                <a:latin typeface="+mn-ea"/>
              </a:rPr>
              <a:t>波形图</a:t>
            </a:r>
            <a:endParaRPr lang="zh-CN" altLang="en-US" sz="2200" dirty="0">
              <a:latin typeface="+mn-ea"/>
            </a:endParaRPr>
          </a:p>
        </p:txBody>
      </p:sp>
      <p:sp>
        <p:nvSpPr>
          <p:cNvPr id="31" name="文本框 30"/>
          <p:cNvSpPr txBox="1"/>
          <p:nvPr/>
        </p:nvSpPr>
        <p:spPr>
          <a:xfrm>
            <a:off x="10575696" y="2651845"/>
            <a:ext cx="1195614"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sz="2000" dirty="0" smtClean="0">
                <a:solidFill>
                  <a:srgbClr val="FF0000"/>
                </a:solidFill>
                <a:latin typeface="微软雅黑"/>
                <a:ea typeface="微软雅黑"/>
              </a:rPr>
              <a:t>重采样</a:t>
            </a:r>
            <a:endParaRPr kumimoji="0" lang="zh-CN" altLang="en-US" sz="2000" b="0" i="0" u="none" strike="noStrike" kern="1200" cap="none" spc="0" normalizeH="0" baseline="0" noProof="0" dirty="0">
              <a:ln>
                <a:noFill/>
              </a:ln>
              <a:solidFill>
                <a:srgbClr val="FF0000"/>
              </a:solidFill>
              <a:effectLst/>
              <a:uLnTx/>
              <a:uFillTx/>
              <a:latin typeface="微软雅黑"/>
              <a:ea typeface="微软雅黑"/>
            </a:endParaRPr>
          </a:p>
        </p:txBody>
      </p:sp>
      <p:cxnSp>
        <p:nvCxnSpPr>
          <p:cNvPr id="8" name="直接箭头连接符 7"/>
          <p:cNvCxnSpPr>
            <a:stCxn id="31" idx="2"/>
          </p:cNvCxnSpPr>
          <p:nvPr/>
        </p:nvCxnSpPr>
        <p:spPr>
          <a:xfrm flipH="1">
            <a:off x="10782300" y="3051955"/>
            <a:ext cx="391203" cy="326992"/>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0" name="直接箭头连接符 9"/>
          <p:cNvCxnSpPr/>
          <p:nvPr/>
        </p:nvCxnSpPr>
        <p:spPr>
          <a:xfrm>
            <a:off x="11173503" y="3062940"/>
            <a:ext cx="285072" cy="316007"/>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pic>
        <p:nvPicPr>
          <p:cNvPr id="6" name="图片 5"/>
          <p:cNvPicPr>
            <a:picLocks noChangeAspect="1"/>
          </p:cNvPicPr>
          <p:nvPr/>
        </p:nvPicPr>
        <p:blipFill>
          <a:blip r:embed="rId5"/>
          <a:stretch>
            <a:fillRect/>
          </a:stretch>
        </p:blipFill>
        <p:spPr>
          <a:xfrm>
            <a:off x="719479" y="884217"/>
            <a:ext cx="3176246" cy="2145393"/>
          </a:xfrm>
          <a:prstGeom prst="rect">
            <a:avLst/>
          </a:prstGeom>
        </p:spPr>
      </p:pic>
      <p:pic>
        <p:nvPicPr>
          <p:cNvPr id="9" name="图片 8"/>
          <p:cNvPicPr>
            <a:picLocks noChangeAspect="1"/>
          </p:cNvPicPr>
          <p:nvPr/>
        </p:nvPicPr>
        <p:blipFill>
          <a:blip r:embed="rId6"/>
          <a:stretch>
            <a:fillRect/>
          </a:stretch>
        </p:blipFill>
        <p:spPr>
          <a:xfrm>
            <a:off x="4950422" y="2939861"/>
            <a:ext cx="2975405" cy="3327334"/>
          </a:xfrm>
          <a:prstGeom prst="rect">
            <a:avLst/>
          </a:prstGeom>
        </p:spPr>
      </p:pic>
    </p:spTree>
    <p:extLst>
      <p:ext uri="{BB962C8B-B14F-4D97-AF65-F5344CB8AC3E}">
        <p14:creationId xmlns:p14="http://schemas.microsoft.com/office/powerpoint/2010/main" val="1380007379"/>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Lst>
  </p:timing>
</p:sld>
</file>

<file path=ppt/slides/slide15.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graphicFrame>
            <p:nvGraphicFramePr>
              <p:cNvPr id="2" name="表格 1"/>
              <p:cNvGraphicFramePr>
                <a:graphicFrameLocks noGrp="1"/>
              </p:cNvGraphicFramePr>
              <p:nvPr>
                <p:extLst>
                  <p:ext uri="{D42A27DB-BD31-4B8C-83A1-F6EECF244321}">
                    <p14:modId xmlns:p14="http://schemas.microsoft.com/office/powerpoint/2010/main" val="3825616363"/>
                  </p:ext>
                </p:extLst>
              </p:nvPr>
            </p:nvGraphicFramePr>
            <p:xfrm>
              <a:off x="3633285" y="3421280"/>
              <a:ext cx="8142015" cy="2926080"/>
            </p:xfrm>
            <a:graphic>
              <a:graphicData uri="http://schemas.openxmlformats.org/drawingml/2006/table">
                <a:tbl>
                  <a:tblPr>
                    <a:tableStyleId>{5C22544A-7EE6-4342-B048-85BDC9FD1C3A}</a:tableStyleId>
                  </a:tblPr>
                  <a:tblGrid>
                    <a:gridCol w="1525568">
                      <a:extLst>
                        <a:ext uri="{9D8B030D-6E8A-4147-A177-3AD203B41FA5}">
                          <a16:colId xmlns:a16="http://schemas.microsoft.com/office/drawing/2014/main" val="1632276177"/>
                        </a:ext>
                      </a:extLst>
                    </a:gridCol>
                    <a:gridCol w="1229033">
                      <a:extLst>
                        <a:ext uri="{9D8B030D-6E8A-4147-A177-3AD203B41FA5}">
                          <a16:colId xmlns:a16="http://schemas.microsoft.com/office/drawing/2014/main" val="783151442"/>
                        </a:ext>
                      </a:extLst>
                    </a:gridCol>
                    <a:gridCol w="1150374">
                      <a:extLst>
                        <a:ext uri="{9D8B030D-6E8A-4147-A177-3AD203B41FA5}">
                          <a16:colId xmlns:a16="http://schemas.microsoft.com/office/drawing/2014/main" val="4043670951"/>
                        </a:ext>
                      </a:extLst>
                    </a:gridCol>
                    <a:gridCol w="1630969">
                      <a:extLst>
                        <a:ext uri="{9D8B030D-6E8A-4147-A177-3AD203B41FA5}">
                          <a16:colId xmlns:a16="http://schemas.microsoft.com/office/drawing/2014/main" val="1626227346"/>
                        </a:ext>
                      </a:extLst>
                    </a:gridCol>
                    <a:gridCol w="739221">
                      <a:extLst>
                        <a:ext uri="{9D8B030D-6E8A-4147-A177-3AD203B41FA5}">
                          <a16:colId xmlns:a16="http://schemas.microsoft.com/office/drawing/2014/main" val="3776065740"/>
                        </a:ext>
                      </a:extLst>
                    </a:gridCol>
                    <a:gridCol w="1235276">
                      <a:extLst>
                        <a:ext uri="{9D8B030D-6E8A-4147-A177-3AD203B41FA5}">
                          <a16:colId xmlns:a16="http://schemas.microsoft.com/office/drawing/2014/main" val="2224202180"/>
                        </a:ext>
                      </a:extLst>
                    </a:gridCol>
                    <a:gridCol w="631574">
                      <a:extLst>
                        <a:ext uri="{9D8B030D-6E8A-4147-A177-3AD203B41FA5}">
                          <a16:colId xmlns:a16="http://schemas.microsoft.com/office/drawing/2014/main" val="1896684498"/>
                        </a:ext>
                      </a:extLst>
                    </a:gridCol>
                  </a:tblGrid>
                  <a:tr h="0">
                    <a:tc>
                      <a:txBody>
                        <a:bodyPr/>
                        <a:lstStyle/>
                        <a:p>
                          <a:pPr algn="ctr">
                            <a:spcAft>
                              <a:spcPts val="0"/>
                            </a:spcAft>
                          </a:pPr>
                          <a:r>
                            <a:rPr lang="en-US" sz="1600" kern="100" dirty="0">
                              <a:effectLst/>
                              <a:latin typeface="+mn-ea"/>
                              <a:ea typeface="+mn-ea"/>
                            </a:rPr>
                            <a:t>Latch</a:t>
                          </a:r>
                          <a:endParaRPr lang="zh-CN" sz="1600" kern="100" dirty="0">
                            <a:effectLst/>
                            <a:latin typeface="+mn-ea"/>
                            <a:ea typeface="+mn-ea"/>
                            <a:cs typeface="Times New Roman" panose="02020603050405020304" pitchFamily="18" charset="0"/>
                          </a:endParaRPr>
                        </a:p>
                      </a:txBody>
                      <a:tcPr marL="68580" marR="68580" marT="0" marB="0"/>
                    </a:tc>
                    <a:tc>
                      <a:txBody>
                        <a:bodyPr/>
                        <a:lstStyle/>
                        <a:p>
                          <a:pPr algn="ctr">
                            <a:spcAft>
                              <a:spcPts val="0"/>
                            </a:spcAft>
                          </a:pPr>
                          <a:r>
                            <a:rPr lang="en-US" sz="1600" kern="100">
                              <a:effectLst/>
                              <a:latin typeface="+mn-ea"/>
                              <a:ea typeface="+mn-ea"/>
                            </a:rPr>
                            <a:t>Power(uW)</a:t>
                          </a:r>
                          <a:endParaRPr lang="zh-CN" sz="1600" kern="100">
                            <a:effectLst/>
                            <a:latin typeface="+mn-ea"/>
                            <a:ea typeface="+mn-ea"/>
                            <a:cs typeface="Times New Roman" panose="02020603050405020304" pitchFamily="18" charset="0"/>
                          </a:endParaRPr>
                        </a:p>
                      </a:txBody>
                      <a:tcPr marL="68580" marR="68580" marT="0" marB="0"/>
                    </a:tc>
                    <a:tc>
                      <a:txBody>
                        <a:bodyPr/>
                        <a:lstStyle/>
                        <a:p>
                          <a:pPr algn="ctr">
                            <a:spcAft>
                              <a:spcPts val="0"/>
                            </a:spcAft>
                          </a:pPr>
                          <a:r>
                            <a:rPr lang="en-US" sz="1600" kern="100">
                              <a:effectLst/>
                              <a:latin typeface="+mn-ea"/>
                              <a:ea typeface="+mn-ea"/>
                            </a:rPr>
                            <a:t>Delay(ps)</a:t>
                          </a:r>
                          <a:endParaRPr lang="zh-CN" sz="1600" kern="100">
                            <a:effectLst/>
                            <a:latin typeface="+mn-ea"/>
                            <a:ea typeface="+mn-ea"/>
                            <a:cs typeface="Times New Roman" panose="02020603050405020304" pitchFamily="18" charset="0"/>
                          </a:endParaRPr>
                        </a:p>
                      </a:txBody>
                      <a:tcPr marL="68580" marR="68580" marT="0" marB="0"/>
                    </a:tc>
                    <a:tc>
                      <a:txBody>
                        <a:bodyPr/>
                        <a:lstStyle/>
                        <a:p>
                          <a:pPr algn="ctr">
                            <a:spcAft>
                              <a:spcPts val="0"/>
                            </a:spcAft>
                          </a:pPr>
                          <a:r>
                            <a:rPr lang="en-US" sz="1600" kern="100">
                              <a:effectLst/>
                              <a:latin typeface="+mn-ea"/>
                              <a:ea typeface="+mn-ea"/>
                            </a:rPr>
                            <a:t>10</a:t>
                          </a:r>
                          <a:r>
                            <a:rPr lang="en-US" sz="1600" kern="100" baseline="30000">
                              <a:effectLst/>
                              <a:latin typeface="+mn-ea"/>
                              <a:ea typeface="+mn-ea"/>
                            </a:rPr>
                            <a:t>2</a:t>
                          </a:r>
                          <a14:m>
                            <m:oMath xmlns:m="http://schemas.openxmlformats.org/officeDocument/2006/math">
                              <m:r>
                                <a:rPr lang="en-US" sz="1600" kern="100">
                                  <a:effectLst/>
                                  <a:latin typeface="Cambria Math" panose="02040503050406030204" pitchFamily="18" charset="0"/>
                                  <a:ea typeface="+mn-ea"/>
                                </a:rPr>
                                <m:t>×</m:t>
                              </m:r>
                            </m:oMath>
                          </a14:m>
                          <a:r>
                            <a:rPr lang="en-US" sz="1600" kern="100">
                              <a:effectLst/>
                              <a:latin typeface="+mn-ea"/>
                              <a:ea typeface="+mn-ea"/>
                            </a:rPr>
                            <a:t>Area(um</a:t>
                          </a:r>
                          <a:r>
                            <a:rPr lang="en-US" sz="1600" kern="100" baseline="30000">
                              <a:effectLst/>
                              <a:latin typeface="+mn-ea"/>
                              <a:ea typeface="+mn-ea"/>
                            </a:rPr>
                            <a:t>2</a:t>
                          </a:r>
                          <a:r>
                            <a:rPr lang="en-US" sz="1600" kern="100">
                              <a:effectLst/>
                              <a:latin typeface="+mn-ea"/>
                              <a:ea typeface="+mn-ea"/>
                            </a:rPr>
                            <a:t>)</a:t>
                          </a:r>
                          <a:endParaRPr lang="zh-CN" sz="1600" kern="100">
                            <a:effectLst/>
                            <a:latin typeface="+mn-ea"/>
                            <a:ea typeface="+mn-ea"/>
                            <a:cs typeface="Times New Roman" panose="02020603050405020304" pitchFamily="18" charset="0"/>
                          </a:endParaRPr>
                        </a:p>
                      </a:txBody>
                      <a:tcPr marL="68580" marR="68580" marT="0" marB="0"/>
                    </a:tc>
                    <a:tc>
                      <a:txBody>
                        <a:bodyPr/>
                        <a:lstStyle/>
                        <a:p>
                          <a:pPr algn="ctr">
                            <a:spcAft>
                              <a:spcPts val="0"/>
                            </a:spcAft>
                          </a:pPr>
                          <a:r>
                            <a:rPr lang="en-US" sz="1600" kern="100">
                              <a:effectLst/>
                              <a:latin typeface="+mn-ea"/>
                              <a:ea typeface="+mn-ea"/>
                            </a:rPr>
                            <a:t>DPAP</a:t>
                          </a:r>
                          <a:endParaRPr lang="zh-CN" sz="1600" kern="100">
                            <a:effectLst/>
                            <a:latin typeface="+mn-ea"/>
                            <a:ea typeface="+mn-ea"/>
                            <a:cs typeface="Times New Roman" panose="02020603050405020304" pitchFamily="18" charset="0"/>
                          </a:endParaRPr>
                        </a:p>
                      </a:txBody>
                      <a:tcPr marL="68580" marR="68580" marT="0" marB="0"/>
                    </a:tc>
                    <a:tc>
                      <a:txBody>
                        <a:bodyPr/>
                        <a:lstStyle/>
                        <a:p>
                          <a:pPr algn="ctr">
                            <a:spcAft>
                              <a:spcPts val="0"/>
                            </a:spcAft>
                          </a:pPr>
                          <a:r>
                            <a:rPr lang="en-US" sz="1600" kern="100">
                              <a:effectLst/>
                              <a:latin typeface="+mn-ea"/>
                              <a:ea typeface="+mn-ea"/>
                            </a:rPr>
                            <a:t>Hardened type</a:t>
                          </a:r>
                          <a:endParaRPr lang="zh-CN" sz="1600" kern="100">
                            <a:effectLst/>
                            <a:latin typeface="+mn-ea"/>
                            <a:ea typeface="+mn-ea"/>
                            <a:cs typeface="Times New Roman" panose="02020603050405020304" pitchFamily="18" charset="0"/>
                          </a:endParaRPr>
                        </a:p>
                      </a:txBody>
                      <a:tcPr marL="68580" marR="68580" marT="0" marB="0"/>
                    </a:tc>
                    <a:tc>
                      <a:txBody>
                        <a:bodyPr/>
                        <a:lstStyle/>
                        <a:p>
                          <a:pPr algn="ctr">
                            <a:spcAft>
                              <a:spcPts val="0"/>
                            </a:spcAft>
                          </a:pPr>
                          <a:r>
                            <a:rPr lang="en-US" sz="1600" kern="100">
                              <a:effectLst/>
                              <a:latin typeface="+mn-ea"/>
                              <a:ea typeface="+mn-ea"/>
                            </a:rPr>
                            <a:t>NTV</a:t>
                          </a:r>
                          <a:endParaRPr lang="zh-CN" sz="1600" kern="100">
                            <a:effectLst/>
                            <a:latin typeface="+mn-ea"/>
                            <a:ea typeface="+mn-ea"/>
                            <a:cs typeface="Times New Roman" panose="02020603050405020304" pitchFamily="18" charset="0"/>
                          </a:endParaRPr>
                        </a:p>
                      </a:txBody>
                      <a:tcPr marL="68580" marR="68580" marT="0" marB="0"/>
                    </a:tc>
                    <a:extLst>
                      <a:ext uri="{0D108BD9-81ED-4DB2-BD59-A6C34878D82A}">
                        <a16:rowId xmlns:a16="http://schemas.microsoft.com/office/drawing/2014/main" val="1363850241"/>
                      </a:ext>
                    </a:extLst>
                  </a:tr>
                  <a:tr h="0">
                    <a:tc>
                      <a:txBody>
                        <a:bodyPr/>
                        <a:lstStyle/>
                        <a:p>
                          <a:pPr algn="ctr">
                            <a:spcAft>
                              <a:spcPts val="0"/>
                            </a:spcAft>
                          </a:pPr>
                          <a:r>
                            <a:rPr lang="en-US" sz="1600" kern="100" dirty="0">
                              <a:effectLst/>
                              <a:latin typeface="+mn-ea"/>
                              <a:ea typeface="+mn-ea"/>
                            </a:rPr>
                            <a:t>HRCE</a:t>
                          </a:r>
                          <a:r>
                            <a:rPr lang="en-US" sz="1600" kern="100" baseline="30000" dirty="0">
                              <a:effectLst/>
                              <a:latin typeface="+mn-ea"/>
                              <a:ea typeface="+mn-ea"/>
                            </a:rPr>
                            <a:t>[51]</a:t>
                          </a:r>
                          <a:endParaRPr lang="zh-CN" sz="1600" kern="100" dirty="0">
                            <a:effectLst/>
                            <a:latin typeface="+mn-ea"/>
                            <a:ea typeface="+mn-ea"/>
                            <a:cs typeface="Times New Roman" panose="02020603050405020304" pitchFamily="18" charset="0"/>
                          </a:endParaRPr>
                        </a:p>
                      </a:txBody>
                      <a:tcPr marL="68580" marR="68580" marT="0" marB="0"/>
                    </a:tc>
                    <a:tc>
                      <a:txBody>
                        <a:bodyPr/>
                        <a:lstStyle/>
                        <a:p>
                          <a:pPr algn="ctr">
                            <a:spcAft>
                              <a:spcPts val="0"/>
                            </a:spcAft>
                          </a:pPr>
                          <a:r>
                            <a:rPr lang="en-US" sz="1600" kern="100">
                              <a:effectLst/>
                              <a:latin typeface="+mn-ea"/>
                              <a:ea typeface="+mn-ea"/>
                            </a:rPr>
                            <a:t>3.15</a:t>
                          </a:r>
                          <a:endParaRPr lang="zh-CN" sz="1600" kern="100">
                            <a:effectLst/>
                            <a:latin typeface="+mn-ea"/>
                            <a:ea typeface="+mn-ea"/>
                            <a:cs typeface="Times New Roman" panose="02020603050405020304" pitchFamily="18" charset="0"/>
                          </a:endParaRPr>
                        </a:p>
                      </a:txBody>
                      <a:tcPr marL="68580" marR="68580" marT="0" marB="0"/>
                    </a:tc>
                    <a:tc>
                      <a:txBody>
                        <a:bodyPr/>
                        <a:lstStyle/>
                        <a:p>
                          <a:pPr algn="ctr">
                            <a:spcAft>
                              <a:spcPts val="0"/>
                            </a:spcAft>
                          </a:pPr>
                          <a:r>
                            <a:rPr lang="en-US" sz="1600" kern="100">
                              <a:effectLst/>
                              <a:latin typeface="+mn-ea"/>
                              <a:ea typeface="+mn-ea"/>
                            </a:rPr>
                            <a:t>1.74</a:t>
                          </a:r>
                          <a:endParaRPr lang="zh-CN" sz="1600" kern="100">
                            <a:effectLst/>
                            <a:latin typeface="+mn-ea"/>
                            <a:ea typeface="+mn-ea"/>
                            <a:cs typeface="Times New Roman" panose="02020603050405020304" pitchFamily="18" charset="0"/>
                          </a:endParaRPr>
                        </a:p>
                      </a:txBody>
                      <a:tcPr marL="68580" marR="68580" marT="0" marB="0"/>
                    </a:tc>
                    <a:tc>
                      <a:txBody>
                        <a:bodyPr/>
                        <a:lstStyle/>
                        <a:p>
                          <a:pPr algn="ctr">
                            <a:spcAft>
                              <a:spcPts val="0"/>
                            </a:spcAft>
                          </a:pPr>
                          <a:r>
                            <a:rPr lang="en-US" sz="1600" kern="100">
                              <a:effectLst/>
                              <a:latin typeface="+mn-ea"/>
                              <a:ea typeface="+mn-ea"/>
                            </a:rPr>
                            <a:t>1.43</a:t>
                          </a:r>
                          <a:endParaRPr lang="zh-CN" sz="1600" kern="100">
                            <a:effectLst/>
                            <a:latin typeface="+mn-ea"/>
                            <a:ea typeface="+mn-ea"/>
                            <a:cs typeface="Times New Roman" panose="02020603050405020304" pitchFamily="18" charset="0"/>
                          </a:endParaRPr>
                        </a:p>
                      </a:txBody>
                      <a:tcPr marL="68580" marR="68580" marT="0" marB="0"/>
                    </a:tc>
                    <a:tc>
                      <a:txBody>
                        <a:bodyPr/>
                        <a:lstStyle/>
                        <a:p>
                          <a:pPr algn="ctr">
                            <a:spcAft>
                              <a:spcPts val="0"/>
                            </a:spcAft>
                          </a:pPr>
                          <a:r>
                            <a:rPr lang="en-US" sz="1600" kern="100">
                              <a:effectLst/>
                              <a:latin typeface="+mn-ea"/>
                              <a:ea typeface="+mn-ea"/>
                            </a:rPr>
                            <a:t>7.84</a:t>
                          </a:r>
                          <a:endParaRPr lang="zh-CN" sz="1600" kern="100">
                            <a:effectLst/>
                            <a:latin typeface="+mn-ea"/>
                            <a:ea typeface="+mn-ea"/>
                            <a:cs typeface="Times New Roman" panose="02020603050405020304" pitchFamily="18" charset="0"/>
                          </a:endParaRPr>
                        </a:p>
                      </a:txBody>
                      <a:tcPr marL="68580" marR="68580" marT="0" marB="0"/>
                    </a:tc>
                    <a:tc>
                      <a:txBody>
                        <a:bodyPr/>
                        <a:lstStyle/>
                        <a:p>
                          <a:pPr algn="ctr">
                            <a:spcAft>
                              <a:spcPts val="0"/>
                            </a:spcAft>
                          </a:pPr>
                          <a:r>
                            <a:rPr lang="en-US" sz="1600" kern="100">
                              <a:effectLst/>
                              <a:latin typeface="+mn-ea"/>
                              <a:ea typeface="+mn-ea"/>
                            </a:rPr>
                            <a:t>DNUT</a:t>
                          </a:r>
                          <a:endParaRPr lang="zh-CN" sz="1600" kern="100">
                            <a:effectLst/>
                            <a:latin typeface="+mn-ea"/>
                            <a:ea typeface="+mn-ea"/>
                            <a:cs typeface="Times New Roman" panose="02020603050405020304" pitchFamily="18" charset="0"/>
                          </a:endParaRPr>
                        </a:p>
                      </a:txBody>
                      <a:tcPr marL="68580" marR="68580" marT="0" marB="0"/>
                    </a:tc>
                    <a:tc>
                      <a:txBody>
                        <a:bodyPr/>
                        <a:lstStyle/>
                        <a:p>
                          <a:pPr algn="ctr">
                            <a:spcAft>
                              <a:spcPts val="0"/>
                            </a:spcAft>
                          </a:pPr>
                          <a:r>
                            <a:rPr lang="en-US" sz="1600" kern="100">
                              <a:effectLst/>
                              <a:latin typeface="+mn-ea"/>
                              <a:ea typeface="+mn-ea"/>
                            </a:rPr>
                            <a:t>√</a:t>
                          </a:r>
                          <a:endParaRPr lang="zh-CN" sz="1600" kern="100">
                            <a:effectLst/>
                            <a:latin typeface="+mn-ea"/>
                            <a:ea typeface="+mn-ea"/>
                            <a:cs typeface="Times New Roman" panose="02020603050405020304" pitchFamily="18" charset="0"/>
                          </a:endParaRPr>
                        </a:p>
                      </a:txBody>
                      <a:tcPr marL="68580" marR="68580" marT="0" marB="0"/>
                    </a:tc>
                    <a:extLst>
                      <a:ext uri="{0D108BD9-81ED-4DB2-BD59-A6C34878D82A}">
                        <a16:rowId xmlns:a16="http://schemas.microsoft.com/office/drawing/2014/main" val="3981491194"/>
                      </a:ext>
                    </a:extLst>
                  </a:tr>
                  <a:tr h="0">
                    <a:tc>
                      <a:txBody>
                        <a:bodyPr/>
                        <a:lstStyle/>
                        <a:p>
                          <a:pPr algn="ctr">
                            <a:spcAft>
                              <a:spcPts val="0"/>
                            </a:spcAft>
                          </a:pPr>
                          <a:r>
                            <a:rPr lang="en-US" sz="1600" kern="100">
                              <a:effectLst/>
                              <a:latin typeface="+mn-ea"/>
                              <a:ea typeface="+mn-ea"/>
                            </a:rPr>
                            <a:t>HRDUNT</a:t>
                          </a:r>
                          <a:r>
                            <a:rPr lang="en-US" sz="1600" kern="100" baseline="30000">
                              <a:effectLst/>
                              <a:latin typeface="+mn-ea"/>
                              <a:ea typeface="+mn-ea"/>
                            </a:rPr>
                            <a:t>[52]</a:t>
                          </a:r>
                          <a:endParaRPr lang="zh-CN" sz="1600" kern="100">
                            <a:effectLst/>
                            <a:latin typeface="+mn-ea"/>
                            <a:ea typeface="+mn-ea"/>
                            <a:cs typeface="Times New Roman" panose="02020603050405020304" pitchFamily="18" charset="0"/>
                          </a:endParaRPr>
                        </a:p>
                      </a:txBody>
                      <a:tcPr marL="68580" marR="68580" marT="0" marB="0"/>
                    </a:tc>
                    <a:tc>
                      <a:txBody>
                        <a:bodyPr/>
                        <a:lstStyle/>
                        <a:p>
                          <a:pPr algn="ctr">
                            <a:spcAft>
                              <a:spcPts val="0"/>
                            </a:spcAft>
                          </a:pPr>
                          <a:r>
                            <a:rPr lang="en-US" sz="1600" kern="100" dirty="0">
                              <a:effectLst/>
                              <a:latin typeface="+mn-ea"/>
                              <a:ea typeface="+mn-ea"/>
                            </a:rPr>
                            <a:t>2.72</a:t>
                          </a:r>
                          <a:endParaRPr lang="zh-CN" sz="1600" kern="100" dirty="0">
                            <a:effectLst/>
                            <a:latin typeface="+mn-ea"/>
                            <a:ea typeface="+mn-ea"/>
                            <a:cs typeface="Times New Roman" panose="02020603050405020304" pitchFamily="18" charset="0"/>
                          </a:endParaRPr>
                        </a:p>
                      </a:txBody>
                      <a:tcPr marL="68580" marR="68580" marT="0" marB="0"/>
                    </a:tc>
                    <a:tc>
                      <a:txBody>
                        <a:bodyPr/>
                        <a:lstStyle/>
                        <a:p>
                          <a:pPr algn="ctr">
                            <a:spcAft>
                              <a:spcPts val="0"/>
                            </a:spcAft>
                          </a:pPr>
                          <a:r>
                            <a:rPr lang="en-US" sz="1600" kern="100">
                              <a:effectLst/>
                              <a:latin typeface="+mn-ea"/>
                              <a:ea typeface="+mn-ea"/>
                            </a:rPr>
                            <a:t>1.91</a:t>
                          </a:r>
                          <a:endParaRPr lang="zh-CN" sz="1600" kern="100">
                            <a:effectLst/>
                            <a:latin typeface="+mn-ea"/>
                            <a:ea typeface="+mn-ea"/>
                            <a:cs typeface="Times New Roman" panose="02020603050405020304" pitchFamily="18" charset="0"/>
                          </a:endParaRPr>
                        </a:p>
                      </a:txBody>
                      <a:tcPr marL="68580" marR="68580" marT="0" marB="0"/>
                    </a:tc>
                    <a:tc>
                      <a:txBody>
                        <a:bodyPr/>
                        <a:lstStyle/>
                        <a:p>
                          <a:pPr algn="ctr">
                            <a:spcAft>
                              <a:spcPts val="0"/>
                            </a:spcAft>
                          </a:pPr>
                          <a:r>
                            <a:rPr lang="en-US" sz="1600" kern="100">
                              <a:effectLst/>
                              <a:latin typeface="+mn-ea"/>
                              <a:ea typeface="+mn-ea"/>
                            </a:rPr>
                            <a:t>1.14</a:t>
                          </a:r>
                          <a:endParaRPr lang="zh-CN" sz="1600" kern="100">
                            <a:effectLst/>
                            <a:latin typeface="+mn-ea"/>
                            <a:ea typeface="+mn-ea"/>
                            <a:cs typeface="Times New Roman" panose="02020603050405020304" pitchFamily="18" charset="0"/>
                          </a:endParaRPr>
                        </a:p>
                      </a:txBody>
                      <a:tcPr marL="68580" marR="68580" marT="0" marB="0"/>
                    </a:tc>
                    <a:tc>
                      <a:txBody>
                        <a:bodyPr/>
                        <a:lstStyle/>
                        <a:p>
                          <a:pPr algn="ctr">
                            <a:spcAft>
                              <a:spcPts val="0"/>
                            </a:spcAft>
                          </a:pPr>
                          <a:r>
                            <a:rPr lang="en-US" sz="1600" kern="100">
                              <a:effectLst/>
                              <a:latin typeface="+mn-ea"/>
                              <a:ea typeface="+mn-ea"/>
                            </a:rPr>
                            <a:t>5.92</a:t>
                          </a:r>
                          <a:endParaRPr lang="zh-CN" sz="1600" kern="100">
                            <a:effectLst/>
                            <a:latin typeface="+mn-ea"/>
                            <a:ea typeface="+mn-ea"/>
                            <a:cs typeface="Times New Roman" panose="02020603050405020304" pitchFamily="18" charset="0"/>
                          </a:endParaRPr>
                        </a:p>
                      </a:txBody>
                      <a:tcPr marL="68580" marR="68580" marT="0" marB="0"/>
                    </a:tc>
                    <a:tc>
                      <a:txBody>
                        <a:bodyPr/>
                        <a:lstStyle/>
                        <a:p>
                          <a:pPr algn="ctr">
                            <a:spcAft>
                              <a:spcPts val="0"/>
                            </a:spcAft>
                          </a:pPr>
                          <a:r>
                            <a:rPr lang="en-US" sz="1600" kern="100">
                              <a:effectLst/>
                              <a:latin typeface="+mn-ea"/>
                              <a:ea typeface="+mn-ea"/>
                            </a:rPr>
                            <a:t>DNUT</a:t>
                          </a:r>
                          <a:endParaRPr lang="zh-CN" sz="1600" kern="100">
                            <a:effectLst/>
                            <a:latin typeface="+mn-ea"/>
                            <a:ea typeface="+mn-ea"/>
                            <a:cs typeface="Times New Roman" panose="02020603050405020304" pitchFamily="18" charset="0"/>
                          </a:endParaRPr>
                        </a:p>
                      </a:txBody>
                      <a:tcPr marL="68580" marR="68580" marT="0" marB="0"/>
                    </a:tc>
                    <a:tc>
                      <a:txBody>
                        <a:bodyPr/>
                        <a:lstStyle/>
                        <a:p>
                          <a:pPr algn="ctr">
                            <a:spcAft>
                              <a:spcPts val="0"/>
                            </a:spcAft>
                          </a:pPr>
                          <a:r>
                            <a:rPr lang="en-US" sz="1600" kern="100">
                              <a:effectLst/>
                              <a:latin typeface="+mn-ea"/>
                              <a:ea typeface="+mn-ea"/>
                            </a:rPr>
                            <a:t>√</a:t>
                          </a:r>
                          <a:endParaRPr lang="zh-CN" sz="1600" kern="100">
                            <a:effectLst/>
                            <a:latin typeface="+mn-ea"/>
                            <a:ea typeface="+mn-ea"/>
                            <a:cs typeface="Times New Roman" panose="02020603050405020304" pitchFamily="18" charset="0"/>
                          </a:endParaRPr>
                        </a:p>
                      </a:txBody>
                      <a:tcPr marL="68580" marR="68580" marT="0" marB="0"/>
                    </a:tc>
                    <a:extLst>
                      <a:ext uri="{0D108BD9-81ED-4DB2-BD59-A6C34878D82A}">
                        <a16:rowId xmlns:a16="http://schemas.microsoft.com/office/drawing/2014/main" val="2827488032"/>
                      </a:ext>
                    </a:extLst>
                  </a:tr>
                  <a:tr h="0">
                    <a:tc>
                      <a:txBody>
                        <a:bodyPr/>
                        <a:lstStyle/>
                        <a:p>
                          <a:pPr algn="ctr">
                            <a:spcAft>
                              <a:spcPts val="0"/>
                            </a:spcAft>
                          </a:pPr>
                          <a:r>
                            <a:rPr lang="en-US" sz="1600" kern="100">
                              <a:effectLst/>
                              <a:latin typeface="+mn-ea"/>
                              <a:ea typeface="+mn-ea"/>
                            </a:rPr>
                            <a:t>RDTL</a:t>
                          </a:r>
                          <a:r>
                            <a:rPr lang="en-US" sz="1600" kern="100" baseline="30000">
                              <a:effectLst/>
                              <a:latin typeface="+mn-ea"/>
                              <a:ea typeface="+mn-ea"/>
                            </a:rPr>
                            <a:t>[53]</a:t>
                          </a:r>
                          <a:endParaRPr lang="zh-CN" sz="1600" kern="100">
                            <a:effectLst/>
                            <a:latin typeface="+mn-ea"/>
                            <a:ea typeface="+mn-ea"/>
                            <a:cs typeface="Times New Roman" panose="02020603050405020304" pitchFamily="18" charset="0"/>
                          </a:endParaRPr>
                        </a:p>
                      </a:txBody>
                      <a:tcPr marL="68580" marR="68580" marT="0" marB="0"/>
                    </a:tc>
                    <a:tc>
                      <a:txBody>
                        <a:bodyPr/>
                        <a:lstStyle/>
                        <a:p>
                          <a:pPr algn="ctr">
                            <a:spcAft>
                              <a:spcPts val="0"/>
                            </a:spcAft>
                          </a:pPr>
                          <a:r>
                            <a:rPr lang="en-US" sz="1600" kern="100">
                              <a:effectLst/>
                              <a:latin typeface="+mn-ea"/>
                              <a:ea typeface="+mn-ea"/>
                            </a:rPr>
                            <a:t>3.33</a:t>
                          </a:r>
                          <a:endParaRPr lang="zh-CN" sz="1600" kern="100">
                            <a:effectLst/>
                            <a:latin typeface="+mn-ea"/>
                            <a:ea typeface="+mn-ea"/>
                            <a:cs typeface="Times New Roman" panose="02020603050405020304" pitchFamily="18" charset="0"/>
                          </a:endParaRPr>
                        </a:p>
                      </a:txBody>
                      <a:tcPr marL="68580" marR="68580" marT="0" marB="0"/>
                    </a:tc>
                    <a:tc>
                      <a:txBody>
                        <a:bodyPr/>
                        <a:lstStyle/>
                        <a:p>
                          <a:pPr algn="ctr">
                            <a:spcAft>
                              <a:spcPts val="0"/>
                            </a:spcAft>
                          </a:pPr>
                          <a:r>
                            <a:rPr lang="en-US" sz="1600" kern="100" dirty="0">
                              <a:effectLst/>
                              <a:latin typeface="+mn-ea"/>
                              <a:ea typeface="+mn-ea"/>
                            </a:rPr>
                            <a:t>8.18</a:t>
                          </a:r>
                          <a:endParaRPr lang="zh-CN" sz="1600" kern="100" dirty="0">
                            <a:effectLst/>
                            <a:latin typeface="+mn-ea"/>
                            <a:ea typeface="+mn-ea"/>
                            <a:cs typeface="Times New Roman" panose="02020603050405020304" pitchFamily="18" charset="0"/>
                          </a:endParaRPr>
                        </a:p>
                      </a:txBody>
                      <a:tcPr marL="68580" marR="68580" marT="0" marB="0"/>
                    </a:tc>
                    <a:tc>
                      <a:txBody>
                        <a:bodyPr/>
                        <a:lstStyle/>
                        <a:p>
                          <a:pPr algn="ctr">
                            <a:spcAft>
                              <a:spcPts val="0"/>
                            </a:spcAft>
                          </a:pPr>
                          <a:r>
                            <a:rPr lang="en-US" sz="1600" kern="100" dirty="0">
                              <a:effectLst/>
                              <a:latin typeface="+mn-ea"/>
                              <a:ea typeface="+mn-ea"/>
                            </a:rPr>
                            <a:t>1.36</a:t>
                          </a:r>
                          <a:endParaRPr lang="zh-CN" sz="1600" kern="100" dirty="0">
                            <a:effectLst/>
                            <a:latin typeface="+mn-ea"/>
                            <a:ea typeface="+mn-ea"/>
                            <a:cs typeface="Times New Roman" panose="02020603050405020304" pitchFamily="18" charset="0"/>
                          </a:endParaRPr>
                        </a:p>
                      </a:txBody>
                      <a:tcPr marL="68580" marR="68580" marT="0" marB="0"/>
                    </a:tc>
                    <a:tc>
                      <a:txBody>
                        <a:bodyPr/>
                        <a:lstStyle/>
                        <a:p>
                          <a:pPr algn="ctr">
                            <a:spcAft>
                              <a:spcPts val="0"/>
                            </a:spcAft>
                          </a:pPr>
                          <a:r>
                            <a:rPr lang="en-US" sz="1600" kern="100">
                              <a:effectLst/>
                              <a:latin typeface="+mn-ea"/>
                              <a:ea typeface="+mn-ea"/>
                            </a:rPr>
                            <a:t>37.05</a:t>
                          </a:r>
                          <a:endParaRPr lang="zh-CN" sz="1600" kern="100">
                            <a:effectLst/>
                            <a:latin typeface="+mn-ea"/>
                            <a:ea typeface="+mn-ea"/>
                            <a:cs typeface="Times New Roman" panose="02020603050405020304" pitchFamily="18" charset="0"/>
                          </a:endParaRPr>
                        </a:p>
                      </a:txBody>
                      <a:tcPr marL="68580" marR="68580" marT="0" marB="0"/>
                    </a:tc>
                    <a:tc>
                      <a:txBody>
                        <a:bodyPr/>
                        <a:lstStyle/>
                        <a:p>
                          <a:pPr algn="ctr">
                            <a:spcAft>
                              <a:spcPts val="0"/>
                            </a:spcAft>
                          </a:pPr>
                          <a:r>
                            <a:rPr lang="en-US" sz="1600" kern="100">
                              <a:effectLst/>
                              <a:latin typeface="+mn-ea"/>
                              <a:ea typeface="+mn-ea"/>
                            </a:rPr>
                            <a:t>DNUT</a:t>
                          </a:r>
                          <a:endParaRPr lang="zh-CN" sz="1600" kern="100">
                            <a:effectLst/>
                            <a:latin typeface="+mn-ea"/>
                            <a:ea typeface="+mn-ea"/>
                            <a:cs typeface="Times New Roman" panose="02020603050405020304" pitchFamily="18" charset="0"/>
                          </a:endParaRPr>
                        </a:p>
                      </a:txBody>
                      <a:tcPr marL="68580" marR="68580" marT="0" marB="0"/>
                    </a:tc>
                    <a:tc>
                      <a:txBody>
                        <a:bodyPr/>
                        <a:lstStyle/>
                        <a:p>
                          <a:pPr algn="ctr">
                            <a:spcAft>
                              <a:spcPts val="0"/>
                            </a:spcAft>
                          </a:pPr>
                          <a:r>
                            <a:rPr lang="en-US" sz="1600" kern="100">
                              <a:effectLst/>
                              <a:latin typeface="+mn-ea"/>
                              <a:ea typeface="+mn-ea"/>
                            </a:rPr>
                            <a:t>√</a:t>
                          </a:r>
                          <a:endParaRPr lang="zh-CN" sz="1600" kern="100">
                            <a:effectLst/>
                            <a:latin typeface="+mn-ea"/>
                            <a:ea typeface="+mn-ea"/>
                            <a:cs typeface="Times New Roman" panose="02020603050405020304" pitchFamily="18" charset="0"/>
                          </a:endParaRPr>
                        </a:p>
                      </a:txBody>
                      <a:tcPr marL="68580" marR="68580" marT="0" marB="0"/>
                    </a:tc>
                    <a:extLst>
                      <a:ext uri="{0D108BD9-81ED-4DB2-BD59-A6C34878D82A}">
                        <a16:rowId xmlns:a16="http://schemas.microsoft.com/office/drawing/2014/main" val="2957094386"/>
                      </a:ext>
                    </a:extLst>
                  </a:tr>
                  <a:tr h="78105">
                    <a:tc>
                      <a:txBody>
                        <a:bodyPr/>
                        <a:lstStyle/>
                        <a:p>
                          <a:pPr algn="ctr">
                            <a:spcAft>
                              <a:spcPts val="0"/>
                            </a:spcAft>
                          </a:pPr>
                          <a:r>
                            <a:rPr lang="en-US" sz="1600" kern="100">
                              <a:effectLst/>
                              <a:latin typeface="+mn-ea"/>
                              <a:ea typeface="+mn-ea"/>
                            </a:rPr>
                            <a:t>Delta DICE</a:t>
                          </a:r>
                          <a:r>
                            <a:rPr lang="en-US" sz="1600" kern="100" baseline="30000">
                              <a:effectLst/>
                              <a:latin typeface="+mn-ea"/>
                              <a:ea typeface="+mn-ea"/>
                            </a:rPr>
                            <a:t>[54]</a:t>
                          </a:r>
                          <a:endParaRPr lang="zh-CN" sz="1600" kern="100">
                            <a:effectLst/>
                            <a:latin typeface="+mn-ea"/>
                            <a:ea typeface="+mn-ea"/>
                            <a:cs typeface="Times New Roman" panose="02020603050405020304" pitchFamily="18" charset="0"/>
                          </a:endParaRPr>
                        </a:p>
                      </a:txBody>
                      <a:tcPr marL="68580" marR="68580" marT="0" marB="0"/>
                    </a:tc>
                    <a:tc>
                      <a:txBody>
                        <a:bodyPr/>
                        <a:lstStyle/>
                        <a:p>
                          <a:pPr algn="ctr">
                            <a:spcAft>
                              <a:spcPts val="0"/>
                            </a:spcAft>
                          </a:pPr>
                          <a:r>
                            <a:rPr lang="en-US" sz="1600" kern="100">
                              <a:effectLst/>
                              <a:latin typeface="+mn-ea"/>
                              <a:ea typeface="+mn-ea"/>
                            </a:rPr>
                            <a:t>5.5</a:t>
                          </a:r>
                          <a:endParaRPr lang="zh-CN" sz="1600" kern="100">
                            <a:effectLst/>
                            <a:latin typeface="+mn-ea"/>
                            <a:ea typeface="+mn-ea"/>
                            <a:cs typeface="Times New Roman" panose="02020603050405020304" pitchFamily="18" charset="0"/>
                          </a:endParaRPr>
                        </a:p>
                      </a:txBody>
                      <a:tcPr marL="68580" marR="68580" marT="0" marB="0"/>
                    </a:tc>
                    <a:tc>
                      <a:txBody>
                        <a:bodyPr/>
                        <a:lstStyle/>
                        <a:p>
                          <a:pPr algn="ctr">
                            <a:spcAft>
                              <a:spcPts val="0"/>
                            </a:spcAft>
                          </a:pPr>
                          <a:r>
                            <a:rPr lang="en-US" sz="1600" kern="100">
                              <a:effectLst/>
                              <a:latin typeface="+mn-ea"/>
                              <a:ea typeface="+mn-ea"/>
                            </a:rPr>
                            <a:t>9.06</a:t>
                          </a:r>
                          <a:endParaRPr lang="zh-CN" sz="1600" kern="100">
                            <a:effectLst/>
                            <a:latin typeface="+mn-ea"/>
                            <a:ea typeface="+mn-ea"/>
                            <a:cs typeface="Times New Roman" panose="02020603050405020304" pitchFamily="18" charset="0"/>
                          </a:endParaRPr>
                        </a:p>
                      </a:txBody>
                      <a:tcPr marL="68580" marR="68580" marT="0" marB="0"/>
                    </a:tc>
                    <a:tc>
                      <a:txBody>
                        <a:bodyPr/>
                        <a:lstStyle/>
                        <a:p>
                          <a:pPr algn="ctr">
                            <a:spcAft>
                              <a:spcPts val="0"/>
                            </a:spcAft>
                          </a:pPr>
                          <a:r>
                            <a:rPr lang="en-US" sz="1600" kern="100" dirty="0">
                              <a:effectLst/>
                              <a:latin typeface="+mn-ea"/>
                              <a:ea typeface="+mn-ea"/>
                            </a:rPr>
                            <a:t>1.12</a:t>
                          </a:r>
                          <a:endParaRPr lang="zh-CN" sz="1600" kern="100" dirty="0">
                            <a:effectLst/>
                            <a:latin typeface="+mn-ea"/>
                            <a:ea typeface="+mn-ea"/>
                            <a:cs typeface="Times New Roman" panose="02020603050405020304" pitchFamily="18" charset="0"/>
                          </a:endParaRPr>
                        </a:p>
                      </a:txBody>
                      <a:tcPr marL="68580" marR="68580" marT="0" marB="0"/>
                    </a:tc>
                    <a:tc>
                      <a:txBody>
                        <a:bodyPr/>
                        <a:lstStyle/>
                        <a:p>
                          <a:pPr algn="ctr">
                            <a:spcAft>
                              <a:spcPts val="0"/>
                            </a:spcAft>
                          </a:pPr>
                          <a:r>
                            <a:rPr lang="en-US" sz="1600" kern="100">
                              <a:effectLst/>
                              <a:latin typeface="+mn-ea"/>
                              <a:ea typeface="+mn-ea"/>
                            </a:rPr>
                            <a:t>55.81</a:t>
                          </a:r>
                          <a:endParaRPr lang="zh-CN" sz="1600" kern="100">
                            <a:effectLst/>
                            <a:latin typeface="+mn-ea"/>
                            <a:ea typeface="+mn-ea"/>
                            <a:cs typeface="Times New Roman" panose="02020603050405020304" pitchFamily="18" charset="0"/>
                          </a:endParaRPr>
                        </a:p>
                      </a:txBody>
                      <a:tcPr marL="68580" marR="68580" marT="0" marB="0"/>
                    </a:tc>
                    <a:tc>
                      <a:txBody>
                        <a:bodyPr/>
                        <a:lstStyle/>
                        <a:p>
                          <a:pPr algn="ctr">
                            <a:spcAft>
                              <a:spcPts val="0"/>
                            </a:spcAft>
                          </a:pPr>
                          <a:r>
                            <a:rPr lang="en-US" sz="1600" kern="100">
                              <a:effectLst/>
                              <a:latin typeface="+mn-ea"/>
                              <a:ea typeface="+mn-ea"/>
                            </a:rPr>
                            <a:t>DNUR</a:t>
                          </a:r>
                          <a:endParaRPr lang="zh-CN" sz="1600" kern="100">
                            <a:effectLst/>
                            <a:latin typeface="+mn-ea"/>
                            <a:ea typeface="+mn-ea"/>
                            <a:cs typeface="Times New Roman" panose="02020603050405020304" pitchFamily="18" charset="0"/>
                          </a:endParaRPr>
                        </a:p>
                      </a:txBody>
                      <a:tcPr marL="68580" marR="68580" marT="0" marB="0"/>
                    </a:tc>
                    <a:tc>
                      <a:txBody>
                        <a:bodyPr/>
                        <a:lstStyle/>
                        <a:p>
                          <a:pPr algn="ctr">
                            <a:spcAft>
                              <a:spcPts val="0"/>
                            </a:spcAft>
                          </a:pPr>
                          <a:r>
                            <a:rPr lang="en-US" sz="1600" kern="100">
                              <a:effectLst/>
                              <a:latin typeface="+mn-ea"/>
                              <a:ea typeface="+mn-ea"/>
                            </a:rPr>
                            <a:t>×</a:t>
                          </a:r>
                          <a:endParaRPr lang="zh-CN" sz="1600" kern="100">
                            <a:effectLst/>
                            <a:latin typeface="+mn-ea"/>
                            <a:ea typeface="+mn-ea"/>
                            <a:cs typeface="Times New Roman" panose="02020603050405020304" pitchFamily="18" charset="0"/>
                          </a:endParaRPr>
                        </a:p>
                      </a:txBody>
                      <a:tcPr marL="68580" marR="68580" marT="0" marB="0"/>
                    </a:tc>
                    <a:extLst>
                      <a:ext uri="{0D108BD9-81ED-4DB2-BD59-A6C34878D82A}">
                        <a16:rowId xmlns:a16="http://schemas.microsoft.com/office/drawing/2014/main" val="338105603"/>
                      </a:ext>
                    </a:extLst>
                  </a:tr>
                  <a:tr h="78105">
                    <a:tc>
                      <a:txBody>
                        <a:bodyPr/>
                        <a:lstStyle/>
                        <a:p>
                          <a:pPr algn="ctr">
                            <a:spcAft>
                              <a:spcPts val="0"/>
                            </a:spcAft>
                          </a:pPr>
                          <a:r>
                            <a:rPr lang="en-US" sz="1600" kern="100">
                              <a:effectLst/>
                              <a:latin typeface="+mn-ea"/>
                              <a:ea typeface="+mn-ea"/>
                            </a:rPr>
                            <a:t>DOUNT</a:t>
                          </a:r>
                          <a:r>
                            <a:rPr lang="en-US" sz="1600" kern="100" baseline="30000">
                              <a:effectLst/>
                              <a:latin typeface="+mn-ea"/>
                              <a:ea typeface="+mn-ea"/>
                            </a:rPr>
                            <a:t>[55]</a:t>
                          </a:r>
                          <a:endParaRPr lang="zh-CN" sz="1600" kern="100">
                            <a:effectLst/>
                            <a:latin typeface="+mn-ea"/>
                            <a:ea typeface="+mn-ea"/>
                            <a:cs typeface="Times New Roman" panose="02020603050405020304" pitchFamily="18" charset="0"/>
                          </a:endParaRPr>
                        </a:p>
                      </a:txBody>
                      <a:tcPr marL="68580" marR="68580" marT="0" marB="0"/>
                    </a:tc>
                    <a:tc>
                      <a:txBody>
                        <a:bodyPr/>
                        <a:lstStyle/>
                        <a:p>
                          <a:pPr algn="ctr">
                            <a:spcAft>
                              <a:spcPts val="0"/>
                            </a:spcAft>
                          </a:pPr>
                          <a:r>
                            <a:rPr lang="en-US" sz="1600" kern="100">
                              <a:effectLst/>
                              <a:latin typeface="+mn-ea"/>
                              <a:ea typeface="+mn-ea"/>
                            </a:rPr>
                            <a:t>6.95</a:t>
                          </a:r>
                          <a:endParaRPr lang="zh-CN" sz="1600" kern="100">
                            <a:effectLst/>
                            <a:latin typeface="+mn-ea"/>
                            <a:ea typeface="+mn-ea"/>
                            <a:cs typeface="Times New Roman" panose="02020603050405020304" pitchFamily="18" charset="0"/>
                          </a:endParaRPr>
                        </a:p>
                      </a:txBody>
                      <a:tcPr marL="68580" marR="68580" marT="0" marB="0"/>
                    </a:tc>
                    <a:tc>
                      <a:txBody>
                        <a:bodyPr/>
                        <a:lstStyle/>
                        <a:p>
                          <a:pPr algn="ctr">
                            <a:spcAft>
                              <a:spcPts val="0"/>
                            </a:spcAft>
                          </a:pPr>
                          <a:r>
                            <a:rPr lang="en-US" sz="1600" kern="100">
                              <a:effectLst/>
                              <a:latin typeface="+mn-ea"/>
                              <a:ea typeface="+mn-ea"/>
                            </a:rPr>
                            <a:t>10.48</a:t>
                          </a:r>
                          <a:endParaRPr lang="zh-CN" sz="1600" kern="100">
                            <a:effectLst/>
                            <a:latin typeface="+mn-ea"/>
                            <a:ea typeface="+mn-ea"/>
                            <a:cs typeface="Times New Roman" panose="02020603050405020304" pitchFamily="18" charset="0"/>
                          </a:endParaRPr>
                        </a:p>
                      </a:txBody>
                      <a:tcPr marL="68580" marR="68580" marT="0" marB="0"/>
                    </a:tc>
                    <a:tc>
                      <a:txBody>
                        <a:bodyPr/>
                        <a:lstStyle/>
                        <a:p>
                          <a:pPr algn="ctr">
                            <a:spcAft>
                              <a:spcPts val="0"/>
                            </a:spcAft>
                          </a:pPr>
                          <a:r>
                            <a:rPr lang="en-US" sz="1600" kern="100" dirty="0">
                              <a:effectLst/>
                              <a:latin typeface="+mn-ea"/>
                              <a:ea typeface="+mn-ea"/>
                            </a:rPr>
                            <a:t>0.97</a:t>
                          </a:r>
                          <a:endParaRPr lang="zh-CN" sz="1600" kern="100" dirty="0">
                            <a:effectLst/>
                            <a:latin typeface="+mn-ea"/>
                            <a:ea typeface="+mn-ea"/>
                            <a:cs typeface="Times New Roman" panose="02020603050405020304" pitchFamily="18" charset="0"/>
                          </a:endParaRPr>
                        </a:p>
                      </a:txBody>
                      <a:tcPr marL="68580" marR="68580" marT="0" marB="0"/>
                    </a:tc>
                    <a:tc>
                      <a:txBody>
                        <a:bodyPr/>
                        <a:lstStyle/>
                        <a:p>
                          <a:pPr algn="ctr">
                            <a:spcAft>
                              <a:spcPts val="0"/>
                            </a:spcAft>
                          </a:pPr>
                          <a:r>
                            <a:rPr lang="en-US" sz="1600" kern="100">
                              <a:effectLst/>
                              <a:latin typeface="+mn-ea"/>
                              <a:ea typeface="+mn-ea"/>
                            </a:rPr>
                            <a:t>70.65</a:t>
                          </a:r>
                          <a:endParaRPr lang="zh-CN" sz="1600" kern="100">
                            <a:effectLst/>
                            <a:latin typeface="+mn-ea"/>
                            <a:ea typeface="+mn-ea"/>
                            <a:cs typeface="Times New Roman" panose="02020603050405020304" pitchFamily="18" charset="0"/>
                          </a:endParaRPr>
                        </a:p>
                      </a:txBody>
                      <a:tcPr marL="68580" marR="68580" marT="0" marB="0"/>
                    </a:tc>
                    <a:tc>
                      <a:txBody>
                        <a:bodyPr/>
                        <a:lstStyle/>
                        <a:p>
                          <a:pPr algn="ctr">
                            <a:spcAft>
                              <a:spcPts val="0"/>
                            </a:spcAft>
                          </a:pPr>
                          <a:r>
                            <a:rPr lang="en-US" sz="1600" kern="100">
                              <a:effectLst/>
                              <a:latin typeface="+mn-ea"/>
                              <a:ea typeface="+mn-ea"/>
                            </a:rPr>
                            <a:t>DNUR</a:t>
                          </a:r>
                          <a:endParaRPr lang="zh-CN" sz="1600" kern="100">
                            <a:effectLst/>
                            <a:latin typeface="+mn-ea"/>
                            <a:ea typeface="+mn-ea"/>
                            <a:cs typeface="Times New Roman" panose="02020603050405020304" pitchFamily="18" charset="0"/>
                          </a:endParaRPr>
                        </a:p>
                      </a:txBody>
                      <a:tcPr marL="68580" marR="68580" marT="0" marB="0"/>
                    </a:tc>
                    <a:tc>
                      <a:txBody>
                        <a:bodyPr/>
                        <a:lstStyle/>
                        <a:p>
                          <a:pPr algn="ctr">
                            <a:spcAft>
                              <a:spcPts val="0"/>
                            </a:spcAft>
                          </a:pPr>
                          <a:r>
                            <a:rPr lang="en-US" sz="1600" kern="100" dirty="0">
                              <a:effectLst/>
                              <a:latin typeface="+mn-ea"/>
                              <a:ea typeface="+mn-ea"/>
                            </a:rPr>
                            <a:t>×</a:t>
                          </a:r>
                          <a:endParaRPr lang="zh-CN" sz="1600" kern="100" dirty="0">
                            <a:effectLst/>
                            <a:latin typeface="+mn-ea"/>
                            <a:ea typeface="+mn-ea"/>
                            <a:cs typeface="Times New Roman" panose="02020603050405020304" pitchFamily="18" charset="0"/>
                          </a:endParaRPr>
                        </a:p>
                      </a:txBody>
                      <a:tcPr marL="68580" marR="68580" marT="0" marB="0"/>
                    </a:tc>
                    <a:extLst>
                      <a:ext uri="{0D108BD9-81ED-4DB2-BD59-A6C34878D82A}">
                        <a16:rowId xmlns:a16="http://schemas.microsoft.com/office/drawing/2014/main" val="3738976842"/>
                      </a:ext>
                    </a:extLst>
                  </a:tr>
                  <a:tr h="0">
                    <a:tc>
                      <a:txBody>
                        <a:bodyPr/>
                        <a:lstStyle/>
                        <a:p>
                          <a:pPr algn="ctr">
                            <a:spcAft>
                              <a:spcPts val="0"/>
                            </a:spcAft>
                          </a:pPr>
                          <a:r>
                            <a:rPr lang="en-US" sz="1600" kern="100">
                              <a:effectLst/>
                              <a:latin typeface="+mn-ea"/>
                              <a:ea typeface="+mn-ea"/>
                            </a:rPr>
                            <a:t>NTHLTCH</a:t>
                          </a:r>
                          <a:r>
                            <a:rPr lang="en-US" sz="1600" kern="100" baseline="30000">
                              <a:effectLst/>
                              <a:latin typeface="+mn-ea"/>
                              <a:ea typeface="+mn-ea"/>
                            </a:rPr>
                            <a:t>[56]</a:t>
                          </a:r>
                          <a:endParaRPr lang="zh-CN" sz="1600" kern="100">
                            <a:effectLst/>
                            <a:latin typeface="+mn-ea"/>
                            <a:ea typeface="+mn-ea"/>
                            <a:cs typeface="Times New Roman" panose="02020603050405020304" pitchFamily="18" charset="0"/>
                          </a:endParaRPr>
                        </a:p>
                      </a:txBody>
                      <a:tcPr marL="68580" marR="68580" marT="0" marB="0"/>
                    </a:tc>
                    <a:tc>
                      <a:txBody>
                        <a:bodyPr/>
                        <a:lstStyle/>
                        <a:p>
                          <a:pPr algn="ctr">
                            <a:spcAft>
                              <a:spcPts val="0"/>
                            </a:spcAft>
                          </a:pPr>
                          <a:r>
                            <a:rPr lang="en-US" sz="1600" kern="100">
                              <a:effectLst/>
                              <a:latin typeface="+mn-ea"/>
                              <a:ea typeface="+mn-ea"/>
                            </a:rPr>
                            <a:t>4.32</a:t>
                          </a:r>
                          <a:endParaRPr lang="zh-CN" sz="1600" kern="100">
                            <a:effectLst/>
                            <a:latin typeface="+mn-ea"/>
                            <a:ea typeface="+mn-ea"/>
                            <a:cs typeface="Times New Roman" panose="02020603050405020304" pitchFamily="18" charset="0"/>
                          </a:endParaRPr>
                        </a:p>
                      </a:txBody>
                      <a:tcPr marL="68580" marR="68580" marT="0" marB="0"/>
                    </a:tc>
                    <a:tc>
                      <a:txBody>
                        <a:bodyPr/>
                        <a:lstStyle/>
                        <a:p>
                          <a:pPr algn="ctr">
                            <a:spcAft>
                              <a:spcPts val="0"/>
                            </a:spcAft>
                          </a:pPr>
                          <a:r>
                            <a:rPr lang="en-US" sz="1600" kern="100">
                              <a:effectLst/>
                              <a:latin typeface="+mn-ea"/>
                              <a:ea typeface="+mn-ea"/>
                            </a:rPr>
                            <a:t>7.47</a:t>
                          </a:r>
                          <a:endParaRPr lang="zh-CN" sz="1600" kern="100">
                            <a:effectLst/>
                            <a:latin typeface="+mn-ea"/>
                            <a:ea typeface="+mn-ea"/>
                            <a:cs typeface="Times New Roman" panose="02020603050405020304" pitchFamily="18" charset="0"/>
                          </a:endParaRPr>
                        </a:p>
                      </a:txBody>
                      <a:tcPr marL="68580" marR="68580" marT="0" marB="0"/>
                    </a:tc>
                    <a:tc>
                      <a:txBody>
                        <a:bodyPr/>
                        <a:lstStyle/>
                        <a:p>
                          <a:pPr algn="ctr">
                            <a:spcAft>
                              <a:spcPts val="0"/>
                            </a:spcAft>
                          </a:pPr>
                          <a:r>
                            <a:rPr lang="en-US" sz="1600" kern="100" dirty="0">
                              <a:effectLst/>
                              <a:latin typeface="+mn-ea"/>
                              <a:ea typeface="+mn-ea"/>
                            </a:rPr>
                            <a:t>1.56</a:t>
                          </a:r>
                          <a:endParaRPr lang="zh-CN" sz="1600" kern="100" dirty="0">
                            <a:effectLst/>
                            <a:latin typeface="+mn-ea"/>
                            <a:ea typeface="+mn-ea"/>
                            <a:cs typeface="Times New Roman" panose="02020603050405020304" pitchFamily="18" charset="0"/>
                          </a:endParaRPr>
                        </a:p>
                      </a:txBody>
                      <a:tcPr marL="68580" marR="68580" marT="0" marB="0"/>
                    </a:tc>
                    <a:tc>
                      <a:txBody>
                        <a:bodyPr/>
                        <a:lstStyle/>
                        <a:p>
                          <a:pPr algn="ctr">
                            <a:spcAft>
                              <a:spcPts val="0"/>
                            </a:spcAft>
                          </a:pPr>
                          <a:r>
                            <a:rPr lang="en-US" sz="1600" kern="100">
                              <a:effectLst/>
                              <a:latin typeface="+mn-ea"/>
                              <a:ea typeface="+mn-ea"/>
                            </a:rPr>
                            <a:t>50.34</a:t>
                          </a:r>
                          <a:endParaRPr lang="zh-CN" sz="1600" kern="100">
                            <a:effectLst/>
                            <a:latin typeface="+mn-ea"/>
                            <a:ea typeface="+mn-ea"/>
                            <a:cs typeface="Times New Roman" panose="02020603050405020304" pitchFamily="18" charset="0"/>
                          </a:endParaRPr>
                        </a:p>
                      </a:txBody>
                      <a:tcPr marL="68580" marR="68580" marT="0" marB="0"/>
                    </a:tc>
                    <a:tc>
                      <a:txBody>
                        <a:bodyPr/>
                        <a:lstStyle/>
                        <a:p>
                          <a:pPr algn="ctr">
                            <a:spcAft>
                              <a:spcPts val="0"/>
                            </a:spcAft>
                          </a:pPr>
                          <a:r>
                            <a:rPr lang="en-US" sz="1600" kern="100">
                              <a:effectLst/>
                              <a:latin typeface="+mn-ea"/>
                              <a:ea typeface="+mn-ea"/>
                            </a:rPr>
                            <a:t>DNUR</a:t>
                          </a:r>
                          <a:endParaRPr lang="zh-CN" sz="1600" kern="100">
                            <a:effectLst/>
                            <a:latin typeface="+mn-ea"/>
                            <a:ea typeface="+mn-ea"/>
                            <a:cs typeface="Times New Roman" panose="02020603050405020304" pitchFamily="18" charset="0"/>
                          </a:endParaRPr>
                        </a:p>
                      </a:txBody>
                      <a:tcPr marL="68580" marR="68580" marT="0" marB="0"/>
                    </a:tc>
                    <a:tc>
                      <a:txBody>
                        <a:bodyPr/>
                        <a:lstStyle/>
                        <a:p>
                          <a:pPr algn="ctr">
                            <a:spcAft>
                              <a:spcPts val="0"/>
                            </a:spcAft>
                          </a:pPr>
                          <a:r>
                            <a:rPr lang="en-US" sz="1600" kern="100">
                              <a:effectLst/>
                              <a:latin typeface="+mn-ea"/>
                              <a:ea typeface="+mn-ea"/>
                            </a:rPr>
                            <a:t>√</a:t>
                          </a:r>
                          <a:endParaRPr lang="zh-CN" sz="1600" kern="100">
                            <a:effectLst/>
                            <a:latin typeface="+mn-ea"/>
                            <a:ea typeface="+mn-ea"/>
                            <a:cs typeface="Times New Roman" panose="02020603050405020304" pitchFamily="18" charset="0"/>
                          </a:endParaRPr>
                        </a:p>
                      </a:txBody>
                      <a:tcPr marL="68580" marR="68580" marT="0" marB="0"/>
                    </a:tc>
                    <a:extLst>
                      <a:ext uri="{0D108BD9-81ED-4DB2-BD59-A6C34878D82A}">
                        <a16:rowId xmlns:a16="http://schemas.microsoft.com/office/drawing/2014/main" val="1220527147"/>
                      </a:ext>
                    </a:extLst>
                  </a:tr>
                  <a:tr h="57150">
                    <a:tc>
                      <a:txBody>
                        <a:bodyPr/>
                        <a:lstStyle/>
                        <a:p>
                          <a:pPr algn="ctr">
                            <a:spcAft>
                              <a:spcPts val="0"/>
                            </a:spcAft>
                          </a:pPr>
                          <a:r>
                            <a:rPr lang="en-US" sz="1600" kern="100">
                              <a:effectLst/>
                              <a:latin typeface="+mn-ea"/>
                              <a:ea typeface="+mn-ea"/>
                            </a:rPr>
                            <a:t>DNUCH</a:t>
                          </a:r>
                          <a:r>
                            <a:rPr lang="en-US" sz="1600" kern="100" baseline="30000">
                              <a:effectLst/>
                              <a:latin typeface="+mn-ea"/>
                              <a:ea typeface="+mn-ea"/>
                            </a:rPr>
                            <a:t>[57]</a:t>
                          </a:r>
                          <a:endParaRPr lang="zh-CN" sz="1600" kern="100">
                            <a:effectLst/>
                            <a:latin typeface="+mn-ea"/>
                            <a:ea typeface="+mn-ea"/>
                            <a:cs typeface="Times New Roman" panose="02020603050405020304" pitchFamily="18" charset="0"/>
                          </a:endParaRPr>
                        </a:p>
                      </a:txBody>
                      <a:tcPr marL="68580" marR="68580" marT="0" marB="0"/>
                    </a:tc>
                    <a:tc>
                      <a:txBody>
                        <a:bodyPr/>
                        <a:lstStyle/>
                        <a:p>
                          <a:pPr algn="ctr">
                            <a:spcAft>
                              <a:spcPts val="0"/>
                            </a:spcAft>
                          </a:pPr>
                          <a:r>
                            <a:rPr lang="en-US" sz="1600" kern="100">
                              <a:effectLst/>
                              <a:latin typeface="+mn-ea"/>
                              <a:ea typeface="+mn-ea"/>
                            </a:rPr>
                            <a:t>3.23</a:t>
                          </a:r>
                          <a:endParaRPr lang="zh-CN" sz="1600" kern="100">
                            <a:effectLst/>
                            <a:latin typeface="+mn-ea"/>
                            <a:ea typeface="+mn-ea"/>
                            <a:cs typeface="Times New Roman" panose="02020603050405020304" pitchFamily="18" charset="0"/>
                          </a:endParaRPr>
                        </a:p>
                      </a:txBody>
                      <a:tcPr marL="68580" marR="68580" marT="0" marB="0"/>
                    </a:tc>
                    <a:tc>
                      <a:txBody>
                        <a:bodyPr/>
                        <a:lstStyle/>
                        <a:p>
                          <a:pPr algn="ctr">
                            <a:spcAft>
                              <a:spcPts val="0"/>
                            </a:spcAft>
                          </a:pPr>
                          <a:r>
                            <a:rPr lang="en-US" sz="1600" kern="100">
                              <a:effectLst/>
                              <a:latin typeface="+mn-ea"/>
                              <a:ea typeface="+mn-ea"/>
                            </a:rPr>
                            <a:t>1.44</a:t>
                          </a:r>
                          <a:endParaRPr lang="zh-CN" sz="1600" kern="100">
                            <a:effectLst/>
                            <a:latin typeface="+mn-ea"/>
                            <a:ea typeface="+mn-ea"/>
                            <a:cs typeface="Times New Roman" panose="02020603050405020304" pitchFamily="18" charset="0"/>
                          </a:endParaRPr>
                        </a:p>
                      </a:txBody>
                      <a:tcPr marL="68580" marR="68580" marT="0" marB="0"/>
                    </a:tc>
                    <a:tc>
                      <a:txBody>
                        <a:bodyPr/>
                        <a:lstStyle/>
                        <a:p>
                          <a:pPr algn="ctr">
                            <a:spcAft>
                              <a:spcPts val="0"/>
                            </a:spcAft>
                          </a:pPr>
                          <a:r>
                            <a:rPr lang="en-US" sz="1600" kern="100">
                              <a:effectLst/>
                              <a:latin typeface="+mn-ea"/>
                              <a:ea typeface="+mn-ea"/>
                            </a:rPr>
                            <a:t>1.56</a:t>
                          </a:r>
                          <a:endParaRPr lang="zh-CN" sz="1600" kern="100">
                            <a:effectLst/>
                            <a:latin typeface="+mn-ea"/>
                            <a:ea typeface="+mn-ea"/>
                            <a:cs typeface="Times New Roman" panose="02020603050405020304" pitchFamily="18" charset="0"/>
                          </a:endParaRPr>
                        </a:p>
                      </a:txBody>
                      <a:tcPr marL="68580" marR="68580" marT="0" marB="0"/>
                    </a:tc>
                    <a:tc>
                      <a:txBody>
                        <a:bodyPr/>
                        <a:lstStyle/>
                        <a:p>
                          <a:pPr algn="ctr">
                            <a:spcAft>
                              <a:spcPts val="0"/>
                            </a:spcAft>
                          </a:pPr>
                          <a:r>
                            <a:rPr lang="en-US" sz="1600" kern="100" dirty="0">
                              <a:effectLst/>
                              <a:latin typeface="+mn-ea"/>
                              <a:ea typeface="+mn-ea"/>
                            </a:rPr>
                            <a:t>7.26</a:t>
                          </a:r>
                          <a:endParaRPr lang="zh-CN" sz="1600" kern="100" dirty="0">
                            <a:effectLst/>
                            <a:latin typeface="+mn-ea"/>
                            <a:ea typeface="+mn-ea"/>
                            <a:cs typeface="Times New Roman" panose="02020603050405020304" pitchFamily="18" charset="0"/>
                          </a:endParaRPr>
                        </a:p>
                      </a:txBody>
                      <a:tcPr marL="68580" marR="68580" marT="0" marB="0"/>
                    </a:tc>
                    <a:tc>
                      <a:txBody>
                        <a:bodyPr/>
                        <a:lstStyle/>
                        <a:p>
                          <a:pPr algn="ctr">
                            <a:spcAft>
                              <a:spcPts val="0"/>
                            </a:spcAft>
                          </a:pPr>
                          <a:r>
                            <a:rPr lang="en-US" sz="1600" kern="100">
                              <a:effectLst/>
                              <a:latin typeface="+mn-ea"/>
                              <a:ea typeface="+mn-ea"/>
                            </a:rPr>
                            <a:t>DNUR</a:t>
                          </a:r>
                          <a:endParaRPr lang="zh-CN" sz="1600" kern="100">
                            <a:effectLst/>
                            <a:latin typeface="+mn-ea"/>
                            <a:ea typeface="+mn-ea"/>
                            <a:cs typeface="Times New Roman" panose="02020603050405020304" pitchFamily="18" charset="0"/>
                          </a:endParaRPr>
                        </a:p>
                      </a:txBody>
                      <a:tcPr marL="68580" marR="68580" marT="0" marB="0"/>
                    </a:tc>
                    <a:tc>
                      <a:txBody>
                        <a:bodyPr/>
                        <a:lstStyle/>
                        <a:p>
                          <a:pPr algn="ctr">
                            <a:spcAft>
                              <a:spcPts val="0"/>
                            </a:spcAft>
                          </a:pPr>
                          <a:r>
                            <a:rPr lang="en-US" sz="1600" kern="100">
                              <a:effectLst/>
                              <a:latin typeface="+mn-ea"/>
                              <a:ea typeface="+mn-ea"/>
                            </a:rPr>
                            <a:t>√</a:t>
                          </a:r>
                          <a:endParaRPr lang="zh-CN" sz="1600" kern="100">
                            <a:effectLst/>
                            <a:latin typeface="+mn-ea"/>
                            <a:ea typeface="+mn-ea"/>
                            <a:cs typeface="Times New Roman" panose="02020603050405020304" pitchFamily="18" charset="0"/>
                          </a:endParaRPr>
                        </a:p>
                      </a:txBody>
                      <a:tcPr marL="68580" marR="68580" marT="0" marB="0"/>
                    </a:tc>
                    <a:extLst>
                      <a:ext uri="{0D108BD9-81ED-4DB2-BD59-A6C34878D82A}">
                        <a16:rowId xmlns:a16="http://schemas.microsoft.com/office/drawing/2014/main" val="3529389458"/>
                      </a:ext>
                    </a:extLst>
                  </a:tr>
                  <a:tr h="57150">
                    <a:tc>
                      <a:txBody>
                        <a:bodyPr/>
                        <a:lstStyle/>
                        <a:p>
                          <a:pPr algn="ctr">
                            <a:spcAft>
                              <a:spcPts val="0"/>
                            </a:spcAft>
                          </a:pPr>
                          <a:r>
                            <a:rPr lang="en-US" sz="1600" kern="100">
                              <a:effectLst/>
                              <a:latin typeface="+mn-ea"/>
                              <a:ea typeface="+mn-ea"/>
                            </a:rPr>
                            <a:t>DNURL</a:t>
                          </a:r>
                          <a:r>
                            <a:rPr lang="en-US" sz="1600" kern="100" baseline="30000">
                              <a:effectLst/>
                              <a:latin typeface="+mn-ea"/>
                              <a:ea typeface="+mn-ea"/>
                            </a:rPr>
                            <a:t>[58]</a:t>
                          </a:r>
                          <a:endParaRPr lang="zh-CN" sz="1600" kern="100">
                            <a:effectLst/>
                            <a:latin typeface="+mn-ea"/>
                            <a:ea typeface="+mn-ea"/>
                            <a:cs typeface="Times New Roman" panose="02020603050405020304" pitchFamily="18" charset="0"/>
                          </a:endParaRPr>
                        </a:p>
                      </a:txBody>
                      <a:tcPr marL="68580" marR="68580" marT="0" marB="0"/>
                    </a:tc>
                    <a:tc>
                      <a:txBody>
                        <a:bodyPr/>
                        <a:lstStyle/>
                        <a:p>
                          <a:pPr algn="ctr">
                            <a:spcAft>
                              <a:spcPts val="0"/>
                            </a:spcAft>
                          </a:pPr>
                          <a:r>
                            <a:rPr lang="en-US" sz="1600" kern="100">
                              <a:effectLst/>
                              <a:latin typeface="+mn-ea"/>
                              <a:ea typeface="+mn-ea"/>
                            </a:rPr>
                            <a:t>3.6</a:t>
                          </a:r>
                          <a:endParaRPr lang="zh-CN" sz="1600" kern="100">
                            <a:effectLst/>
                            <a:latin typeface="+mn-ea"/>
                            <a:ea typeface="+mn-ea"/>
                            <a:cs typeface="Times New Roman" panose="02020603050405020304" pitchFamily="18" charset="0"/>
                          </a:endParaRPr>
                        </a:p>
                      </a:txBody>
                      <a:tcPr marL="68580" marR="68580" marT="0" marB="0"/>
                    </a:tc>
                    <a:tc>
                      <a:txBody>
                        <a:bodyPr/>
                        <a:lstStyle/>
                        <a:p>
                          <a:pPr algn="ctr">
                            <a:spcAft>
                              <a:spcPts val="0"/>
                            </a:spcAft>
                          </a:pPr>
                          <a:r>
                            <a:rPr lang="en-US" sz="1600" kern="100">
                              <a:effectLst/>
                              <a:latin typeface="+mn-ea"/>
                              <a:ea typeface="+mn-ea"/>
                            </a:rPr>
                            <a:t>1.48</a:t>
                          </a:r>
                          <a:endParaRPr lang="zh-CN" sz="1600" kern="100">
                            <a:effectLst/>
                            <a:latin typeface="+mn-ea"/>
                            <a:ea typeface="+mn-ea"/>
                            <a:cs typeface="Times New Roman" panose="02020603050405020304" pitchFamily="18" charset="0"/>
                          </a:endParaRPr>
                        </a:p>
                      </a:txBody>
                      <a:tcPr marL="68580" marR="68580" marT="0" marB="0"/>
                    </a:tc>
                    <a:tc>
                      <a:txBody>
                        <a:bodyPr/>
                        <a:lstStyle/>
                        <a:p>
                          <a:pPr algn="ctr">
                            <a:spcAft>
                              <a:spcPts val="0"/>
                            </a:spcAft>
                          </a:pPr>
                          <a:r>
                            <a:rPr lang="en-US" sz="1600" kern="100">
                              <a:effectLst/>
                              <a:latin typeface="+mn-ea"/>
                              <a:ea typeface="+mn-ea"/>
                            </a:rPr>
                            <a:t>1.68</a:t>
                          </a:r>
                          <a:endParaRPr lang="zh-CN" sz="1600" kern="100">
                            <a:effectLst/>
                            <a:latin typeface="+mn-ea"/>
                            <a:ea typeface="+mn-ea"/>
                            <a:cs typeface="Times New Roman" panose="02020603050405020304" pitchFamily="18" charset="0"/>
                          </a:endParaRPr>
                        </a:p>
                      </a:txBody>
                      <a:tcPr marL="68580" marR="68580" marT="0" marB="0"/>
                    </a:tc>
                    <a:tc>
                      <a:txBody>
                        <a:bodyPr/>
                        <a:lstStyle/>
                        <a:p>
                          <a:pPr algn="ctr">
                            <a:spcAft>
                              <a:spcPts val="0"/>
                            </a:spcAft>
                          </a:pPr>
                          <a:r>
                            <a:rPr lang="en-US" sz="1600" kern="100" dirty="0">
                              <a:effectLst/>
                              <a:latin typeface="+mn-ea"/>
                              <a:ea typeface="+mn-ea"/>
                            </a:rPr>
                            <a:t>8.95</a:t>
                          </a:r>
                          <a:endParaRPr lang="zh-CN" sz="1600" kern="100" dirty="0">
                            <a:effectLst/>
                            <a:latin typeface="+mn-ea"/>
                            <a:ea typeface="+mn-ea"/>
                            <a:cs typeface="Times New Roman" panose="02020603050405020304" pitchFamily="18" charset="0"/>
                          </a:endParaRPr>
                        </a:p>
                      </a:txBody>
                      <a:tcPr marL="68580" marR="68580" marT="0" marB="0"/>
                    </a:tc>
                    <a:tc>
                      <a:txBody>
                        <a:bodyPr/>
                        <a:lstStyle/>
                        <a:p>
                          <a:pPr algn="ctr">
                            <a:spcAft>
                              <a:spcPts val="0"/>
                            </a:spcAft>
                          </a:pPr>
                          <a:r>
                            <a:rPr lang="en-US" sz="1600" kern="100">
                              <a:effectLst/>
                              <a:latin typeface="+mn-ea"/>
                              <a:ea typeface="+mn-ea"/>
                            </a:rPr>
                            <a:t>DNUR</a:t>
                          </a:r>
                          <a:endParaRPr lang="zh-CN" sz="1600" kern="100">
                            <a:effectLst/>
                            <a:latin typeface="+mn-ea"/>
                            <a:ea typeface="+mn-ea"/>
                            <a:cs typeface="Times New Roman" panose="02020603050405020304" pitchFamily="18" charset="0"/>
                          </a:endParaRPr>
                        </a:p>
                      </a:txBody>
                      <a:tcPr marL="68580" marR="68580" marT="0" marB="0"/>
                    </a:tc>
                    <a:tc>
                      <a:txBody>
                        <a:bodyPr/>
                        <a:lstStyle/>
                        <a:p>
                          <a:pPr algn="ctr">
                            <a:spcAft>
                              <a:spcPts val="0"/>
                            </a:spcAft>
                          </a:pPr>
                          <a:r>
                            <a:rPr lang="en-US" sz="1600" kern="100">
                              <a:effectLst/>
                              <a:latin typeface="+mn-ea"/>
                              <a:ea typeface="+mn-ea"/>
                            </a:rPr>
                            <a:t>√</a:t>
                          </a:r>
                          <a:endParaRPr lang="zh-CN" sz="1600" kern="100">
                            <a:effectLst/>
                            <a:latin typeface="+mn-ea"/>
                            <a:ea typeface="+mn-ea"/>
                            <a:cs typeface="Times New Roman" panose="02020603050405020304" pitchFamily="18" charset="0"/>
                          </a:endParaRPr>
                        </a:p>
                      </a:txBody>
                      <a:tcPr marL="68580" marR="68580" marT="0" marB="0"/>
                    </a:tc>
                    <a:extLst>
                      <a:ext uri="{0D108BD9-81ED-4DB2-BD59-A6C34878D82A}">
                        <a16:rowId xmlns:a16="http://schemas.microsoft.com/office/drawing/2014/main" val="484139917"/>
                      </a:ext>
                    </a:extLst>
                  </a:tr>
                  <a:tr h="57150">
                    <a:tc>
                      <a:txBody>
                        <a:bodyPr/>
                        <a:lstStyle/>
                        <a:p>
                          <a:pPr algn="ctr">
                            <a:spcAft>
                              <a:spcPts val="0"/>
                            </a:spcAft>
                          </a:pPr>
                          <a:r>
                            <a:rPr lang="en-US" sz="1600" kern="100">
                              <a:effectLst/>
                              <a:latin typeface="+mn-ea"/>
                              <a:ea typeface="+mn-ea"/>
                            </a:rPr>
                            <a:t>LCDRL</a:t>
                          </a:r>
                          <a:r>
                            <a:rPr lang="en-US" sz="1600" kern="100" baseline="30000">
                              <a:effectLst/>
                              <a:latin typeface="+mn-ea"/>
                              <a:ea typeface="+mn-ea"/>
                            </a:rPr>
                            <a:t>[59]</a:t>
                          </a:r>
                          <a:endParaRPr lang="zh-CN" sz="1600" kern="100">
                            <a:effectLst/>
                            <a:latin typeface="+mn-ea"/>
                            <a:ea typeface="+mn-ea"/>
                            <a:cs typeface="Times New Roman" panose="02020603050405020304" pitchFamily="18" charset="0"/>
                          </a:endParaRPr>
                        </a:p>
                      </a:txBody>
                      <a:tcPr marL="68580" marR="68580" marT="0" marB="0"/>
                    </a:tc>
                    <a:tc>
                      <a:txBody>
                        <a:bodyPr/>
                        <a:lstStyle/>
                        <a:p>
                          <a:pPr algn="ctr">
                            <a:spcAft>
                              <a:spcPts val="0"/>
                            </a:spcAft>
                          </a:pPr>
                          <a:r>
                            <a:rPr lang="en-US" sz="1600" kern="100">
                              <a:effectLst/>
                              <a:latin typeface="+mn-ea"/>
                              <a:ea typeface="+mn-ea"/>
                            </a:rPr>
                            <a:t>8.45</a:t>
                          </a:r>
                          <a:endParaRPr lang="zh-CN" sz="1600" kern="100">
                            <a:effectLst/>
                            <a:latin typeface="+mn-ea"/>
                            <a:ea typeface="+mn-ea"/>
                            <a:cs typeface="Times New Roman" panose="02020603050405020304" pitchFamily="18" charset="0"/>
                          </a:endParaRPr>
                        </a:p>
                      </a:txBody>
                      <a:tcPr marL="68580" marR="68580" marT="0" marB="0"/>
                    </a:tc>
                    <a:tc>
                      <a:txBody>
                        <a:bodyPr/>
                        <a:lstStyle/>
                        <a:p>
                          <a:pPr algn="ctr">
                            <a:spcAft>
                              <a:spcPts val="0"/>
                            </a:spcAft>
                          </a:pPr>
                          <a:r>
                            <a:rPr lang="en-US" sz="1600" kern="100">
                              <a:effectLst/>
                              <a:latin typeface="+mn-ea"/>
                              <a:ea typeface="+mn-ea"/>
                            </a:rPr>
                            <a:t>0.9</a:t>
                          </a:r>
                          <a:endParaRPr lang="zh-CN" sz="1600" kern="100">
                            <a:effectLst/>
                            <a:latin typeface="+mn-ea"/>
                            <a:ea typeface="+mn-ea"/>
                            <a:cs typeface="Times New Roman" panose="02020603050405020304" pitchFamily="18" charset="0"/>
                          </a:endParaRPr>
                        </a:p>
                      </a:txBody>
                      <a:tcPr marL="68580" marR="68580" marT="0" marB="0"/>
                    </a:tc>
                    <a:tc>
                      <a:txBody>
                        <a:bodyPr/>
                        <a:lstStyle/>
                        <a:p>
                          <a:pPr algn="ctr">
                            <a:spcAft>
                              <a:spcPts val="0"/>
                            </a:spcAft>
                          </a:pPr>
                          <a:r>
                            <a:rPr lang="en-US" sz="1600" kern="100">
                              <a:effectLst/>
                              <a:latin typeface="+mn-ea"/>
                              <a:ea typeface="+mn-ea"/>
                            </a:rPr>
                            <a:t>1</a:t>
                          </a:r>
                          <a:endParaRPr lang="zh-CN" sz="1600" kern="100">
                            <a:effectLst/>
                            <a:latin typeface="+mn-ea"/>
                            <a:ea typeface="+mn-ea"/>
                            <a:cs typeface="Times New Roman" panose="02020603050405020304" pitchFamily="18" charset="0"/>
                          </a:endParaRPr>
                        </a:p>
                      </a:txBody>
                      <a:tcPr marL="68580" marR="68580" marT="0" marB="0"/>
                    </a:tc>
                    <a:tc>
                      <a:txBody>
                        <a:bodyPr/>
                        <a:lstStyle/>
                        <a:p>
                          <a:pPr algn="ctr">
                            <a:spcAft>
                              <a:spcPts val="0"/>
                            </a:spcAft>
                          </a:pPr>
                          <a:r>
                            <a:rPr lang="en-US" sz="1600" kern="100">
                              <a:effectLst/>
                              <a:latin typeface="+mn-ea"/>
                              <a:ea typeface="+mn-ea"/>
                            </a:rPr>
                            <a:t>7.61</a:t>
                          </a:r>
                          <a:endParaRPr lang="zh-CN" sz="1600" kern="100">
                            <a:effectLst/>
                            <a:latin typeface="+mn-ea"/>
                            <a:ea typeface="+mn-ea"/>
                            <a:cs typeface="Times New Roman" panose="02020603050405020304" pitchFamily="18" charset="0"/>
                          </a:endParaRPr>
                        </a:p>
                      </a:txBody>
                      <a:tcPr marL="68580" marR="68580" marT="0" marB="0"/>
                    </a:tc>
                    <a:tc>
                      <a:txBody>
                        <a:bodyPr/>
                        <a:lstStyle/>
                        <a:p>
                          <a:pPr algn="ctr">
                            <a:spcAft>
                              <a:spcPts val="0"/>
                            </a:spcAft>
                          </a:pPr>
                          <a:r>
                            <a:rPr lang="en-US" sz="1600" kern="100" dirty="0">
                              <a:effectLst/>
                              <a:latin typeface="+mn-ea"/>
                              <a:ea typeface="+mn-ea"/>
                            </a:rPr>
                            <a:t>DNUR</a:t>
                          </a:r>
                          <a:endParaRPr lang="zh-CN" sz="1600" kern="100" dirty="0">
                            <a:effectLst/>
                            <a:latin typeface="+mn-ea"/>
                            <a:ea typeface="+mn-ea"/>
                            <a:cs typeface="Times New Roman" panose="02020603050405020304" pitchFamily="18" charset="0"/>
                          </a:endParaRPr>
                        </a:p>
                      </a:txBody>
                      <a:tcPr marL="68580" marR="68580" marT="0" marB="0"/>
                    </a:tc>
                    <a:tc>
                      <a:txBody>
                        <a:bodyPr/>
                        <a:lstStyle/>
                        <a:p>
                          <a:pPr algn="ctr">
                            <a:spcAft>
                              <a:spcPts val="0"/>
                            </a:spcAft>
                          </a:pPr>
                          <a:r>
                            <a:rPr lang="en-US" sz="1600" kern="100">
                              <a:effectLst/>
                              <a:latin typeface="+mn-ea"/>
                              <a:ea typeface="+mn-ea"/>
                            </a:rPr>
                            <a:t>×</a:t>
                          </a:r>
                          <a:endParaRPr lang="zh-CN" sz="1600" kern="100">
                            <a:effectLst/>
                            <a:latin typeface="+mn-ea"/>
                            <a:ea typeface="+mn-ea"/>
                            <a:cs typeface="Times New Roman" panose="02020603050405020304" pitchFamily="18" charset="0"/>
                          </a:endParaRPr>
                        </a:p>
                      </a:txBody>
                      <a:tcPr marL="68580" marR="68580" marT="0" marB="0"/>
                    </a:tc>
                    <a:extLst>
                      <a:ext uri="{0D108BD9-81ED-4DB2-BD59-A6C34878D82A}">
                        <a16:rowId xmlns:a16="http://schemas.microsoft.com/office/drawing/2014/main" val="3157966725"/>
                      </a:ext>
                    </a:extLst>
                  </a:tr>
                  <a:tr h="57150">
                    <a:tc>
                      <a:txBody>
                        <a:bodyPr/>
                        <a:lstStyle/>
                        <a:p>
                          <a:pPr algn="ctr">
                            <a:spcAft>
                              <a:spcPts val="0"/>
                            </a:spcAft>
                          </a:pPr>
                          <a:r>
                            <a:rPr lang="en-US" sz="1600" kern="100">
                              <a:effectLst/>
                              <a:latin typeface="+mn-ea"/>
                              <a:ea typeface="+mn-ea"/>
                            </a:rPr>
                            <a:t>DRLW</a:t>
                          </a:r>
                          <a:endParaRPr lang="zh-CN" sz="1600" kern="100">
                            <a:effectLst/>
                            <a:latin typeface="+mn-ea"/>
                            <a:ea typeface="+mn-ea"/>
                            <a:cs typeface="Times New Roman" panose="02020603050405020304" pitchFamily="18" charset="0"/>
                          </a:endParaRPr>
                        </a:p>
                      </a:txBody>
                      <a:tcPr marL="68580" marR="68580" marT="0" marB="0"/>
                    </a:tc>
                    <a:tc>
                      <a:txBody>
                        <a:bodyPr/>
                        <a:lstStyle/>
                        <a:p>
                          <a:pPr algn="ctr">
                            <a:spcAft>
                              <a:spcPts val="0"/>
                            </a:spcAft>
                          </a:pPr>
                          <a:r>
                            <a:rPr lang="en-US" sz="1600" kern="100">
                              <a:effectLst/>
                              <a:latin typeface="+mn-ea"/>
                              <a:ea typeface="+mn-ea"/>
                            </a:rPr>
                            <a:t>2.5</a:t>
                          </a:r>
                          <a:endParaRPr lang="zh-CN" sz="1600" kern="100">
                            <a:effectLst/>
                            <a:latin typeface="+mn-ea"/>
                            <a:ea typeface="+mn-ea"/>
                            <a:cs typeface="Times New Roman" panose="02020603050405020304" pitchFamily="18" charset="0"/>
                          </a:endParaRPr>
                        </a:p>
                      </a:txBody>
                      <a:tcPr marL="68580" marR="68580" marT="0" marB="0"/>
                    </a:tc>
                    <a:tc>
                      <a:txBody>
                        <a:bodyPr/>
                        <a:lstStyle/>
                        <a:p>
                          <a:pPr algn="ctr">
                            <a:spcAft>
                              <a:spcPts val="0"/>
                            </a:spcAft>
                          </a:pPr>
                          <a:r>
                            <a:rPr lang="en-US" sz="1600" kern="100">
                              <a:effectLst/>
                              <a:latin typeface="+mn-ea"/>
                              <a:ea typeface="+mn-ea"/>
                            </a:rPr>
                            <a:t>1.42</a:t>
                          </a:r>
                          <a:endParaRPr lang="zh-CN" sz="1600" kern="100">
                            <a:effectLst/>
                            <a:latin typeface="+mn-ea"/>
                            <a:ea typeface="+mn-ea"/>
                            <a:cs typeface="Times New Roman" panose="02020603050405020304" pitchFamily="18" charset="0"/>
                          </a:endParaRPr>
                        </a:p>
                      </a:txBody>
                      <a:tcPr marL="68580" marR="68580" marT="0" marB="0"/>
                    </a:tc>
                    <a:tc>
                      <a:txBody>
                        <a:bodyPr/>
                        <a:lstStyle/>
                        <a:p>
                          <a:pPr algn="ctr">
                            <a:spcAft>
                              <a:spcPts val="0"/>
                            </a:spcAft>
                          </a:pPr>
                          <a:r>
                            <a:rPr lang="en-US" sz="1600" kern="100">
                              <a:effectLst/>
                              <a:latin typeface="+mn-ea"/>
                              <a:ea typeface="+mn-ea"/>
                            </a:rPr>
                            <a:t>1.26</a:t>
                          </a:r>
                          <a:endParaRPr lang="zh-CN" sz="1600" kern="100">
                            <a:effectLst/>
                            <a:latin typeface="+mn-ea"/>
                            <a:ea typeface="+mn-ea"/>
                            <a:cs typeface="Times New Roman" panose="02020603050405020304" pitchFamily="18" charset="0"/>
                          </a:endParaRPr>
                        </a:p>
                      </a:txBody>
                      <a:tcPr marL="68580" marR="68580" marT="0" marB="0"/>
                    </a:tc>
                    <a:tc>
                      <a:txBody>
                        <a:bodyPr/>
                        <a:lstStyle/>
                        <a:p>
                          <a:pPr algn="ctr">
                            <a:spcAft>
                              <a:spcPts val="0"/>
                            </a:spcAft>
                          </a:pPr>
                          <a:r>
                            <a:rPr lang="en-US" sz="1600" kern="100" dirty="0">
                              <a:effectLst/>
                              <a:latin typeface="+mn-ea"/>
                              <a:ea typeface="+mn-ea"/>
                            </a:rPr>
                            <a:t>4.47</a:t>
                          </a:r>
                          <a:endParaRPr lang="zh-CN" sz="1600" kern="100" dirty="0">
                            <a:effectLst/>
                            <a:latin typeface="+mn-ea"/>
                            <a:ea typeface="+mn-ea"/>
                            <a:cs typeface="Times New Roman" panose="02020603050405020304" pitchFamily="18" charset="0"/>
                          </a:endParaRPr>
                        </a:p>
                      </a:txBody>
                      <a:tcPr marL="68580" marR="68580" marT="0" marB="0"/>
                    </a:tc>
                    <a:tc>
                      <a:txBody>
                        <a:bodyPr/>
                        <a:lstStyle/>
                        <a:p>
                          <a:pPr algn="ctr">
                            <a:spcAft>
                              <a:spcPts val="0"/>
                            </a:spcAft>
                          </a:pPr>
                          <a:r>
                            <a:rPr lang="en-US" sz="1600" kern="100" dirty="0">
                              <a:effectLst/>
                              <a:latin typeface="+mn-ea"/>
                              <a:ea typeface="+mn-ea"/>
                            </a:rPr>
                            <a:t>DNUR</a:t>
                          </a:r>
                          <a:endParaRPr lang="zh-CN" sz="1600" kern="100" dirty="0">
                            <a:effectLst/>
                            <a:latin typeface="+mn-ea"/>
                            <a:ea typeface="+mn-ea"/>
                            <a:cs typeface="Times New Roman" panose="02020603050405020304" pitchFamily="18" charset="0"/>
                          </a:endParaRPr>
                        </a:p>
                      </a:txBody>
                      <a:tcPr marL="68580" marR="68580" marT="0" marB="0"/>
                    </a:tc>
                    <a:tc>
                      <a:txBody>
                        <a:bodyPr/>
                        <a:lstStyle/>
                        <a:p>
                          <a:pPr algn="ctr">
                            <a:spcAft>
                              <a:spcPts val="0"/>
                            </a:spcAft>
                          </a:pPr>
                          <a:r>
                            <a:rPr lang="en-US" sz="1600" kern="100" dirty="0">
                              <a:effectLst/>
                              <a:latin typeface="+mn-ea"/>
                              <a:ea typeface="+mn-ea"/>
                            </a:rPr>
                            <a:t>√</a:t>
                          </a:r>
                          <a:endParaRPr lang="zh-CN" sz="1600" kern="100" dirty="0">
                            <a:effectLst/>
                            <a:latin typeface="+mn-ea"/>
                            <a:ea typeface="+mn-ea"/>
                            <a:cs typeface="Times New Roman" panose="02020603050405020304" pitchFamily="18" charset="0"/>
                          </a:endParaRPr>
                        </a:p>
                      </a:txBody>
                      <a:tcPr marL="68580" marR="68580" marT="0" marB="0"/>
                    </a:tc>
                    <a:extLst>
                      <a:ext uri="{0D108BD9-81ED-4DB2-BD59-A6C34878D82A}">
                        <a16:rowId xmlns:a16="http://schemas.microsoft.com/office/drawing/2014/main" val="361960060"/>
                      </a:ext>
                    </a:extLst>
                  </a:tr>
                </a:tbl>
              </a:graphicData>
            </a:graphic>
          </p:graphicFrame>
        </mc:Choice>
        <mc:Fallback>
          <p:graphicFrame>
            <p:nvGraphicFramePr>
              <p:cNvPr id="2" name="表格 1"/>
              <p:cNvGraphicFramePr>
                <a:graphicFrameLocks noGrp="1"/>
              </p:cNvGraphicFramePr>
              <p:nvPr>
                <p:extLst>
                  <p:ext uri="{D42A27DB-BD31-4B8C-83A1-F6EECF244321}">
                    <p14:modId xmlns:p14="http://schemas.microsoft.com/office/powerpoint/2010/main" val="3825616363"/>
                  </p:ext>
                </p:extLst>
              </p:nvPr>
            </p:nvGraphicFramePr>
            <p:xfrm>
              <a:off x="3633285" y="3421280"/>
              <a:ext cx="8142015" cy="2926080"/>
            </p:xfrm>
            <a:graphic>
              <a:graphicData uri="http://schemas.openxmlformats.org/drawingml/2006/table">
                <a:tbl>
                  <a:tblPr>
                    <a:tableStyleId>{5C22544A-7EE6-4342-B048-85BDC9FD1C3A}</a:tableStyleId>
                  </a:tblPr>
                  <a:tblGrid>
                    <a:gridCol w="1525568">
                      <a:extLst>
                        <a:ext uri="{9D8B030D-6E8A-4147-A177-3AD203B41FA5}">
                          <a16:colId xmlns:a16="http://schemas.microsoft.com/office/drawing/2014/main" val="1632276177"/>
                        </a:ext>
                      </a:extLst>
                    </a:gridCol>
                    <a:gridCol w="1229033">
                      <a:extLst>
                        <a:ext uri="{9D8B030D-6E8A-4147-A177-3AD203B41FA5}">
                          <a16:colId xmlns:a16="http://schemas.microsoft.com/office/drawing/2014/main" val="783151442"/>
                        </a:ext>
                      </a:extLst>
                    </a:gridCol>
                    <a:gridCol w="1150374">
                      <a:extLst>
                        <a:ext uri="{9D8B030D-6E8A-4147-A177-3AD203B41FA5}">
                          <a16:colId xmlns:a16="http://schemas.microsoft.com/office/drawing/2014/main" val="4043670951"/>
                        </a:ext>
                      </a:extLst>
                    </a:gridCol>
                    <a:gridCol w="1630969">
                      <a:extLst>
                        <a:ext uri="{9D8B030D-6E8A-4147-A177-3AD203B41FA5}">
                          <a16:colId xmlns:a16="http://schemas.microsoft.com/office/drawing/2014/main" val="1626227346"/>
                        </a:ext>
                      </a:extLst>
                    </a:gridCol>
                    <a:gridCol w="739221">
                      <a:extLst>
                        <a:ext uri="{9D8B030D-6E8A-4147-A177-3AD203B41FA5}">
                          <a16:colId xmlns:a16="http://schemas.microsoft.com/office/drawing/2014/main" val="3776065740"/>
                        </a:ext>
                      </a:extLst>
                    </a:gridCol>
                    <a:gridCol w="1235276">
                      <a:extLst>
                        <a:ext uri="{9D8B030D-6E8A-4147-A177-3AD203B41FA5}">
                          <a16:colId xmlns:a16="http://schemas.microsoft.com/office/drawing/2014/main" val="2224202180"/>
                        </a:ext>
                      </a:extLst>
                    </a:gridCol>
                    <a:gridCol w="631574">
                      <a:extLst>
                        <a:ext uri="{9D8B030D-6E8A-4147-A177-3AD203B41FA5}">
                          <a16:colId xmlns:a16="http://schemas.microsoft.com/office/drawing/2014/main" val="1896684498"/>
                        </a:ext>
                      </a:extLst>
                    </a:gridCol>
                  </a:tblGrid>
                  <a:tr h="487680">
                    <a:tc>
                      <a:txBody>
                        <a:bodyPr/>
                        <a:lstStyle/>
                        <a:p>
                          <a:pPr algn="ctr">
                            <a:spcAft>
                              <a:spcPts val="0"/>
                            </a:spcAft>
                          </a:pPr>
                          <a:r>
                            <a:rPr lang="en-US" sz="1600" kern="100" dirty="0">
                              <a:effectLst/>
                              <a:latin typeface="+mn-ea"/>
                              <a:ea typeface="+mn-ea"/>
                            </a:rPr>
                            <a:t>Latch</a:t>
                          </a:r>
                          <a:endParaRPr lang="zh-CN" sz="1600" kern="100" dirty="0">
                            <a:effectLst/>
                            <a:latin typeface="+mn-ea"/>
                            <a:ea typeface="+mn-ea"/>
                            <a:cs typeface="Times New Roman" panose="02020603050405020304" pitchFamily="18" charset="0"/>
                          </a:endParaRPr>
                        </a:p>
                      </a:txBody>
                      <a:tcPr marL="68580" marR="68580" marT="0" marB="0"/>
                    </a:tc>
                    <a:tc>
                      <a:txBody>
                        <a:bodyPr/>
                        <a:lstStyle/>
                        <a:p>
                          <a:pPr algn="ctr">
                            <a:spcAft>
                              <a:spcPts val="0"/>
                            </a:spcAft>
                          </a:pPr>
                          <a:r>
                            <a:rPr lang="en-US" sz="1600" kern="100">
                              <a:effectLst/>
                              <a:latin typeface="+mn-ea"/>
                              <a:ea typeface="+mn-ea"/>
                            </a:rPr>
                            <a:t>Power(uW)</a:t>
                          </a:r>
                          <a:endParaRPr lang="zh-CN" sz="1600" kern="100">
                            <a:effectLst/>
                            <a:latin typeface="+mn-ea"/>
                            <a:ea typeface="+mn-ea"/>
                            <a:cs typeface="Times New Roman" panose="02020603050405020304" pitchFamily="18" charset="0"/>
                          </a:endParaRPr>
                        </a:p>
                      </a:txBody>
                      <a:tcPr marL="68580" marR="68580" marT="0" marB="0"/>
                    </a:tc>
                    <a:tc>
                      <a:txBody>
                        <a:bodyPr/>
                        <a:lstStyle/>
                        <a:p>
                          <a:pPr algn="ctr">
                            <a:spcAft>
                              <a:spcPts val="0"/>
                            </a:spcAft>
                          </a:pPr>
                          <a:r>
                            <a:rPr lang="en-US" sz="1600" kern="100">
                              <a:effectLst/>
                              <a:latin typeface="+mn-ea"/>
                              <a:ea typeface="+mn-ea"/>
                            </a:rPr>
                            <a:t>Delay(ps)</a:t>
                          </a:r>
                          <a:endParaRPr lang="zh-CN" sz="1600" kern="100">
                            <a:effectLst/>
                            <a:latin typeface="+mn-ea"/>
                            <a:ea typeface="+mn-ea"/>
                            <a:cs typeface="Times New Roman" panose="02020603050405020304" pitchFamily="18" charset="0"/>
                          </a:endParaRPr>
                        </a:p>
                      </a:txBody>
                      <a:tcPr marL="68580" marR="68580" marT="0" marB="0"/>
                    </a:tc>
                    <a:tc>
                      <a:txBody>
                        <a:bodyPr/>
                        <a:lstStyle/>
                        <a:p>
                          <a:endParaRPr lang="zh-CN"/>
                        </a:p>
                      </a:txBody>
                      <a:tcPr marL="68580" marR="68580" marT="0" marB="0">
                        <a:blipFill>
                          <a:blip r:embed="rId3"/>
                          <a:stretch>
                            <a:fillRect l="-240824" t="-12500" r="-161049" b="-526250"/>
                          </a:stretch>
                        </a:blipFill>
                      </a:tcPr>
                    </a:tc>
                    <a:tc>
                      <a:txBody>
                        <a:bodyPr/>
                        <a:lstStyle/>
                        <a:p>
                          <a:pPr algn="ctr">
                            <a:spcAft>
                              <a:spcPts val="0"/>
                            </a:spcAft>
                          </a:pPr>
                          <a:r>
                            <a:rPr lang="en-US" sz="1600" kern="100">
                              <a:effectLst/>
                              <a:latin typeface="+mn-ea"/>
                              <a:ea typeface="+mn-ea"/>
                            </a:rPr>
                            <a:t>DPAP</a:t>
                          </a:r>
                          <a:endParaRPr lang="zh-CN" sz="1600" kern="100">
                            <a:effectLst/>
                            <a:latin typeface="+mn-ea"/>
                            <a:ea typeface="+mn-ea"/>
                            <a:cs typeface="Times New Roman" panose="02020603050405020304" pitchFamily="18" charset="0"/>
                          </a:endParaRPr>
                        </a:p>
                      </a:txBody>
                      <a:tcPr marL="68580" marR="68580" marT="0" marB="0"/>
                    </a:tc>
                    <a:tc>
                      <a:txBody>
                        <a:bodyPr/>
                        <a:lstStyle/>
                        <a:p>
                          <a:pPr algn="ctr">
                            <a:spcAft>
                              <a:spcPts val="0"/>
                            </a:spcAft>
                          </a:pPr>
                          <a:r>
                            <a:rPr lang="en-US" sz="1600" kern="100">
                              <a:effectLst/>
                              <a:latin typeface="+mn-ea"/>
                              <a:ea typeface="+mn-ea"/>
                            </a:rPr>
                            <a:t>Hardened type</a:t>
                          </a:r>
                          <a:endParaRPr lang="zh-CN" sz="1600" kern="100">
                            <a:effectLst/>
                            <a:latin typeface="+mn-ea"/>
                            <a:ea typeface="+mn-ea"/>
                            <a:cs typeface="Times New Roman" panose="02020603050405020304" pitchFamily="18" charset="0"/>
                          </a:endParaRPr>
                        </a:p>
                      </a:txBody>
                      <a:tcPr marL="68580" marR="68580" marT="0" marB="0"/>
                    </a:tc>
                    <a:tc>
                      <a:txBody>
                        <a:bodyPr/>
                        <a:lstStyle/>
                        <a:p>
                          <a:pPr algn="ctr">
                            <a:spcAft>
                              <a:spcPts val="0"/>
                            </a:spcAft>
                          </a:pPr>
                          <a:r>
                            <a:rPr lang="en-US" sz="1600" kern="100">
                              <a:effectLst/>
                              <a:latin typeface="+mn-ea"/>
                              <a:ea typeface="+mn-ea"/>
                            </a:rPr>
                            <a:t>NTV</a:t>
                          </a:r>
                          <a:endParaRPr lang="zh-CN" sz="1600" kern="100">
                            <a:effectLst/>
                            <a:latin typeface="+mn-ea"/>
                            <a:ea typeface="+mn-ea"/>
                            <a:cs typeface="Times New Roman" panose="02020603050405020304" pitchFamily="18" charset="0"/>
                          </a:endParaRPr>
                        </a:p>
                      </a:txBody>
                      <a:tcPr marL="68580" marR="68580" marT="0" marB="0"/>
                    </a:tc>
                    <a:extLst>
                      <a:ext uri="{0D108BD9-81ED-4DB2-BD59-A6C34878D82A}">
                        <a16:rowId xmlns:a16="http://schemas.microsoft.com/office/drawing/2014/main" val="1363850241"/>
                      </a:ext>
                    </a:extLst>
                  </a:tr>
                  <a:tr h="243840">
                    <a:tc>
                      <a:txBody>
                        <a:bodyPr/>
                        <a:lstStyle/>
                        <a:p>
                          <a:pPr algn="ctr">
                            <a:spcAft>
                              <a:spcPts val="0"/>
                            </a:spcAft>
                          </a:pPr>
                          <a:r>
                            <a:rPr lang="en-US" sz="1600" kern="100" dirty="0">
                              <a:effectLst/>
                              <a:latin typeface="+mn-ea"/>
                              <a:ea typeface="+mn-ea"/>
                            </a:rPr>
                            <a:t>HRCE</a:t>
                          </a:r>
                          <a:r>
                            <a:rPr lang="en-US" sz="1600" kern="100" baseline="30000" dirty="0">
                              <a:effectLst/>
                              <a:latin typeface="+mn-ea"/>
                              <a:ea typeface="+mn-ea"/>
                            </a:rPr>
                            <a:t>[51]</a:t>
                          </a:r>
                          <a:endParaRPr lang="zh-CN" sz="1600" kern="100" dirty="0">
                            <a:effectLst/>
                            <a:latin typeface="+mn-ea"/>
                            <a:ea typeface="+mn-ea"/>
                            <a:cs typeface="Times New Roman" panose="02020603050405020304" pitchFamily="18" charset="0"/>
                          </a:endParaRPr>
                        </a:p>
                      </a:txBody>
                      <a:tcPr marL="68580" marR="68580" marT="0" marB="0"/>
                    </a:tc>
                    <a:tc>
                      <a:txBody>
                        <a:bodyPr/>
                        <a:lstStyle/>
                        <a:p>
                          <a:pPr algn="ctr">
                            <a:spcAft>
                              <a:spcPts val="0"/>
                            </a:spcAft>
                          </a:pPr>
                          <a:r>
                            <a:rPr lang="en-US" sz="1600" kern="100">
                              <a:effectLst/>
                              <a:latin typeface="+mn-ea"/>
                              <a:ea typeface="+mn-ea"/>
                            </a:rPr>
                            <a:t>3.15</a:t>
                          </a:r>
                          <a:endParaRPr lang="zh-CN" sz="1600" kern="100">
                            <a:effectLst/>
                            <a:latin typeface="+mn-ea"/>
                            <a:ea typeface="+mn-ea"/>
                            <a:cs typeface="Times New Roman" panose="02020603050405020304" pitchFamily="18" charset="0"/>
                          </a:endParaRPr>
                        </a:p>
                      </a:txBody>
                      <a:tcPr marL="68580" marR="68580" marT="0" marB="0"/>
                    </a:tc>
                    <a:tc>
                      <a:txBody>
                        <a:bodyPr/>
                        <a:lstStyle/>
                        <a:p>
                          <a:pPr algn="ctr">
                            <a:spcAft>
                              <a:spcPts val="0"/>
                            </a:spcAft>
                          </a:pPr>
                          <a:r>
                            <a:rPr lang="en-US" sz="1600" kern="100">
                              <a:effectLst/>
                              <a:latin typeface="+mn-ea"/>
                              <a:ea typeface="+mn-ea"/>
                            </a:rPr>
                            <a:t>1.74</a:t>
                          </a:r>
                          <a:endParaRPr lang="zh-CN" sz="1600" kern="100">
                            <a:effectLst/>
                            <a:latin typeface="+mn-ea"/>
                            <a:ea typeface="+mn-ea"/>
                            <a:cs typeface="Times New Roman" panose="02020603050405020304" pitchFamily="18" charset="0"/>
                          </a:endParaRPr>
                        </a:p>
                      </a:txBody>
                      <a:tcPr marL="68580" marR="68580" marT="0" marB="0"/>
                    </a:tc>
                    <a:tc>
                      <a:txBody>
                        <a:bodyPr/>
                        <a:lstStyle/>
                        <a:p>
                          <a:pPr algn="ctr">
                            <a:spcAft>
                              <a:spcPts val="0"/>
                            </a:spcAft>
                          </a:pPr>
                          <a:r>
                            <a:rPr lang="en-US" sz="1600" kern="100">
                              <a:effectLst/>
                              <a:latin typeface="+mn-ea"/>
                              <a:ea typeface="+mn-ea"/>
                            </a:rPr>
                            <a:t>1.43</a:t>
                          </a:r>
                          <a:endParaRPr lang="zh-CN" sz="1600" kern="100">
                            <a:effectLst/>
                            <a:latin typeface="+mn-ea"/>
                            <a:ea typeface="+mn-ea"/>
                            <a:cs typeface="Times New Roman" panose="02020603050405020304" pitchFamily="18" charset="0"/>
                          </a:endParaRPr>
                        </a:p>
                      </a:txBody>
                      <a:tcPr marL="68580" marR="68580" marT="0" marB="0"/>
                    </a:tc>
                    <a:tc>
                      <a:txBody>
                        <a:bodyPr/>
                        <a:lstStyle/>
                        <a:p>
                          <a:pPr algn="ctr">
                            <a:spcAft>
                              <a:spcPts val="0"/>
                            </a:spcAft>
                          </a:pPr>
                          <a:r>
                            <a:rPr lang="en-US" sz="1600" kern="100">
                              <a:effectLst/>
                              <a:latin typeface="+mn-ea"/>
                              <a:ea typeface="+mn-ea"/>
                            </a:rPr>
                            <a:t>7.84</a:t>
                          </a:r>
                          <a:endParaRPr lang="zh-CN" sz="1600" kern="100">
                            <a:effectLst/>
                            <a:latin typeface="+mn-ea"/>
                            <a:ea typeface="+mn-ea"/>
                            <a:cs typeface="Times New Roman" panose="02020603050405020304" pitchFamily="18" charset="0"/>
                          </a:endParaRPr>
                        </a:p>
                      </a:txBody>
                      <a:tcPr marL="68580" marR="68580" marT="0" marB="0"/>
                    </a:tc>
                    <a:tc>
                      <a:txBody>
                        <a:bodyPr/>
                        <a:lstStyle/>
                        <a:p>
                          <a:pPr algn="ctr">
                            <a:spcAft>
                              <a:spcPts val="0"/>
                            </a:spcAft>
                          </a:pPr>
                          <a:r>
                            <a:rPr lang="en-US" sz="1600" kern="100">
                              <a:effectLst/>
                              <a:latin typeface="+mn-ea"/>
                              <a:ea typeface="+mn-ea"/>
                            </a:rPr>
                            <a:t>DNUT</a:t>
                          </a:r>
                          <a:endParaRPr lang="zh-CN" sz="1600" kern="100">
                            <a:effectLst/>
                            <a:latin typeface="+mn-ea"/>
                            <a:ea typeface="+mn-ea"/>
                            <a:cs typeface="Times New Roman" panose="02020603050405020304" pitchFamily="18" charset="0"/>
                          </a:endParaRPr>
                        </a:p>
                      </a:txBody>
                      <a:tcPr marL="68580" marR="68580" marT="0" marB="0"/>
                    </a:tc>
                    <a:tc>
                      <a:txBody>
                        <a:bodyPr/>
                        <a:lstStyle/>
                        <a:p>
                          <a:pPr algn="ctr">
                            <a:spcAft>
                              <a:spcPts val="0"/>
                            </a:spcAft>
                          </a:pPr>
                          <a:r>
                            <a:rPr lang="en-US" sz="1600" kern="100">
                              <a:effectLst/>
                              <a:latin typeface="+mn-ea"/>
                              <a:ea typeface="+mn-ea"/>
                            </a:rPr>
                            <a:t>√</a:t>
                          </a:r>
                          <a:endParaRPr lang="zh-CN" sz="1600" kern="100">
                            <a:effectLst/>
                            <a:latin typeface="+mn-ea"/>
                            <a:ea typeface="+mn-ea"/>
                            <a:cs typeface="Times New Roman" panose="02020603050405020304" pitchFamily="18" charset="0"/>
                          </a:endParaRPr>
                        </a:p>
                      </a:txBody>
                      <a:tcPr marL="68580" marR="68580" marT="0" marB="0"/>
                    </a:tc>
                    <a:extLst>
                      <a:ext uri="{0D108BD9-81ED-4DB2-BD59-A6C34878D82A}">
                        <a16:rowId xmlns:a16="http://schemas.microsoft.com/office/drawing/2014/main" val="3981491194"/>
                      </a:ext>
                    </a:extLst>
                  </a:tr>
                  <a:tr h="243840">
                    <a:tc>
                      <a:txBody>
                        <a:bodyPr/>
                        <a:lstStyle/>
                        <a:p>
                          <a:pPr algn="ctr">
                            <a:spcAft>
                              <a:spcPts val="0"/>
                            </a:spcAft>
                          </a:pPr>
                          <a:r>
                            <a:rPr lang="en-US" sz="1600" kern="100">
                              <a:effectLst/>
                              <a:latin typeface="+mn-ea"/>
                              <a:ea typeface="+mn-ea"/>
                            </a:rPr>
                            <a:t>HRDUNT</a:t>
                          </a:r>
                          <a:r>
                            <a:rPr lang="en-US" sz="1600" kern="100" baseline="30000">
                              <a:effectLst/>
                              <a:latin typeface="+mn-ea"/>
                              <a:ea typeface="+mn-ea"/>
                            </a:rPr>
                            <a:t>[52]</a:t>
                          </a:r>
                          <a:endParaRPr lang="zh-CN" sz="1600" kern="100">
                            <a:effectLst/>
                            <a:latin typeface="+mn-ea"/>
                            <a:ea typeface="+mn-ea"/>
                            <a:cs typeface="Times New Roman" panose="02020603050405020304" pitchFamily="18" charset="0"/>
                          </a:endParaRPr>
                        </a:p>
                      </a:txBody>
                      <a:tcPr marL="68580" marR="68580" marT="0" marB="0"/>
                    </a:tc>
                    <a:tc>
                      <a:txBody>
                        <a:bodyPr/>
                        <a:lstStyle/>
                        <a:p>
                          <a:pPr algn="ctr">
                            <a:spcAft>
                              <a:spcPts val="0"/>
                            </a:spcAft>
                          </a:pPr>
                          <a:r>
                            <a:rPr lang="en-US" sz="1600" kern="100" dirty="0">
                              <a:effectLst/>
                              <a:latin typeface="+mn-ea"/>
                              <a:ea typeface="+mn-ea"/>
                            </a:rPr>
                            <a:t>2.72</a:t>
                          </a:r>
                          <a:endParaRPr lang="zh-CN" sz="1600" kern="100" dirty="0">
                            <a:effectLst/>
                            <a:latin typeface="+mn-ea"/>
                            <a:ea typeface="+mn-ea"/>
                            <a:cs typeface="Times New Roman" panose="02020603050405020304" pitchFamily="18" charset="0"/>
                          </a:endParaRPr>
                        </a:p>
                      </a:txBody>
                      <a:tcPr marL="68580" marR="68580" marT="0" marB="0"/>
                    </a:tc>
                    <a:tc>
                      <a:txBody>
                        <a:bodyPr/>
                        <a:lstStyle/>
                        <a:p>
                          <a:pPr algn="ctr">
                            <a:spcAft>
                              <a:spcPts val="0"/>
                            </a:spcAft>
                          </a:pPr>
                          <a:r>
                            <a:rPr lang="en-US" sz="1600" kern="100">
                              <a:effectLst/>
                              <a:latin typeface="+mn-ea"/>
                              <a:ea typeface="+mn-ea"/>
                            </a:rPr>
                            <a:t>1.91</a:t>
                          </a:r>
                          <a:endParaRPr lang="zh-CN" sz="1600" kern="100">
                            <a:effectLst/>
                            <a:latin typeface="+mn-ea"/>
                            <a:ea typeface="+mn-ea"/>
                            <a:cs typeface="Times New Roman" panose="02020603050405020304" pitchFamily="18" charset="0"/>
                          </a:endParaRPr>
                        </a:p>
                      </a:txBody>
                      <a:tcPr marL="68580" marR="68580" marT="0" marB="0"/>
                    </a:tc>
                    <a:tc>
                      <a:txBody>
                        <a:bodyPr/>
                        <a:lstStyle/>
                        <a:p>
                          <a:pPr algn="ctr">
                            <a:spcAft>
                              <a:spcPts val="0"/>
                            </a:spcAft>
                          </a:pPr>
                          <a:r>
                            <a:rPr lang="en-US" sz="1600" kern="100">
                              <a:effectLst/>
                              <a:latin typeface="+mn-ea"/>
                              <a:ea typeface="+mn-ea"/>
                            </a:rPr>
                            <a:t>1.14</a:t>
                          </a:r>
                          <a:endParaRPr lang="zh-CN" sz="1600" kern="100">
                            <a:effectLst/>
                            <a:latin typeface="+mn-ea"/>
                            <a:ea typeface="+mn-ea"/>
                            <a:cs typeface="Times New Roman" panose="02020603050405020304" pitchFamily="18" charset="0"/>
                          </a:endParaRPr>
                        </a:p>
                      </a:txBody>
                      <a:tcPr marL="68580" marR="68580" marT="0" marB="0"/>
                    </a:tc>
                    <a:tc>
                      <a:txBody>
                        <a:bodyPr/>
                        <a:lstStyle/>
                        <a:p>
                          <a:pPr algn="ctr">
                            <a:spcAft>
                              <a:spcPts val="0"/>
                            </a:spcAft>
                          </a:pPr>
                          <a:r>
                            <a:rPr lang="en-US" sz="1600" kern="100">
                              <a:effectLst/>
                              <a:latin typeface="+mn-ea"/>
                              <a:ea typeface="+mn-ea"/>
                            </a:rPr>
                            <a:t>5.92</a:t>
                          </a:r>
                          <a:endParaRPr lang="zh-CN" sz="1600" kern="100">
                            <a:effectLst/>
                            <a:latin typeface="+mn-ea"/>
                            <a:ea typeface="+mn-ea"/>
                            <a:cs typeface="Times New Roman" panose="02020603050405020304" pitchFamily="18" charset="0"/>
                          </a:endParaRPr>
                        </a:p>
                      </a:txBody>
                      <a:tcPr marL="68580" marR="68580" marT="0" marB="0"/>
                    </a:tc>
                    <a:tc>
                      <a:txBody>
                        <a:bodyPr/>
                        <a:lstStyle/>
                        <a:p>
                          <a:pPr algn="ctr">
                            <a:spcAft>
                              <a:spcPts val="0"/>
                            </a:spcAft>
                          </a:pPr>
                          <a:r>
                            <a:rPr lang="en-US" sz="1600" kern="100">
                              <a:effectLst/>
                              <a:latin typeface="+mn-ea"/>
                              <a:ea typeface="+mn-ea"/>
                            </a:rPr>
                            <a:t>DNUT</a:t>
                          </a:r>
                          <a:endParaRPr lang="zh-CN" sz="1600" kern="100">
                            <a:effectLst/>
                            <a:latin typeface="+mn-ea"/>
                            <a:ea typeface="+mn-ea"/>
                            <a:cs typeface="Times New Roman" panose="02020603050405020304" pitchFamily="18" charset="0"/>
                          </a:endParaRPr>
                        </a:p>
                      </a:txBody>
                      <a:tcPr marL="68580" marR="68580" marT="0" marB="0"/>
                    </a:tc>
                    <a:tc>
                      <a:txBody>
                        <a:bodyPr/>
                        <a:lstStyle/>
                        <a:p>
                          <a:pPr algn="ctr">
                            <a:spcAft>
                              <a:spcPts val="0"/>
                            </a:spcAft>
                          </a:pPr>
                          <a:r>
                            <a:rPr lang="en-US" sz="1600" kern="100">
                              <a:effectLst/>
                              <a:latin typeface="+mn-ea"/>
                              <a:ea typeface="+mn-ea"/>
                            </a:rPr>
                            <a:t>√</a:t>
                          </a:r>
                          <a:endParaRPr lang="zh-CN" sz="1600" kern="100">
                            <a:effectLst/>
                            <a:latin typeface="+mn-ea"/>
                            <a:ea typeface="+mn-ea"/>
                            <a:cs typeface="Times New Roman" panose="02020603050405020304" pitchFamily="18" charset="0"/>
                          </a:endParaRPr>
                        </a:p>
                      </a:txBody>
                      <a:tcPr marL="68580" marR="68580" marT="0" marB="0"/>
                    </a:tc>
                    <a:extLst>
                      <a:ext uri="{0D108BD9-81ED-4DB2-BD59-A6C34878D82A}">
                        <a16:rowId xmlns:a16="http://schemas.microsoft.com/office/drawing/2014/main" val="2827488032"/>
                      </a:ext>
                    </a:extLst>
                  </a:tr>
                  <a:tr h="243840">
                    <a:tc>
                      <a:txBody>
                        <a:bodyPr/>
                        <a:lstStyle/>
                        <a:p>
                          <a:pPr algn="ctr">
                            <a:spcAft>
                              <a:spcPts val="0"/>
                            </a:spcAft>
                          </a:pPr>
                          <a:r>
                            <a:rPr lang="en-US" sz="1600" kern="100">
                              <a:effectLst/>
                              <a:latin typeface="+mn-ea"/>
                              <a:ea typeface="+mn-ea"/>
                            </a:rPr>
                            <a:t>RDTL</a:t>
                          </a:r>
                          <a:r>
                            <a:rPr lang="en-US" sz="1600" kern="100" baseline="30000">
                              <a:effectLst/>
                              <a:latin typeface="+mn-ea"/>
                              <a:ea typeface="+mn-ea"/>
                            </a:rPr>
                            <a:t>[53]</a:t>
                          </a:r>
                          <a:endParaRPr lang="zh-CN" sz="1600" kern="100">
                            <a:effectLst/>
                            <a:latin typeface="+mn-ea"/>
                            <a:ea typeface="+mn-ea"/>
                            <a:cs typeface="Times New Roman" panose="02020603050405020304" pitchFamily="18" charset="0"/>
                          </a:endParaRPr>
                        </a:p>
                      </a:txBody>
                      <a:tcPr marL="68580" marR="68580" marT="0" marB="0"/>
                    </a:tc>
                    <a:tc>
                      <a:txBody>
                        <a:bodyPr/>
                        <a:lstStyle/>
                        <a:p>
                          <a:pPr algn="ctr">
                            <a:spcAft>
                              <a:spcPts val="0"/>
                            </a:spcAft>
                          </a:pPr>
                          <a:r>
                            <a:rPr lang="en-US" sz="1600" kern="100">
                              <a:effectLst/>
                              <a:latin typeface="+mn-ea"/>
                              <a:ea typeface="+mn-ea"/>
                            </a:rPr>
                            <a:t>3.33</a:t>
                          </a:r>
                          <a:endParaRPr lang="zh-CN" sz="1600" kern="100">
                            <a:effectLst/>
                            <a:latin typeface="+mn-ea"/>
                            <a:ea typeface="+mn-ea"/>
                            <a:cs typeface="Times New Roman" panose="02020603050405020304" pitchFamily="18" charset="0"/>
                          </a:endParaRPr>
                        </a:p>
                      </a:txBody>
                      <a:tcPr marL="68580" marR="68580" marT="0" marB="0"/>
                    </a:tc>
                    <a:tc>
                      <a:txBody>
                        <a:bodyPr/>
                        <a:lstStyle/>
                        <a:p>
                          <a:pPr algn="ctr">
                            <a:spcAft>
                              <a:spcPts val="0"/>
                            </a:spcAft>
                          </a:pPr>
                          <a:r>
                            <a:rPr lang="en-US" sz="1600" kern="100" dirty="0">
                              <a:effectLst/>
                              <a:latin typeface="+mn-ea"/>
                              <a:ea typeface="+mn-ea"/>
                            </a:rPr>
                            <a:t>8.18</a:t>
                          </a:r>
                          <a:endParaRPr lang="zh-CN" sz="1600" kern="100" dirty="0">
                            <a:effectLst/>
                            <a:latin typeface="+mn-ea"/>
                            <a:ea typeface="+mn-ea"/>
                            <a:cs typeface="Times New Roman" panose="02020603050405020304" pitchFamily="18" charset="0"/>
                          </a:endParaRPr>
                        </a:p>
                      </a:txBody>
                      <a:tcPr marL="68580" marR="68580" marT="0" marB="0"/>
                    </a:tc>
                    <a:tc>
                      <a:txBody>
                        <a:bodyPr/>
                        <a:lstStyle/>
                        <a:p>
                          <a:pPr algn="ctr">
                            <a:spcAft>
                              <a:spcPts val="0"/>
                            </a:spcAft>
                          </a:pPr>
                          <a:r>
                            <a:rPr lang="en-US" sz="1600" kern="100" dirty="0">
                              <a:effectLst/>
                              <a:latin typeface="+mn-ea"/>
                              <a:ea typeface="+mn-ea"/>
                            </a:rPr>
                            <a:t>1.36</a:t>
                          </a:r>
                          <a:endParaRPr lang="zh-CN" sz="1600" kern="100" dirty="0">
                            <a:effectLst/>
                            <a:latin typeface="+mn-ea"/>
                            <a:ea typeface="+mn-ea"/>
                            <a:cs typeface="Times New Roman" panose="02020603050405020304" pitchFamily="18" charset="0"/>
                          </a:endParaRPr>
                        </a:p>
                      </a:txBody>
                      <a:tcPr marL="68580" marR="68580" marT="0" marB="0"/>
                    </a:tc>
                    <a:tc>
                      <a:txBody>
                        <a:bodyPr/>
                        <a:lstStyle/>
                        <a:p>
                          <a:pPr algn="ctr">
                            <a:spcAft>
                              <a:spcPts val="0"/>
                            </a:spcAft>
                          </a:pPr>
                          <a:r>
                            <a:rPr lang="en-US" sz="1600" kern="100">
                              <a:effectLst/>
                              <a:latin typeface="+mn-ea"/>
                              <a:ea typeface="+mn-ea"/>
                            </a:rPr>
                            <a:t>37.05</a:t>
                          </a:r>
                          <a:endParaRPr lang="zh-CN" sz="1600" kern="100">
                            <a:effectLst/>
                            <a:latin typeface="+mn-ea"/>
                            <a:ea typeface="+mn-ea"/>
                            <a:cs typeface="Times New Roman" panose="02020603050405020304" pitchFamily="18" charset="0"/>
                          </a:endParaRPr>
                        </a:p>
                      </a:txBody>
                      <a:tcPr marL="68580" marR="68580" marT="0" marB="0"/>
                    </a:tc>
                    <a:tc>
                      <a:txBody>
                        <a:bodyPr/>
                        <a:lstStyle/>
                        <a:p>
                          <a:pPr algn="ctr">
                            <a:spcAft>
                              <a:spcPts val="0"/>
                            </a:spcAft>
                          </a:pPr>
                          <a:r>
                            <a:rPr lang="en-US" sz="1600" kern="100">
                              <a:effectLst/>
                              <a:latin typeface="+mn-ea"/>
                              <a:ea typeface="+mn-ea"/>
                            </a:rPr>
                            <a:t>DNUT</a:t>
                          </a:r>
                          <a:endParaRPr lang="zh-CN" sz="1600" kern="100">
                            <a:effectLst/>
                            <a:latin typeface="+mn-ea"/>
                            <a:ea typeface="+mn-ea"/>
                            <a:cs typeface="Times New Roman" panose="02020603050405020304" pitchFamily="18" charset="0"/>
                          </a:endParaRPr>
                        </a:p>
                      </a:txBody>
                      <a:tcPr marL="68580" marR="68580" marT="0" marB="0"/>
                    </a:tc>
                    <a:tc>
                      <a:txBody>
                        <a:bodyPr/>
                        <a:lstStyle/>
                        <a:p>
                          <a:pPr algn="ctr">
                            <a:spcAft>
                              <a:spcPts val="0"/>
                            </a:spcAft>
                          </a:pPr>
                          <a:r>
                            <a:rPr lang="en-US" sz="1600" kern="100">
                              <a:effectLst/>
                              <a:latin typeface="+mn-ea"/>
                              <a:ea typeface="+mn-ea"/>
                            </a:rPr>
                            <a:t>√</a:t>
                          </a:r>
                          <a:endParaRPr lang="zh-CN" sz="1600" kern="100">
                            <a:effectLst/>
                            <a:latin typeface="+mn-ea"/>
                            <a:ea typeface="+mn-ea"/>
                            <a:cs typeface="Times New Roman" panose="02020603050405020304" pitchFamily="18" charset="0"/>
                          </a:endParaRPr>
                        </a:p>
                      </a:txBody>
                      <a:tcPr marL="68580" marR="68580" marT="0" marB="0"/>
                    </a:tc>
                    <a:extLst>
                      <a:ext uri="{0D108BD9-81ED-4DB2-BD59-A6C34878D82A}">
                        <a16:rowId xmlns:a16="http://schemas.microsoft.com/office/drawing/2014/main" val="2957094386"/>
                      </a:ext>
                    </a:extLst>
                  </a:tr>
                  <a:tr h="243840">
                    <a:tc>
                      <a:txBody>
                        <a:bodyPr/>
                        <a:lstStyle/>
                        <a:p>
                          <a:pPr algn="ctr">
                            <a:spcAft>
                              <a:spcPts val="0"/>
                            </a:spcAft>
                          </a:pPr>
                          <a:r>
                            <a:rPr lang="en-US" sz="1600" kern="100">
                              <a:effectLst/>
                              <a:latin typeface="+mn-ea"/>
                              <a:ea typeface="+mn-ea"/>
                            </a:rPr>
                            <a:t>Delta DICE</a:t>
                          </a:r>
                          <a:r>
                            <a:rPr lang="en-US" sz="1600" kern="100" baseline="30000">
                              <a:effectLst/>
                              <a:latin typeface="+mn-ea"/>
                              <a:ea typeface="+mn-ea"/>
                            </a:rPr>
                            <a:t>[54]</a:t>
                          </a:r>
                          <a:endParaRPr lang="zh-CN" sz="1600" kern="100">
                            <a:effectLst/>
                            <a:latin typeface="+mn-ea"/>
                            <a:ea typeface="+mn-ea"/>
                            <a:cs typeface="Times New Roman" panose="02020603050405020304" pitchFamily="18" charset="0"/>
                          </a:endParaRPr>
                        </a:p>
                      </a:txBody>
                      <a:tcPr marL="68580" marR="68580" marT="0" marB="0"/>
                    </a:tc>
                    <a:tc>
                      <a:txBody>
                        <a:bodyPr/>
                        <a:lstStyle/>
                        <a:p>
                          <a:pPr algn="ctr">
                            <a:spcAft>
                              <a:spcPts val="0"/>
                            </a:spcAft>
                          </a:pPr>
                          <a:r>
                            <a:rPr lang="en-US" sz="1600" kern="100">
                              <a:effectLst/>
                              <a:latin typeface="+mn-ea"/>
                              <a:ea typeface="+mn-ea"/>
                            </a:rPr>
                            <a:t>5.5</a:t>
                          </a:r>
                          <a:endParaRPr lang="zh-CN" sz="1600" kern="100">
                            <a:effectLst/>
                            <a:latin typeface="+mn-ea"/>
                            <a:ea typeface="+mn-ea"/>
                            <a:cs typeface="Times New Roman" panose="02020603050405020304" pitchFamily="18" charset="0"/>
                          </a:endParaRPr>
                        </a:p>
                      </a:txBody>
                      <a:tcPr marL="68580" marR="68580" marT="0" marB="0"/>
                    </a:tc>
                    <a:tc>
                      <a:txBody>
                        <a:bodyPr/>
                        <a:lstStyle/>
                        <a:p>
                          <a:pPr algn="ctr">
                            <a:spcAft>
                              <a:spcPts val="0"/>
                            </a:spcAft>
                          </a:pPr>
                          <a:r>
                            <a:rPr lang="en-US" sz="1600" kern="100">
                              <a:effectLst/>
                              <a:latin typeface="+mn-ea"/>
                              <a:ea typeface="+mn-ea"/>
                            </a:rPr>
                            <a:t>9.06</a:t>
                          </a:r>
                          <a:endParaRPr lang="zh-CN" sz="1600" kern="100">
                            <a:effectLst/>
                            <a:latin typeface="+mn-ea"/>
                            <a:ea typeface="+mn-ea"/>
                            <a:cs typeface="Times New Roman" panose="02020603050405020304" pitchFamily="18" charset="0"/>
                          </a:endParaRPr>
                        </a:p>
                      </a:txBody>
                      <a:tcPr marL="68580" marR="68580" marT="0" marB="0"/>
                    </a:tc>
                    <a:tc>
                      <a:txBody>
                        <a:bodyPr/>
                        <a:lstStyle/>
                        <a:p>
                          <a:pPr algn="ctr">
                            <a:spcAft>
                              <a:spcPts val="0"/>
                            </a:spcAft>
                          </a:pPr>
                          <a:r>
                            <a:rPr lang="en-US" sz="1600" kern="100" dirty="0">
                              <a:effectLst/>
                              <a:latin typeface="+mn-ea"/>
                              <a:ea typeface="+mn-ea"/>
                            </a:rPr>
                            <a:t>1.12</a:t>
                          </a:r>
                          <a:endParaRPr lang="zh-CN" sz="1600" kern="100" dirty="0">
                            <a:effectLst/>
                            <a:latin typeface="+mn-ea"/>
                            <a:ea typeface="+mn-ea"/>
                            <a:cs typeface="Times New Roman" panose="02020603050405020304" pitchFamily="18" charset="0"/>
                          </a:endParaRPr>
                        </a:p>
                      </a:txBody>
                      <a:tcPr marL="68580" marR="68580" marT="0" marB="0"/>
                    </a:tc>
                    <a:tc>
                      <a:txBody>
                        <a:bodyPr/>
                        <a:lstStyle/>
                        <a:p>
                          <a:pPr algn="ctr">
                            <a:spcAft>
                              <a:spcPts val="0"/>
                            </a:spcAft>
                          </a:pPr>
                          <a:r>
                            <a:rPr lang="en-US" sz="1600" kern="100">
                              <a:effectLst/>
                              <a:latin typeface="+mn-ea"/>
                              <a:ea typeface="+mn-ea"/>
                            </a:rPr>
                            <a:t>55.81</a:t>
                          </a:r>
                          <a:endParaRPr lang="zh-CN" sz="1600" kern="100">
                            <a:effectLst/>
                            <a:latin typeface="+mn-ea"/>
                            <a:ea typeface="+mn-ea"/>
                            <a:cs typeface="Times New Roman" panose="02020603050405020304" pitchFamily="18" charset="0"/>
                          </a:endParaRPr>
                        </a:p>
                      </a:txBody>
                      <a:tcPr marL="68580" marR="68580" marT="0" marB="0"/>
                    </a:tc>
                    <a:tc>
                      <a:txBody>
                        <a:bodyPr/>
                        <a:lstStyle/>
                        <a:p>
                          <a:pPr algn="ctr">
                            <a:spcAft>
                              <a:spcPts val="0"/>
                            </a:spcAft>
                          </a:pPr>
                          <a:r>
                            <a:rPr lang="en-US" sz="1600" kern="100">
                              <a:effectLst/>
                              <a:latin typeface="+mn-ea"/>
                              <a:ea typeface="+mn-ea"/>
                            </a:rPr>
                            <a:t>DNUR</a:t>
                          </a:r>
                          <a:endParaRPr lang="zh-CN" sz="1600" kern="100">
                            <a:effectLst/>
                            <a:latin typeface="+mn-ea"/>
                            <a:ea typeface="+mn-ea"/>
                            <a:cs typeface="Times New Roman" panose="02020603050405020304" pitchFamily="18" charset="0"/>
                          </a:endParaRPr>
                        </a:p>
                      </a:txBody>
                      <a:tcPr marL="68580" marR="68580" marT="0" marB="0"/>
                    </a:tc>
                    <a:tc>
                      <a:txBody>
                        <a:bodyPr/>
                        <a:lstStyle/>
                        <a:p>
                          <a:pPr algn="ctr">
                            <a:spcAft>
                              <a:spcPts val="0"/>
                            </a:spcAft>
                          </a:pPr>
                          <a:r>
                            <a:rPr lang="en-US" sz="1600" kern="100">
                              <a:effectLst/>
                              <a:latin typeface="+mn-ea"/>
                              <a:ea typeface="+mn-ea"/>
                            </a:rPr>
                            <a:t>×</a:t>
                          </a:r>
                          <a:endParaRPr lang="zh-CN" sz="1600" kern="100">
                            <a:effectLst/>
                            <a:latin typeface="+mn-ea"/>
                            <a:ea typeface="+mn-ea"/>
                            <a:cs typeface="Times New Roman" panose="02020603050405020304" pitchFamily="18" charset="0"/>
                          </a:endParaRPr>
                        </a:p>
                      </a:txBody>
                      <a:tcPr marL="68580" marR="68580" marT="0" marB="0"/>
                    </a:tc>
                    <a:extLst>
                      <a:ext uri="{0D108BD9-81ED-4DB2-BD59-A6C34878D82A}">
                        <a16:rowId xmlns:a16="http://schemas.microsoft.com/office/drawing/2014/main" val="338105603"/>
                      </a:ext>
                    </a:extLst>
                  </a:tr>
                  <a:tr h="243840">
                    <a:tc>
                      <a:txBody>
                        <a:bodyPr/>
                        <a:lstStyle/>
                        <a:p>
                          <a:pPr algn="ctr">
                            <a:spcAft>
                              <a:spcPts val="0"/>
                            </a:spcAft>
                          </a:pPr>
                          <a:r>
                            <a:rPr lang="en-US" sz="1600" kern="100">
                              <a:effectLst/>
                              <a:latin typeface="+mn-ea"/>
                              <a:ea typeface="+mn-ea"/>
                            </a:rPr>
                            <a:t>DOUNT</a:t>
                          </a:r>
                          <a:r>
                            <a:rPr lang="en-US" sz="1600" kern="100" baseline="30000">
                              <a:effectLst/>
                              <a:latin typeface="+mn-ea"/>
                              <a:ea typeface="+mn-ea"/>
                            </a:rPr>
                            <a:t>[55]</a:t>
                          </a:r>
                          <a:endParaRPr lang="zh-CN" sz="1600" kern="100">
                            <a:effectLst/>
                            <a:latin typeface="+mn-ea"/>
                            <a:ea typeface="+mn-ea"/>
                            <a:cs typeface="Times New Roman" panose="02020603050405020304" pitchFamily="18" charset="0"/>
                          </a:endParaRPr>
                        </a:p>
                      </a:txBody>
                      <a:tcPr marL="68580" marR="68580" marT="0" marB="0"/>
                    </a:tc>
                    <a:tc>
                      <a:txBody>
                        <a:bodyPr/>
                        <a:lstStyle/>
                        <a:p>
                          <a:pPr algn="ctr">
                            <a:spcAft>
                              <a:spcPts val="0"/>
                            </a:spcAft>
                          </a:pPr>
                          <a:r>
                            <a:rPr lang="en-US" sz="1600" kern="100">
                              <a:effectLst/>
                              <a:latin typeface="+mn-ea"/>
                              <a:ea typeface="+mn-ea"/>
                            </a:rPr>
                            <a:t>6.95</a:t>
                          </a:r>
                          <a:endParaRPr lang="zh-CN" sz="1600" kern="100">
                            <a:effectLst/>
                            <a:latin typeface="+mn-ea"/>
                            <a:ea typeface="+mn-ea"/>
                            <a:cs typeface="Times New Roman" panose="02020603050405020304" pitchFamily="18" charset="0"/>
                          </a:endParaRPr>
                        </a:p>
                      </a:txBody>
                      <a:tcPr marL="68580" marR="68580" marT="0" marB="0"/>
                    </a:tc>
                    <a:tc>
                      <a:txBody>
                        <a:bodyPr/>
                        <a:lstStyle/>
                        <a:p>
                          <a:pPr algn="ctr">
                            <a:spcAft>
                              <a:spcPts val="0"/>
                            </a:spcAft>
                          </a:pPr>
                          <a:r>
                            <a:rPr lang="en-US" sz="1600" kern="100">
                              <a:effectLst/>
                              <a:latin typeface="+mn-ea"/>
                              <a:ea typeface="+mn-ea"/>
                            </a:rPr>
                            <a:t>10.48</a:t>
                          </a:r>
                          <a:endParaRPr lang="zh-CN" sz="1600" kern="100">
                            <a:effectLst/>
                            <a:latin typeface="+mn-ea"/>
                            <a:ea typeface="+mn-ea"/>
                            <a:cs typeface="Times New Roman" panose="02020603050405020304" pitchFamily="18" charset="0"/>
                          </a:endParaRPr>
                        </a:p>
                      </a:txBody>
                      <a:tcPr marL="68580" marR="68580" marT="0" marB="0"/>
                    </a:tc>
                    <a:tc>
                      <a:txBody>
                        <a:bodyPr/>
                        <a:lstStyle/>
                        <a:p>
                          <a:pPr algn="ctr">
                            <a:spcAft>
                              <a:spcPts val="0"/>
                            </a:spcAft>
                          </a:pPr>
                          <a:r>
                            <a:rPr lang="en-US" sz="1600" kern="100" dirty="0">
                              <a:effectLst/>
                              <a:latin typeface="+mn-ea"/>
                              <a:ea typeface="+mn-ea"/>
                            </a:rPr>
                            <a:t>0.97</a:t>
                          </a:r>
                          <a:endParaRPr lang="zh-CN" sz="1600" kern="100" dirty="0">
                            <a:effectLst/>
                            <a:latin typeface="+mn-ea"/>
                            <a:ea typeface="+mn-ea"/>
                            <a:cs typeface="Times New Roman" panose="02020603050405020304" pitchFamily="18" charset="0"/>
                          </a:endParaRPr>
                        </a:p>
                      </a:txBody>
                      <a:tcPr marL="68580" marR="68580" marT="0" marB="0"/>
                    </a:tc>
                    <a:tc>
                      <a:txBody>
                        <a:bodyPr/>
                        <a:lstStyle/>
                        <a:p>
                          <a:pPr algn="ctr">
                            <a:spcAft>
                              <a:spcPts val="0"/>
                            </a:spcAft>
                          </a:pPr>
                          <a:r>
                            <a:rPr lang="en-US" sz="1600" kern="100">
                              <a:effectLst/>
                              <a:latin typeface="+mn-ea"/>
                              <a:ea typeface="+mn-ea"/>
                            </a:rPr>
                            <a:t>70.65</a:t>
                          </a:r>
                          <a:endParaRPr lang="zh-CN" sz="1600" kern="100">
                            <a:effectLst/>
                            <a:latin typeface="+mn-ea"/>
                            <a:ea typeface="+mn-ea"/>
                            <a:cs typeface="Times New Roman" panose="02020603050405020304" pitchFamily="18" charset="0"/>
                          </a:endParaRPr>
                        </a:p>
                      </a:txBody>
                      <a:tcPr marL="68580" marR="68580" marT="0" marB="0"/>
                    </a:tc>
                    <a:tc>
                      <a:txBody>
                        <a:bodyPr/>
                        <a:lstStyle/>
                        <a:p>
                          <a:pPr algn="ctr">
                            <a:spcAft>
                              <a:spcPts val="0"/>
                            </a:spcAft>
                          </a:pPr>
                          <a:r>
                            <a:rPr lang="en-US" sz="1600" kern="100">
                              <a:effectLst/>
                              <a:latin typeface="+mn-ea"/>
                              <a:ea typeface="+mn-ea"/>
                            </a:rPr>
                            <a:t>DNUR</a:t>
                          </a:r>
                          <a:endParaRPr lang="zh-CN" sz="1600" kern="100">
                            <a:effectLst/>
                            <a:latin typeface="+mn-ea"/>
                            <a:ea typeface="+mn-ea"/>
                            <a:cs typeface="Times New Roman" panose="02020603050405020304" pitchFamily="18" charset="0"/>
                          </a:endParaRPr>
                        </a:p>
                      </a:txBody>
                      <a:tcPr marL="68580" marR="68580" marT="0" marB="0"/>
                    </a:tc>
                    <a:tc>
                      <a:txBody>
                        <a:bodyPr/>
                        <a:lstStyle/>
                        <a:p>
                          <a:pPr algn="ctr">
                            <a:spcAft>
                              <a:spcPts val="0"/>
                            </a:spcAft>
                          </a:pPr>
                          <a:r>
                            <a:rPr lang="en-US" sz="1600" kern="100" dirty="0">
                              <a:effectLst/>
                              <a:latin typeface="+mn-ea"/>
                              <a:ea typeface="+mn-ea"/>
                            </a:rPr>
                            <a:t>×</a:t>
                          </a:r>
                          <a:endParaRPr lang="zh-CN" sz="1600" kern="100" dirty="0">
                            <a:effectLst/>
                            <a:latin typeface="+mn-ea"/>
                            <a:ea typeface="+mn-ea"/>
                            <a:cs typeface="Times New Roman" panose="02020603050405020304" pitchFamily="18" charset="0"/>
                          </a:endParaRPr>
                        </a:p>
                      </a:txBody>
                      <a:tcPr marL="68580" marR="68580" marT="0" marB="0"/>
                    </a:tc>
                    <a:extLst>
                      <a:ext uri="{0D108BD9-81ED-4DB2-BD59-A6C34878D82A}">
                        <a16:rowId xmlns:a16="http://schemas.microsoft.com/office/drawing/2014/main" val="3738976842"/>
                      </a:ext>
                    </a:extLst>
                  </a:tr>
                  <a:tr h="243840">
                    <a:tc>
                      <a:txBody>
                        <a:bodyPr/>
                        <a:lstStyle/>
                        <a:p>
                          <a:pPr algn="ctr">
                            <a:spcAft>
                              <a:spcPts val="0"/>
                            </a:spcAft>
                          </a:pPr>
                          <a:r>
                            <a:rPr lang="en-US" sz="1600" kern="100">
                              <a:effectLst/>
                              <a:latin typeface="+mn-ea"/>
                              <a:ea typeface="+mn-ea"/>
                            </a:rPr>
                            <a:t>NTHLTCH</a:t>
                          </a:r>
                          <a:r>
                            <a:rPr lang="en-US" sz="1600" kern="100" baseline="30000">
                              <a:effectLst/>
                              <a:latin typeface="+mn-ea"/>
                              <a:ea typeface="+mn-ea"/>
                            </a:rPr>
                            <a:t>[56]</a:t>
                          </a:r>
                          <a:endParaRPr lang="zh-CN" sz="1600" kern="100">
                            <a:effectLst/>
                            <a:latin typeface="+mn-ea"/>
                            <a:ea typeface="+mn-ea"/>
                            <a:cs typeface="Times New Roman" panose="02020603050405020304" pitchFamily="18" charset="0"/>
                          </a:endParaRPr>
                        </a:p>
                      </a:txBody>
                      <a:tcPr marL="68580" marR="68580" marT="0" marB="0"/>
                    </a:tc>
                    <a:tc>
                      <a:txBody>
                        <a:bodyPr/>
                        <a:lstStyle/>
                        <a:p>
                          <a:pPr algn="ctr">
                            <a:spcAft>
                              <a:spcPts val="0"/>
                            </a:spcAft>
                          </a:pPr>
                          <a:r>
                            <a:rPr lang="en-US" sz="1600" kern="100">
                              <a:effectLst/>
                              <a:latin typeface="+mn-ea"/>
                              <a:ea typeface="+mn-ea"/>
                            </a:rPr>
                            <a:t>4.32</a:t>
                          </a:r>
                          <a:endParaRPr lang="zh-CN" sz="1600" kern="100">
                            <a:effectLst/>
                            <a:latin typeface="+mn-ea"/>
                            <a:ea typeface="+mn-ea"/>
                            <a:cs typeface="Times New Roman" panose="02020603050405020304" pitchFamily="18" charset="0"/>
                          </a:endParaRPr>
                        </a:p>
                      </a:txBody>
                      <a:tcPr marL="68580" marR="68580" marT="0" marB="0"/>
                    </a:tc>
                    <a:tc>
                      <a:txBody>
                        <a:bodyPr/>
                        <a:lstStyle/>
                        <a:p>
                          <a:pPr algn="ctr">
                            <a:spcAft>
                              <a:spcPts val="0"/>
                            </a:spcAft>
                          </a:pPr>
                          <a:r>
                            <a:rPr lang="en-US" sz="1600" kern="100">
                              <a:effectLst/>
                              <a:latin typeface="+mn-ea"/>
                              <a:ea typeface="+mn-ea"/>
                            </a:rPr>
                            <a:t>7.47</a:t>
                          </a:r>
                          <a:endParaRPr lang="zh-CN" sz="1600" kern="100">
                            <a:effectLst/>
                            <a:latin typeface="+mn-ea"/>
                            <a:ea typeface="+mn-ea"/>
                            <a:cs typeface="Times New Roman" panose="02020603050405020304" pitchFamily="18" charset="0"/>
                          </a:endParaRPr>
                        </a:p>
                      </a:txBody>
                      <a:tcPr marL="68580" marR="68580" marT="0" marB="0"/>
                    </a:tc>
                    <a:tc>
                      <a:txBody>
                        <a:bodyPr/>
                        <a:lstStyle/>
                        <a:p>
                          <a:pPr algn="ctr">
                            <a:spcAft>
                              <a:spcPts val="0"/>
                            </a:spcAft>
                          </a:pPr>
                          <a:r>
                            <a:rPr lang="en-US" sz="1600" kern="100" dirty="0">
                              <a:effectLst/>
                              <a:latin typeface="+mn-ea"/>
                              <a:ea typeface="+mn-ea"/>
                            </a:rPr>
                            <a:t>1.56</a:t>
                          </a:r>
                          <a:endParaRPr lang="zh-CN" sz="1600" kern="100" dirty="0">
                            <a:effectLst/>
                            <a:latin typeface="+mn-ea"/>
                            <a:ea typeface="+mn-ea"/>
                            <a:cs typeface="Times New Roman" panose="02020603050405020304" pitchFamily="18" charset="0"/>
                          </a:endParaRPr>
                        </a:p>
                      </a:txBody>
                      <a:tcPr marL="68580" marR="68580" marT="0" marB="0"/>
                    </a:tc>
                    <a:tc>
                      <a:txBody>
                        <a:bodyPr/>
                        <a:lstStyle/>
                        <a:p>
                          <a:pPr algn="ctr">
                            <a:spcAft>
                              <a:spcPts val="0"/>
                            </a:spcAft>
                          </a:pPr>
                          <a:r>
                            <a:rPr lang="en-US" sz="1600" kern="100">
                              <a:effectLst/>
                              <a:latin typeface="+mn-ea"/>
                              <a:ea typeface="+mn-ea"/>
                            </a:rPr>
                            <a:t>50.34</a:t>
                          </a:r>
                          <a:endParaRPr lang="zh-CN" sz="1600" kern="100">
                            <a:effectLst/>
                            <a:latin typeface="+mn-ea"/>
                            <a:ea typeface="+mn-ea"/>
                            <a:cs typeface="Times New Roman" panose="02020603050405020304" pitchFamily="18" charset="0"/>
                          </a:endParaRPr>
                        </a:p>
                      </a:txBody>
                      <a:tcPr marL="68580" marR="68580" marT="0" marB="0"/>
                    </a:tc>
                    <a:tc>
                      <a:txBody>
                        <a:bodyPr/>
                        <a:lstStyle/>
                        <a:p>
                          <a:pPr algn="ctr">
                            <a:spcAft>
                              <a:spcPts val="0"/>
                            </a:spcAft>
                          </a:pPr>
                          <a:r>
                            <a:rPr lang="en-US" sz="1600" kern="100">
                              <a:effectLst/>
                              <a:latin typeface="+mn-ea"/>
                              <a:ea typeface="+mn-ea"/>
                            </a:rPr>
                            <a:t>DNUR</a:t>
                          </a:r>
                          <a:endParaRPr lang="zh-CN" sz="1600" kern="100">
                            <a:effectLst/>
                            <a:latin typeface="+mn-ea"/>
                            <a:ea typeface="+mn-ea"/>
                            <a:cs typeface="Times New Roman" panose="02020603050405020304" pitchFamily="18" charset="0"/>
                          </a:endParaRPr>
                        </a:p>
                      </a:txBody>
                      <a:tcPr marL="68580" marR="68580" marT="0" marB="0"/>
                    </a:tc>
                    <a:tc>
                      <a:txBody>
                        <a:bodyPr/>
                        <a:lstStyle/>
                        <a:p>
                          <a:pPr algn="ctr">
                            <a:spcAft>
                              <a:spcPts val="0"/>
                            </a:spcAft>
                          </a:pPr>
                          <a:r>
                            <a:rPr lang="en-US" sz="1600" kern="100">
                              <a:effectLst/>
                              <a:latin typeface="+mn-ea"/>
                              <a:ea typeface="+mn-ea"/>
                            </a:rPr>
                            <a:t>√</a:t>
                          </a:r>
                          <a:endParaRPr lang="zh-CN" sz="1600" kern="100">
                            <a:effectLst/>
                            <a:latin typeface="+mn-ea"/>
                            <a:ea typeface="+mn-ea"/>
                            <a:cs typeface="Times New Roman" panose="02020603050405020304" pitchFamily="18" charset="0"/>
                          </a:endParaRPr>
                        </a:p>
                      </a:txBody>
                      <a:tcPr marL="68580" marR="68580" marT="0" marB="0"/>
                    </a:tc>
                    <a:extLst>
                      <a:ext uri="{0D108BD9-81ED-4DB2-BD59-A6C34878D82A}">
                        <a16:rowId xmlns:a16="http://schemas.microsoft.com/office/drawing/2014/main" val="1220527147"/>
                      </a:ext>
                    </a:extLst>
                  </a:tr>
                  <a:tr h="243840">
                    <a:tc>
                      <a:txBody>
                        <a:bodyPr/>
                        <a:lstStyle/>
                        <a:p>
                          <a:pPr algn="ctr">
                            <a:spcAft>
                              <a:spcPts val="0"/>
                            </a:spcAft>
                          </a:pPr>
                          <a:r>
                            <a:rPr lang="en-US" sz="1600" kern="100">
                              <a:effectLst/>
                              <a:latin typeface="+mn-ea"/>
                              <a:ea typeface="+mn-ea"/>
                            </a:rPr>
                            <a:t>DNUCH</a:t>
                          </a:r>
                          <a:r>
                            <a:rPr lang="en-US" sz="1600" kern="100" baseline="30000">
                              <a:effectLst/>
                              <a:latin typeface="+mn-ea"/>
                              <a:ea typeface="+mn-ea"/>
                            </a:rPr>
                            <a:t>[57]</a:t>
                          </a:r>
                          <a:endParaRPr lang="zh-CN" sz="1600" kern="100">
                            <a:effectLst/>
                            <a:latin typeface="+mn-ea"/>
                            <a:ea typeface="+mn-ea"/>
                            <a:cs typeface="Times New Roman" panose="02020603050405020304" pitchFamily="18" charset="0"/>
                          </a:endParaRPr>
                        </a:p>
                      </a:txBody>
                      <a:tcPr marL="68580" marR="68580" marT="0" marB="0"/>
                    </a:tc>
                    <a:tc>
                      <a:txBody>
                        <a:bodyPr/>
                        <a:lstStyle/>
                        <a:p>
                          <a:pPr algn="ctr">
                            <a:spcAft>
                              <a:spcPts val="0"/>
                            </a:spcAft>
                          </a:pPr>
                          <a:r>
                            <a:rPr lang="en-US" sz="1600" kern="100">
                              <a:effectLst/>
                              <a:latin typeface="+mn-ea"/>
                              <a:ea typeface="+mn-ea"/>
                            </a:rPr>
                            <a:t>3.23</a:t>
                          </a:r>
                          <a:endParaRPr lang="zh-CN" sz="1600" kern="100">
                            <a:effectLst/>
                            <a:latin typeface="+mn-ea"/>
                            <a:ea typeface="+mn-ea"/>
                            <a:cs typeface="Times New Roman" panose="02020603050405020304" pitchFamily="18" charset="0"/>
                          </a:endParaRPr>
                        </a:p>
                      </a:txBody>
                      <a:tcPr marL="68580" marR="68580" marT="0" marB="0"/>
                    </a:tc>
                    <a:tc>
                      <a:txBody>
                        <a:bodyPr/>
                        <a:lstStyle/>
                        <a:p>
                          <a:pPr algn="ctr">
                            <a:spcAft>
                              <a:spcPts val="0"/>
                            </a:spcAft>
                          </a:pPr>
                          <a:r>
                            <a:rPr lang="en-US" sz="1600" kern="100">
                              <a:effectLst/>
                              <a:latin typeface="+mn-ea"/>
                              <a:ea typeface="+mn-ea"/>
                            </a:rPr>
                            <a:t>1.44</a:t>
                          </a:r>
                          <a:endParaRPr lang="zh-CN" sz="1600" kern="100">
                            <a:effectLst/>
                            <a:latin typeface="+mn-ea"/>
                            <a:ea typeface="+mn-ea"/>
                            <a:cs typeface="Times New Roman" panose="02020603050405020304" pitchFamily="18" charset="0"/>
                          </a:endParaRPr>
                        </a:p>
                      </a:txBody>
                      <a:tcPr marL="68580" marR="68580" marT="0" marB="0"/>
                    </a:tc>
                    <a:tc>
                      <a:txBody>
                        <a:bodyPr/>
                        <a:lstStyle/>
                        <a:p>
                          <a:pPr algn="ctr">
                            <a:spcAft>
                              <a:spcPts val="0"/>
                            </a:spcAft>
                          </a:pPr>
                          <a:r>
                            <a:rPr lang="en-US" sz="1600" kern="100">
                              <a:effectLst/>
                              <a:latin typeface="+mn-ea"/>
                              <a:ea typeface="+mn-ea"/>
                            </a:rPr>
                            <a:t>1.56</a:t>
                          </a:r>
                          <a:endParaRPr lang="zh-CN" sz="1600" kern="100">
                            <a:effectLst/>
                            <a:latin typeface="+mn-ea"/>
                            <a:ea typeface="+mn-ea"/>
                            <a:cs typeface="Times New Roman" panose="02020603050405020304" pitchFamily="18" charset="0"/>
                          </a:endParaRPr>
                        </a:p>
                      </a:txBody>
                      <a:tcPr marL="68580" marR="68580" marT="0" marB="0"/>
                    </a:tc>
                    <a:tc>
                      <a:txBody>
                        <a:bodyPr/>
                        <a:lstStyle/>
                        <a:p>
                          <a:pPr algn="ctr">
                            <a:spcAft>
                              <a:spcPts val="0"/>
                            </a:spcAft>
                          </a:pPr>
                          <a:r>
                            <a:rPr lang="en-US" sz="1600" kern="100" dirty="0">
                              <a:effectLst/>
                              <a:latin typeface="+mn-ea"/>
                              <a:ea typeface="+mn-ea"/>
                            </a:rPr>
                            <a:t>7.26</a:t>
                          </a:r>
                          <a:endParaRPr lang="zh-CN" sz="1600" kern="100" dirty="0">
                            <a:effectLst/>
                            <a:latin typeface="+mn-ea"/>
                            <a:ea typeface="+mn-ea"/>
                            <a:cs typeface="Times New Roman" panose="02020603050405020304" pitchFamily="18" charset="0"/>
                          </a:endParaRPr>
                        </a:p>
                      </a:txBody>
                      <a:tcPr marL="68580" marR="68580" marT="0" marB="0"/>
                    </a:tc>
                    <a:tc>
                      <a:txBody>
                        <a:bodyPr/>
                        <a:lstStyle/>
                        <a:p>
                          <a:pPr algn="ctr">
                            <a:spcAft>
                              <a:spcPts val="0"/>
                            </a:spcAft>
                          </a:pPr>
                          <a:r>
                            <a:rPr lang="en-US" sz="1600" kern="100">
                              <a:effectLst/>
                              <a:latin typeface="+mn-ea"/>
                              <a:ea typeface="+mn-ea"/>
                            </a:rPr>
                            <a:t>DNUR</a:t>
                          </a:r>
                          <a:endParaRPr lang="zh-CN" sz="1600" kern="100">
                            <a:effectLst/>
                            <a:latin typeface="+mn-ea"/>
                            <a:ea typeface="+mn-ea"/>
                            <a:cs typeface="Times New Roman" panose="02020603050405020304" pitchFamily="18" charset="0"/>
                          </a:endParaRPr>
                        </a:p>
                      </a:txBody>
                      <a:tcPr marL="68580" marR="68580" marT="0" marB="0"/>
                    </a:tc>
                    <a:tc>
                      <a:txBody>
                        <a:bodyPr/>
                        <a:lstStyle/>
                        <a:p>
                          <a:pPr algn="ctr">
                            <a:spcAft>
                              <a:spcPts val="0"/>
                            </a:spcAft>
                          </a:pPr>
                          <a:r>
                            <a:rPr lang="en-US" sz="1600" kern="100">
                              <a:effectLst/>
                              <a:latin typeface="+mn-ea"/>
                              <a:ea typeface="+mn-ea"/>
                            </a:rPr>
                            <a:t>√</a:t>
                          </a:r>
                          <a:endParaRPr lang="zh-CN" sz="1600" kern="100">
                            <a:effectLst/>
                            <a:latin typeface="+mn-ea"/>
                            <a:ea typeface="+mn-ea"/>
                            <a:cs typeface="Times New Roman" panose="02020603050405020304" pitchFamily="18" charset="0"/>
                          </a:endParaRPr>
                        </a:p>
                      </a:txBody>
                      <a:tcPr marL="68580" marR="68580" marT="0" marB="0"/>
                    </a:tc>
                    <a:extLst>
                      <a:ext uri="{0D108BD9-81ED-4DB2-BD59-A6C34878D82A}">
                        <a16:rowId xmlns:a16="http://schemas.microsoft.com/office/drawing/2014/main" val="3529389458"/>
                      </a:ext>
                    </a:extLst>
                  </a:tr>
                  <a:tr h="243840">
                    <a:tc>
                      <a:txBody>
                        <a:bodyPr/>
                        <a:lstStyle/>
                        <a:p>
                          <a:pPr algn="ctr">
                            <a:spcAft>
                              <a:spcPts val="0"/>
                            </a:spcAft>
                          </a:pPr>
                          <a:r>
                            <a:rPr lang="en-US" sz="1600" kern="100">
                              <a:effectLst/>
                              <a:latin typeface="+mn-ea"/>
                              <a:ea typeface="+mn-ea"/>
                            </a:rPr>
                            <a:t>DNURL</a:t>
                          </a:r>
                          <a:r>
                            <a:rPr lang="en-US" sz="1600" kern="100" baseline="30000">
                              <a:effectLst/>
                              <a:latin typeface="+mn-ea"/>
                              <a:ea typeface="+mn-ea"/>
                            </a:rPr>
                            <a:t>[58]</a:t>
                          </a:r>
                          <a:endParaRPr lang="zh-CN" sz="1600" kern="100">
                            <a:effectLst/>
                            <a:latin typeface="+mn-ea"/>
                            <a:ea typeface="+mn-ea"/>
                            <a:cs typeface="Times New Roman" panose="02020603050405020304" pitchFamily="18" charset="0"/>
                          </a:endParaRPr>
                        </a:p>
                      </a:txBody>
                      <a:tcPr marL="68580" marR="68580" marT="0" marB="0"/>
                    </a:tc>
                    <a:tc>
                      <a:txBody>
                        <a:bodyPr/>
                        <a:lstStyle/>
                        <a:p>
                          <a:pPr algn="ctr">
                            <a:spcAft>
                              <a:spcPts val="0"/>
                            </a:spcAft>
                          </a:pPr>
                          <a:r>
                            <a:rPr lang="en-US" sz="1600" kern="100">
                              <a:effectLst/>
                              <a:latin typeface="+mn-ea"/>
                              <a:ea typeface="+mn-ea"/>
                            </a:rPr>
                            <a:t>3.6</a:t>
                          </a:r>
                          <a:endParaRPr lang="zh-CN" sz="1600" kern="100">
                            <a:effectLst/>
                            <a:latin typeface="+mn-ea"/>
                            <a:ea typeface="+mn-ea"/>
                            <a:cs typeface="Times New Roman" panose="02020603050405020304" pitchFamily="18" charset="0"/>
                          </a:endParaRPr>
                        </a:p>
                      </a:txBody>
                      <a:tcPr marL="68580" marR="68580" marT="0" marB="0"/>
                    </a:tc>
                    <a:tc>
                      <a:txBody>
                        <a:bodyPr/>
                        <a:lstStyle/>
                        <a:p>
                          <a:pPr algn="ctr">
                            <a:spcAft>
                              <a:spcPts val="0"/>
                            </a:spcAft>
                          </a:pPr>
                          <a:r>
                            <a:rPr lang="en-US" sz="1600" kern="100">
                              <a:effectLst/>
                              <a:latin typeface="+mn-ea"/>
                              <a:ea typeface="+mn-ea"/>
                            </a:rPr>
                            <a:t>1.48</a:t>
                          </a:r>
                          <a:endParaRPr lang="zh-CN" sz="1600" kern="100">
                            <a:effectLst/>
                            <a:latin typeface="+mn-ea"/>
                            <a:ea typeface="+mn-ea"/>
                            <a:cs typeface="Times New Roman" panose="02020603050405020304" pitchFamily="18" charset="0"/>
                          </a:endParaRPr>
                        </a:p>
                      </a:txBody>
                      <a:tcPr marL="68580" marR="68580" marT="0" marB="0"/>
                    </a:tc>
                    <a:tc>
                      <a:txBody>
                        <a:bodyPr/>
                        <a:lstStyle/>
                        <a:p>
                          <a:pPr algn="ctr">
                            <a:spcAft>
                              <a:spcPts val="0"/>
                            </a:spcAft>
                          </a:pPr>
                          <a:r>
                            <a:rPr lang="en-US" sz="1600" kern="100">
                              <a:effectLst/>
                              <a:latin typeface="+mn-ea"/>
                              <a:ea typeface="+mn-ea"/>
                            </a:rPr>
                            <a:t>1.68</a:t>
                          </a:r>
                          <a:endParaRPr lang="zh-CN" sz="1600" kern="100">
                            <a:effectLst/>
                            <a:latin typeface="+mn-ea"/>
                            <a:ea typeface="+mn-ea"/>
                            <a:cs typeface="Times New Roman" panose="02020603050405020304" pitchFamily="18" charset="0"/>
                          </a:endParaRPr>
                        </a:p>
                      </a:txBody>
                      <a:tcPr marL="68580" marR="68580" marT="0" marB="0"/>
                    </a:tc>
                    <a:tc>
                      <a:txBody>
                        <a:bodyPr/>
                        <a:lstStyle/>
                        <a:p>
                          <a:pPr algn="ctr">
                            <a:spcAft>
                              <a:spcPts val="0"/>
                            </a:spcAft>
                          </a:pPr>
                          <a:r>
                            <a:rPr lang="en-US" sz="1600" kern="100" dirty="0">
                              <a:effectLst/>
                              <a:latin typeface="+mn-ea"/>
                              <a:ea typeface="+mn-ea"/>
                            </a:rPr>
                            <a:t>8.95</a:t>
                          </a:r>
                          <a:endParaRPr lang="zh-CN" sz="1600" kern="100" dirty="0">
                            <a:effectLst/>
                            <a:latin typeface="+mn-ea"/>
                            <a:ea typeface="+mn-ea"/>
                            <a:cs typeface="Times New Roman" panose="02020603050405020304" pitchFamily="18" charset="0"/>
                          </a:endParaRPr>
                        </a:p>
                      </a:txBody>
                      <a:tcPr marL="68580" marR="68580" marT="0" marB="0"/>
                    </a:tc>
                    <a:tc>
                      <a:txBody>
                        <a:bodyPr/>
                        <a:lstStyle/>
                        <a:p>
                          <a:pPr algn="ctr">
                            <a:spcAft>
                              <a:spcPts val="0"/>
                            </a:spcAft>
                          </a:pPr>
                          <a:r>
                            <a:rPr lang="en-US" sz="1600" kern="100">
                              <a:effectLst/>
                              <a:latin typeface="+mn-ea"/>
                              <a:ea typeface="+mn-ea"/>
                            </a:rPr>
                            <a:t>DNUR</a:t>
                          </a:r>
                          <a:endParaRPr lang="zh-CN" sz="1600" kern="100">
                            <a:effectLst/>
                            <a:latin typeface="+mn-ea"/>
                            <a:ea typeface="+mn-ea"/>
                            <a:cs typeface="Times New Roman" panose="02020603050405020304" pitchFamily="18" charset="0"/>
                          </a:endParaRPr>
                        </a:p>
                      </a:txBody>
                      <a:tcPr marL="68580" marR="68580" marT="0" marB="0"/>
                    </a:tc>
                    <a:tc>
                      <a:txBody>
                        <a:bodyPr/>
                        <a:lstStyle/>
                        <a:p>
                          <a:pPr algn="ctr">
                            <a:spcAft>
                              <a:spcPts val="0"/>
                            </a:spcAft>
                          </a:pPr>
                          <a:r>
                            <a:rPr lang="en-US" sz="1600" kern="100">
                              <a:effectLst/>
                              <a:latin typeface="+mn-ea"/>
                              <a:ea typeface="+mn-ea"/>
                            </a:rPr>
                            <a:t>√</a:t>
                          </a:r>
                          <a:endParaRPr lang="zh-CN" sz="1600" kern="100">
                            <a:effectLst/>
                            <a:latin typeface="+mn-ea"/>
                            <a:ea typeface="+mn-ea"/>
                            <a:cs typeface="Times New Roman" panose="02020603050405020304" pitchFamily="18" charset="0"/>
                          </a:endParaRPr>
                        </a:p>
                      </a:txBody>
                      <a:tcPr marL="68580" marR="68580" marT="0" marB="0"/>
                    </a:tc>
                    <a:extLst>
                      <a:ext uri="{0D108BD9-81ED-4DB2-BD59-A6C34878D82A}">
                        <a16:rowId xmlns:a16="http://schemas.microsoft.com/office/drawing/2014/main" val="484139917"/>
                      </a:ext>
                    </a:extLst>
                  </a:tr>
                  <a:tr h="243840">
                    <a:tc>
                      <a:txBody>
                        <a:bodyPr/>
                        <a:lstStyle/>
                        <a:p>
                          <a:pPr algn="ctr">
                            <a:spcAft>
                              <a:spcPts val="0"/>
                            </a:spcAft>
                          </a:pPr>
                          <a:r>
                            <a:rPr lang="en-US" sz="1600" kern="100">
                              <a:effectLst/>
                              <a:latin typeface="+mn-ea"/>
                              <a:ea typeface="+mn-ea"/>
                            </a:rPr>
                            <a:t>LCDRL</a:t>
                          </a:r>
                          <a:r>
                            <a:rPr lang="en-US" sz="1600" kern="100" baseline="30000">
                              <a:effectLst/>
                              <a:latin typeface="+mn-ea"/>
                              <a:ea typeface="+mn-ea"/>
                            </a:rPr>
                            <a:t>[59]</a:t>
                          </a:r>
                          <a:endParaRPr lang="zh-CN" sz="1600" kern="100">
                            <a:effectLst/>
                            <a:latin typeface="+mn-ea"/>
                            <a:ea typeface="+mn-ea"/>
                            <a:cs typeface="Times New Roman" panose="02020603050405020304" pitchFamily="18" charset="0"/>
                          </a:endParaRPr>
                        </a:p>
                      </a:txBody>
                      <a:tcPr marL="68580" marR="68580" marT="0" marB="0"/>
                    </a:tc>
                    <a:tc>
                      <a:txBody>
                        <a:bodyPr/>
                        <a:lstStyle/>
                        <a:p>
                          <a:pPr algn="ctr">
                            <a:spcAft>
                              <a:spcPts val="0"/>
                            </a:spcAft>
                          </a:pPr>
                          <a:r>
                            <a:rPr lang="en-US" sz="1600" kern="100">
                              <a:effectLst/>
                              <a:latin typeface="+mn-ea"/>
                              <a:ea typeface="+mn-ea"/>
                            </a:rPr>
                            <a:t>8.45</a:t>
                          </a:r>
                          <a:endParaRPr lang="zh-CN" sz="1600" kern="100">
                            <a:effectLst/>
                            <a:latin typeface="+mn-ea"/>
                            <a:ea typeface="+mn-ea"/>
                            <a:cs typeface="Times New Roman" panose="02020603050405020304" pitchFamily="18" charset="0"/>
                          </a:endParaRPr>
                        </a:p>
                      </a:txBody>
                      <a:tcPr marL="68580" marR="68580" marT="0" marB="0"/>
                    </a:tc>
                    <a:tc>
                      <a:txBody>
                        <a:bodyPr/>
                        <a:lstStyle/>
                        <a:p>
                          <a:pPr algn="ctr">
                            <a:spcAft>
                              <a:spcPts val="0"/>
                            </a:spcAft>
                          </a:pPr>
                          <a:r>
                            <a:rPr lang="en-US" sz="1600" kern="100">
                              <a:effectLst/>
                              <a:latin typeface="+mn-ea"/>
                              <a:ea typeface="+mn-ea"/>
                            </a:rPr>
                            <a:t>0.9</a:t>
                          </a:r>
                          <a:endParaRPr lang="zh-CN" sz="1600" kern="100">
                            <a:effectLst/>
                            <a:latin typeface="+mn-ea"/>
                            <a:ea typeface="+mn-ea"/>
                            <a:cs typeface="Times New Roman" panose="02020603050405020304" pitchFamily="18" charset="0"/>
                          </a:endParaRPr>
                        </a:p>
                      </a:txBody>
                      <a:tcPr marL="68580" marR="68580" marT="0" marB="0"/>
                    </a:tc>
                    <a:tc>
                      <a:txBody>
                        <a:bodyPr/>
                        <a:lstStyle/>
                        <a:p>
                          <a:pPr algn="ctr">
                            <a:spcAft>
                              <a:spcPts val="0"/>
                            </a:spcAft>
                          </a:pPr>
                          <a:r>
                            <a:rPr lang="en-US" sz="1600" kern="100">
                              <a:effectLst/>
                              <a:latin typeface="+mn-ea"/>
                              <a:ea typeface="+mn-ea"/>
                            </a:rPr>
                            <a:t>1</a:t>
                          </a:r>
                          <a:endParaRPr lang="zh-CN" sz="1600" kern="100">
                            <a:effectLst/>
                            <a:latin typeface="+mn-ea"/>
                            <a:ea typeface="+mn-ea"/>
                            <a:cs typeface="Times New Roman" panose="02020603050405020304" pitchFamily="18" charset="0"/>
                          </a:endParaRPr>
                        </a:p>
                      </a:txBody>
                      <a:tcPr marL="68580" marR="68580" marT="0" marB="0"/>
                    </a:tc>
                    <a:tc>
                      <a:txBody>
                        <a:bodyPr/>
                        <a:lstStyle/>
                        <a:p>
                          <a:pPr algn="ctr">
                            <a:spcAft>
                              <a:spcPts val="0"/>
                            </a:spcAft>
                          </a:pPr>
                          <a:r>
                            <a:rPr lang="en-US" sz="1600" kern="100">
                              <a:effectLst/>
                              <a:latin typeface="+mn-ea"/>
                              <a:ea typeface="+mn-ea"/>
                            </a:rPr>
                            <a:t>7.61</a:t>
                          </a:r>
                          <a:endParaRPr lang="zh-CN" sz="1600" kern="100">
                            <a:effectLst/>
                            <a:latin typeface="+mn-ea"/>
                            <a:ea typeface="+mn-ea"/>
                            <a:cs typeface="Times New Roman" panose="02020603050405020304" pitchFamily="18" charset="0"/>
                          </a:endParaRPr>
                        </a:p>
                      </a:txBody>
                      <a:tcPr marL="68580" marR="68580" marT="0" marB="0"/>
                    </a:tc>
                    <a:tc>
                      <a:txBody>
                        <a:bodyPr/>
                        <a:lstStyle/>
                        <a:p>
                          <a:pPr algn="ctr">
                            <a:spcAft>
                              <a:spcPts val="0"/>
                            </a:spcAft>
                          </a:pPr>
                          <a:r>
                            <a:rPr lang="en-US" sz="1600" kern="100" dirty="0">
                              <a:effectLst/>
                              <a:latin typeface="+mn-ea"/>
                              <a:ea typeface="+mn-ea"/>
                            </a:rPr>
                            <a:t>DNUR</a:t>
                          </a:r>
                          <a:endParaRPr lang="zh-CN" sz="1600" kern="100" dirty="0">
                            <a:effectLst/>
                            <a:latin typeface="+mn-ea"/>
                            <a:ea typeface="+mn-ea"/>
                            <a:cs typeface="Times New Roman" panose="02020603050405020304" pitchFamily="18" charset="0"/>
                          </a:endParaRPr>
                        </a:p>
                      </a:txBody>
                      <a:tcPr marL="68580" marR="68580" marT="0" marB="0"/>
                    </a:tc>
                    <a:tc>
                      <a:txBody>
                        <a:bodyPr/>
                        <a:lstStyle/>
                        <a:p>
                          <a:pPr algn="ctr">
                            <a:spcAft>
                              <a:spcPts val="0"/>
                            </a:spcAft>
                          </a:pPr>
                          <a:r>
                            <a:rPr lang="en-US" sz="1600" kern="100">
                              <a:effectLst/>
                              <a:latin typeface="+mn-ea"/>
                              <a:ea typeface="+mn-ea"/>
                            </a:rPr>
                            <a:t>×</a:t>
                          </a:r>
                          <a:endParaRPr lang="zh-CN" sz="1600" kern="100">
                            <a:effectLst/>
                            <a:latin typeface="+mn-ea"/>
                            <a:ea typeface="+mn-ea"/>
                            <a:cs typeface="Times New Roman" panose="02020603050405020304" pitchFamily="18" charset="0"/>
                          </a:endParaRPr>
                        </a:p>
                      </a:txBody>
                      <a:tcPr marL="68580" marR="68580" marT="0" marB="0"/>
                    </a:tc>
                    <a:extLst>
                      <a:ext uri="{0D108BD9-81ED-4DB2-BD59-A6C34878D82A}">
                        <a16:rowId xmlns:a16="http://schemas.microsoft.com/office/drawing/2014/main" val="3157966725"/>
                      </a:ext>
                    </a:extLst>
                  </a:tr>
                  <a:tr h="243840">
                    <a:tc>
                      <a:txBody>
                        <a:bodyPr/>
                        <a:lstStyle/>
                        <a:p>
                          <a:pPr algn="ctr">
                            <a:spcAft>
                              <a:spcPts val="0"/>
                            </a:spcAft>
                          </a:pPr>
                          <a:r>
                            <a:rPr lang="en-US" sz="1600" kern="100">
                              <a:effectLst/>
                              <a:latin typeface="+mn-ea"/>
                              <a:ea typeface="+mn-ea"/>
                            </a:rPr>
                            <a:t>DRLW</a:t>
                          </a:r>
                          <a:endParaRPr lang="zh-CN" sz="1600" kern="100">
                            <a:effectLst/>
                            <a:latin typeface="+mn-ea"/>
                            <a:ea typeface="+mn-ea"/>
                            <a:cs typeface="Times New Roman" panose="02020603050405020304" pitchFamily="18" charset="0"/>
                          </a:endParaRPr>
                        </a:p>
                      </a:txBody>
                      <a:tcPr marL="68580" marR="68580" marT="0" marB="0"/>
                    </a:tc>
                    <a:tc>
                      <a:txBody>
                        <a:bodyPr/>
                        <a:lstStyle/>
                        <a:p>
                          <a:pPr algn="ctr">
                            <a:spcAft>
                              <a:spcPts val="0"/>
                            </a:spcAft>
                          </a:pPr>
                          <a:r>
                            <a:rPr lang="en-US" sz="1600" kern="100">
                              <a:effectLst/>
                              <a:latin typeface="+mn-ea"/>
                              <a:ea typeface="+mn-ea"/>
                            </a:rPr>
                            <a:t>2.5</a:t>
                          </a:r>
                          <a:endParaRPr lang="zh-CN" sz="1600" kern="100">
                            <a:effectLst/>
                            <a:latin typeface="+mn-ea"/>
                            <a:ea typeface="+mn-ea"/>
                            <a:cs typeface="Times New Roman" panose="02020603050405020304" pitchFamily="18" charset="0"/>
                          </a:endParaRPr>
                        </a:p>
                      </a:txBody>
                      <a:tcPr marL="68580" marR="68580" marT="0" marB="0"/>
                    </a:tc>
                    <a:tc>
                      <a:txBody>
                        <a:bodyPr/>
                        <a:lstStyle/>
                        <a:p>
                          <a:pPr algn="ctr">
                            <a:spcAft>
                              <a:spcPts val="0"/>
                            </a:spcAft>
                          </a:pPr>
                          <a:r>
                            <a:rPr lang="en-US" sz="1600" kern="100">
                              <a:effectLst/>
                              <a:latin typeface="+mn-ea"/>
                              <a:ea typeface="+mn-ea"/>
                            </a:rPr>
                            <a:t>1.42</a:t>
                          </a:r>
                          <a:endParaRPr lang="zh-CN" sz="1600" kern="100">
                            <a:effectLst/>
                            <a:latin typeface="+mn-ea"/>
                            <a:ea typeface="+mn-ea"/>
                            <a:cs typeface="Times New Roman" panose="02020603050405020304" pitchFamily="18" charset="0"/>
                          </a:endParaRPr>
                        </a:p>
                      </a:txBody>
                      <a:tcPr marL="68580" marR="68580" marT="0" marB="0"/>
                    </a:tc>
                    <a:tc>
                      <a:txBody>
                        <a:bodyPr/>
                        <a:lstStyle/>
                        <a:p>
                          <a:pPr algn="ctr">
                            <a:spcAft>
                              <a:spcPts val="0"/>
                            </a:spcAft>
                          </a:pPr>
                          <a:r>
                            <a:rPr lang="en-US" sz="1600" kern="100">
                              <a:effectLst/>
                              <a:latin typeface="+mn-ea"/>
                              <a:ea typeface="+mn-ea"/>
                            </a:rPr>
                            <a:t>1.26</a:t>
                          </a:r>
                          <a:endParaRPr lang="zh-CN" sz="1600" kern="100">
                            <a:effectLst/>
                            <a:latin typeface="+mn-ea"/>
                            <a:ea typeface="+mn-ea"/>
                            <a:cs typeface="Times New Roman" panose="02020603050405020304" pitchFamily="18" charset="0"/>
                          </a:endParaRPr>
                        </a:p>
                      </a:txBody>
                      <a:tcPr marL="68580" marR="68580" marT="0" marB="0"/>
                    </a:tc>
                    <a:tc>
                      <a:txBody>
                        <a:bodyPr/>
                        <a:lstStyle/>
                        <a:p>
                          <a:pPr algn="ctr">
                            <a:spcAft>
                              <a:spcPts val="0"/>
                            </a:spcAft>
                          </a:pPr>
                          <a:r>
                            <a:rPr lang="en-US" sz="1600" kern="100" dirty="0">
                              <a:effectLst/>
                              <a:latin typeface="+mn-ea"/>
                              <a:ea typeface="+mn-ea"/>
                            </a:rPr>
                            <a:t>4.47</a:t>
                          </a:r>
                          <a:endParaRPr lang="zh-CN" sz="1600" kern="100" dirty="0">
                            <a:effectLst/>
                            <a:latin typeface="+mn-ea"/>
                            <a:ea typeface="+mn-ea"/>
                            <a:cs typeface="Times New Roman" panose="02020603050405020304" pitchFamily="18" charset="0"/>
                          </a:endParaRPr>
                        </a:p>
                      </a:txBody>
                      <a:tcPr marL="68580" marR="68580" marT="0" marB="0"/>
                    </a:tc>
                    <a:tc>
                      <a:txBody>
                        <a:bodyPr/>
                        <a:lstStyle/>
                        <a:p>
                          <a:pPr algn="ctr">
                            <a:spcAft>
                              <a:spcPts val="0"/>
                            </a:spcAft>
                          </a:pPr>
                          <a:r>
                            <a:rPr lang="en-US" sz="1600" kern="100" dirty="0">
                              <a:effectLst/>
                              <a:latin typeface="+mn-ea"/>
                              <a:ea typeface="+mn-ea"/>
                            </a:rPr>
                            <a:t>DNUR</a:t>
                          </a:r>
                          <a:endParaRPr lang="zh-CN" sz="1600" kern="100" dirty="0">
                            <a:effectLst/>
                            <a:latin typeface="+mn-ea"/>
                            <a:ea typeface="+mn-ea"/>
                            <a:cs typeface="Times New Roman" panose="02020603050405020304" pitchFamily="18" charset="0"/>
                          </a:endParaRPr>
                        </a:p>
                      </a:txBody>
                      <a:tcPr marL="68580" marR="68580" marT="0" marB="0"/>
                    </a:tc>
                    <a:tc>
                      <a:txBody>
                        <a:bodyPr/>
                        <a:lstStyle/>
                        <a:p>
                          <a:pPr algn="ctr">
                            <a:spcAft>
                              <a:spcPts val="0"/>
                            </a:spcAft>
                          </a:pPr>
                          <a:r>
                            <a:rPr lang="en-US" sz="1600" kern="100" dirty="0">
                              <a:effectLst/>
                              <a:latin typeface="+mn-ea"/>
                              <a:ea typeface="+mn-ea"/>
                            </a:rPr>
                            <a:t>√</a:t>
                          </a:r>
                          <a:endParaRPr lang="zh-CN" sz="1600" kern="100" dirty="0">
                            <a:effectLst/>
                            <a:latin typeface="+mn-ea"/>
                            <a:ea typeface="+mn-ea"/>
                            <a:cs typeface="Times New Roman" panose="02020603050405020304" pitchFamily="18" charset="0"/>
                          </a:endParaRPr>
                        </a:p>
                      </a:txBody>
                      <a:tcPr marL="68580" marR="68580" marT="0" marB="0"/>
                    </a:tc>
                    <a:extLst>
                      <a:ext uri="{0D108BD9-81ED-4DB2-BD59-A6C34878D82A}">
                        <a16:rowId xmlns:a16="http://schemas.microsoft.com/office/drawing/2014/main" val="361960060"/>
                      </a:ext>
                    </a:extLst>
                  </a:tr>
                </a:tbl>
              </a:graphicData>
            </a:graphic>
          </p:graphicFrame>
        </mc:Fallback>
      </mc:AlternateContent>
      <p:pic>
        <p:nvPicPr>
          <p:cNvPr id="6" name="图片 5"/>
          <p:cNvPicPr>
            <a:picLocks noChangeAspect="1"/>
          </p:cNvPicPr>
          <p:nvPr/>
        </p:nvPicPr>
        <p:blipFill>
          <a:blip r:embed="rId4"/>
          <a:stretch>
            <a:fillRect/>
          </a:stretch>
        </p:blipFill>
        <p:spPr>
          <a:xfrm>
            <a:off x="456800" y="872256"/>
            <a:ext cx="3061581" cy="3025773"/>
          </a:xfrm>
          <a:prstGeom prst="rect">
            <a:avLst/>
          </a:prstGeom>
        </p:spPr>
      </p:pic>
      <p:sp>
        <p:nvSpPr>
          <p:cNvPr id="27" name="圆角矩形 26"/>
          <p:cNvSpPr/>
          <p:nvPr/>
        </p:nvSpPr>
        <p:spPr>
          <a:xfrm>
            <a:off x="407578" y="529437"/>
            <a:ext cx="11382376" cy="6033287"/>
          </a:xfrm>
          <a:prstGeom prst="roundRect">
            <a:avLst>
              <a:gd name="adj" fmla="val 0"/>
            </a:avLst>
          </a:prstGeom>
          <a:noFill/>
          <a:ln w="3175">
            <a:solidFill>
              <a:srgbClr val="5B9BD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1200" cap="none" spc="0" normalizeH="0" baseline="0" noProof="0">
              <a:ln>
                <a:noFill/>
              </a:ln>
              <a:solidFill>
                <a:prstClr val="black"/>
              </a:solidFill>
              <a:effectLst/>
              <a:uLnTx/>
              <a:uFillTx/>
              <a:latin typeface="微软雅黑"/>
              <a:ea typeface="微软雅黑"/>
              <a:cs typeface="+mn-ea"/>
              <a:sym typeface="+mn-lt"/>
            </a:endParaRPr>
          </a:p>
        </p:txBody>
      </p:sp>
      <p:sp>
        <p:nvSpPr>
          <p:cNvPr id="33" name="Text Placeholder 12"/>
          <p:cNvSpPr txBox="1"/>
          <p:nvPr/>
        </p:nvSpPr>
        <p:spPr>
          <a:xfrm>
            <a:off x="390829" y="18838"/>
            <a:ext cx="9962540" cy="382903"/>
          </a:xfrm>
          <a:prstGeom prst="rect">
            <a:avLst/>
          </a:prstGeom>
        </p:spPr>
        <p:txBody>
          <a:bodyPr lIns="0" rIns="0">
            <a:noAutofit/>
          </a:bodyPr>
          <a:lstStyle>
            <a:lvl1pPr marL="0" indent="0" algn="l" defTabSz="914400" rtl="0" eaLnBrk="1" latinLnBrk="0" hangingPunct="1">
              <a:spcBef>
                <a:spcPct val="20000"/>
              </a:spcBef>
              <a:buFont typeface="Arial" panose="020B0604020202020204" pitchFamily="34" charset="0"/>
              <a:buNone/>
              <a:defRPr sz="1400" b="0" kern="1200" baseline="0">
                <a:solidFill>
                  <a:schemeClr val="accent1"/>
                </a:solidFill>
                <a:latin typeface="U.S. 101" pitchFamily="2" charset="0"/>
                <a:ea typeface="Roboto" pitchFamily="2" charset="0"/>
                <a:cs typeface="+mn-cs"/>
              </a:defRPr>
            </a:lvl1pPr>
            <a:lvl2pPr marL="342900" indent="0" algn="l" defTabSz="914400" rtl="0" eaLnBrk="1" latinLnBrk="0" hangingPunct="1">
              <a:spcBef>
                <a:spcPct val="20000"/>
              </a:spcBef>
              <a:buFont typeface="Arial" panose="020B0604020202020204"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anose="020B0604020202020204"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lvl="0">
              <a:spcBef>
                <a:spcPts val="0"/>
              </a:spcBef>
            </a:pPr>
            <a:r>
              <a:rPr lang="zh-CN" altLang="en-US" sz="2800" b="1" dirty="0" smtClean="0">
                <a:solidFill>
                  <a:srgbClr val="5B9BD5"/>
                </a:solidFill>
                <a:latin typeface="微软雅黑"/>
                <a:ea typeface="微软雅黑"/>
                <a:cs typeface="+mn-ea"/>
                <a:sym typeface="+mn-lt"/>
              </a:rPr>
              <a:t>研究内容</a:t>
            </a:r>
            <a:r>
              <a:rPr lang="zh-CN" altLang="en-US" sz="2800" b="1" dirty="0">
                <a:solidFill>
                  <a:srgbClr val="5B9BD5"/>
                </a:solidFill>
                <a:latin typeface="微软雅黑"/>
                <a:ea typeface="微软雅黑"/>
                <a:cs typeface="+mn-ea"/>
                <a:sym typeface="+mn-lt"/>
              </a:rPr>
              <a:t>二：双节点翻转容忍的出错改错型时序</a:t>
            </a:r>
            <a:r>
              <a:rPr lang="en-US" altLang="zh-CN" sz="2800" b="1" dirty="0">
                <a:solidFill>
                  <a:srgbClr val="5B9BD5"/>
                </a:solidFill>
                <a:latin typeface="微软雅黑"/>
                <a:ea typeface="微软雅黑"/>
                <a:cs typeface="+mn-ea"/>
                <a:sym typeface="+mn-lt"/>
              </a:rPr>
              <a:t>EDAC</a:t>
            </a:r>
            <a:r>
              <a:rPr lang="zh-CN" altLang="en-US" sz="2800" b="1" dirty="0">
                <a:solidFill>
                  <a:srgbClr val="5B9BD5"/>
                </a:solidFill>
                <a:latin typeface="微软雅黑"/>
                <a:ea typeface="微软雅黑"/>
                <a:cs typeface="+mn-ea"/>
                <a:sym typeface="+mn-lt"/>
              </a:rPr>
              <a:t>电路设计</a:t>
            </a:r>
            <a:endParaRPr lang="en-GB" altLang="zh-CN" sz="2800" b="1" dirty="0">
              <a:solidFill>
                <a:srgbClr val="5B9BD5"/>
              </a:solidFill>
              <a:latin typeface="微软雅黑"/>
              <a:ea typeface="微软雅黑"/>
              <a:cs typeface="+mn-ea"/>
              <a:sym typeface="+mn-lt"/>
            </a:endParaRPr>
          </a:p>
        </p:txBody>
      </p:sp>
      <p:sp>
        <p:nvSpPr>
          <p:cNvPr id="36" name="文本框 35"/>
          <p:cNvSpPr txBox="1"/>
          <p:nvPr/>
        </p:nvSpPr>
        <p:spPr>
          <a:xfrm>
            <a:off x="4550433" y="2216655"/>
            <a:ext cx="6589514" cy="830997"/>
          </a:xfrm>
          <a:prstGeom prst="rect">
            <a:avLst/>
          </a:prstGeom>
          <a:noFill/>
        </p:spPr>
        <p:txBody>
          <a:bodyPr wrap="square" rtlCol="0">
            <a:spAutoFit/>
          </a:bodyPr>
          <a:lstStyle/>
          <a:p>
            <a:pPr algn="just"/>
            <a:r>
              <a:rPr lang="en-US" altLang="zh-CN" sz="2400" dirty="0" smtClean="0">
                <a:latin typeface="+mn-ea"/>
              </a:rPr>
              <a:t>1</a:t>
            </a:r>
            <a:r>
              <a:rPr lang="zh-CN" altLang="en-US" sz="2400" dirty="0" smtClean="0">
                <a:latin typeface="+mn-ea"/>
              </a:rPr>
              <a:t>）</a:t>
            </a:r>
            <a:r>
              <a:rPr lang="en-US" altLang="zh-CN" sz="2400" dirty="0" smtClean="0">
                <a:latin typeface="+mn-ea"/>
                <a:cs typeface="Times New Roman" panose="02020603050405020304" pitchFamily="18" charset="0"/>
              </a:rPr>
              <a:t>4</a:t>
            </a:r>
            <a:r>
              <a:rPr lang="zh-CN" altLang="en-US" sz="2400" dirty="0" smtClean="0">
                <a:latin typeface="+mn-ea"/>
                <a:cs typeface="Times New Roman" panose="02020603050405020304" pitchFamily="18" charset="0"/>
              </a:rPr>
              <a:t>*</a:t>
            </a:r>
            <a:r>
              <a:rPr lang="en-US" altLang="zh-CN" sz="2400" dirty="0" smtClean="0">
                <a:latin typeface="+mn-ea"/>
                <a:cs typeface="Times New Roman" panose="02020603050405020304" pitchFamily="18" charset="0"/>
              </a:rPr>
              <a:t>2</a:t>
            </a:r>
            <a:r>
              <a:rPr lang="zh-CN" altLang="en-US" sz="2400" dirty="0" smtClean="0">
                <a:latin typeface="+mn-ea"/>
              </a:rPr>
              <a:t>完全互锁的</a:t>
            </a:r>
            <a:r>
              <a:rPr lang="zh-CN" altLang="en-US" sz="2400" dirty="0">
                <a:latin typeface="+mn-ea"/>
              </a:rPr>
              <a:t>恢复阵列、不依赖尺寸大小</a:t>
            </a:r>
            <a:endParaRPr lang="en-US" altLang="zh-CN" sz="2400" dirty="0" smtClean="0">
              <a:latin typeface="+mn-ea"/>
            </a:endParaRPr>
          </a:p>
          <a:p>
            <a:pPr algn="just"/>
            <a:r>
              <a:rPr lang="en-US" altLang="zh-CN" sz="2400" dirty="0" smtClean="0">
                <a:latin typeface="+mn-ea"/>
              </a:rPr>
              <a:t>2</a:t>
            </a:r>
            <a:r>
              <a:rPr lang="zh-CN" altLang="en-US" sz="2400" dirty="0" smtClean="0">
                <a:latin typeface="+mn-ea"/>
              </a:rPr>
              <a:t>）</a:t>
            </a:r>
            <a:r>
              <a:rPr lang="zh-CN" altLang="en-US" sz="2400" dirty="0">
                <a:solidFill>
                  <a:srgbClr val="FF0000"/>
                </a:solidFill>
                <a:latin typeface="+mn-ea"/>
              </a:rPr>
              <a:t>竞争小，负载</a:t>
            </a:r>
            <a:r>
              <a:rPr lang="zh-CN" altLang="en-US" sz="2400" dirty="0" smtClean="0">
                <a:solidFill>
                  <a:srgbClr val="FF0000"/>
                </a:solidFill>
                <a:latin typeface="+mn-ea"/>
              </a:rPr>
              <a:t>小，可</a:t>
            </a:r>
            <a:r>
              <a:rPr lang="zh-CN" altLang="en-US" sz="2400" dirty="0">
                <a:solidFill>
                  <a:srgbClr val="FF0000"/>
                </a:solidFill>
                <a:latin typeface="+mn-ea"/>
              </a:rPr>
              <a:t>稳定工作</a:t>
            </a:r>
            <a:r>
              <a:rPr lang="zh-CN" altLang="en-US" sz="2400" dirty="0" smtClean="0">
                <a:solidFill>
                  <a:srgbClr val="FF0000"/>
                </a:solidFill>
                <a:latin typeface="+mn-ea"/>
              </a:rPr>
              <a:t>在超低电压下</a:t>
            </a:r>
            <a:endParaRPr lang="en-US" altLang="zh-CN" sz="2400" dirty="0" smtClean="0">
              <a:solidFill>
                <a:srgbClr val="FF0000"/>
              </a:solidFill>
              <a:latin typeface="+mn-ea"/>
            </a:endParaRPr>
          </a:p>
        </p:txBody>
      </p:sp>
      <p:sp>
        <p:nvSpPr>
          <p:cNvPr id="8" name="灯片编号占位符 7"/>
          <p:cNvSpPr>
            <a:spLocks noGrp="1"/>
          </p:cNvSpPr>
          <p:nvPr>
            <p:ph type="sldNum" sz="quarter" idx="13"/>
          </p:nvPr>
        </p:nvSpPr>
        <p:spPr/>
        <p:txBody>
          <a:bodyPr/>
          <a:lstStyle/>
          <a:p>
            <a:fld id="{D44FA6E1-6B83-4935-BD31-F33F54FC6619}" type="slidenum">
              <a:rPr lang="zh-CN" altLang="en-US" smtClean="0"/>
              <a:pPr/>
              <a:t>15</a:t>
            </a:fld>
            <a:endParaRPr lang="zh-CN" altLang="en-US" dirty="0"/>
          </a:p>
        </p:txBody>
      </p:sp>
      <p:sp>
        <p:nvSpPr>
          <p:cNvPr id="39" name="文本框 38"/>
          <p:cNvSpPr txBox="1"/>
          <p:nvPr/>
        </p:nvSpPr>
        <p:spPr>
          <a:xfrm>
            <a:off x="4508688" y="1013942"/>
            <a:ext cx="7727743" cy="120032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2400" dirty="0" smtClean="0">
                <a:latin typeface="微软雅黑"/>
                <a:ea typeface="微软雅黑"/>
              </a:rPr>
              <a:t>1</a:t>
            </a:r>
            <a:r>
              <a:rPr lang="zh-CN" altLang="en-US" sz="2400" dirty="0" smtClean="0">
                <a:latin typeface="微软雅黑"/>
                <a:ea typeface="微软雅黑"/>
              </a:rPr>
              <a:t>）</a:t>
            </a:r>
            <a:r>
              <a:rPr lang="en-US" altLang="zh-CN" sz="2400" dirty="0" smtClean="0">
                <a:solidFill>
                  <a:srgbClr val="5B9BD5"/>
                </a:solidFill>
                <a:latin typeface="微软雅黑"/>
                <a:ea typeface="微软雅黑"/>
              </a:rPr>
              <a:t>CK=1</a:t>
            </a:r>
            <a:r>
              <a:rPr lang="zh-CN" altLang="en-US" sz="2400" dirty="0" smtClean="0">
                <a:solidFill>
                  <a:srgbClr val="5B9BD5"/>
                </a:solidFill>
                <a:latin typeface="微软雅黑"/>
                <a:ea typeface="微软雅黑"/>
              </a:rPr>
              <a:t>，</a:t>
            </a:r>
            <a:r>
              <a:rPr lang="en-US" altLang="zh-CN" sz="2400" dirty="0" smtClean="0">
                <a:latin typeface="微软雅黑"/>
                <a:ea typeface="微软雅黑"/>
              </a:rPr>
              <a:t>TG1-4</a:t>
            </a:r>
            <a:r>
              <a:rPr lang="zh-CN" altLang="en-US" sz="2400" dirty="0" smtClean="0">
                <a:latin typeface="微软雅黑"/>
                <a:ea typeface="微软雅黑"/>
              </a:rPr>
              <a:t>打开，</a:t>
            </a:r>
            <a:r>
              <a:rPr lang="en-US" altLang="zh-CN" sz="2400" dirty="0" smtClean="0">
                <a:latin typeface="微软雅黑"/>
                <a:ea typeface="微软雅黑"/>
              </a:rPr>
              <a:t>CC1-4</a:t>
            </a:r>
            <a:r>
              <a:rPr lang="zh-CN" altLang="en-US" sz="2400" dirty="0" smtClean="0">
                <a:latin typeface="微软雅黑"/>
                <a:ea typeface="微软雅黑"/>
              </a:rPr>
              <a:t>关闭，反馈环路断开</a:t>
            </a:r>
            <a:endParaRPr lang="en-US" altLang="zh-CN" sz="2400" dirty="0" smtClean="0">
              <a:latin typeface="微软雅黑"/>
              <a:ea typeface="微软雅黑"/>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2400" b="0" i="0" u="none" strike="noStrike" kern="1200" cap="none" spc="0" normalizeH="0" baseline="0" noProof="0" dirty="0" smtClean="0">
                <a:ln>
                  <a:noFill/>
                </a:ln>
                <a:effectLst/>
                <a:uLnTx/>
                <a:uFillTx/>
                <a:latin typeface="微软雅黑"/>
                <a:ea typeface="微软雅黑"/>
              </a:rPr>
              <a:t>2</a:t>
            </a:r>
            <a:r>
              <a:rPr kumimoji="0" lang="zh-CN" altLang="en-US" sz="2400" b="0" i="0" u="none" strike="noStrike" kern="1200" cap="none" spc="0" normalizeH="0" baseline="0" noProof="0" dirty="0" smtClean="0">
                <a:ln>
                  <a:noFill/>
                </a:ln>
                <a:effectLst/>
                <a:uLnTx/>
                <a:uFillTx/>
                <a:latin typeface="微软雅黑"/>
                <a:ea typeface="微软雅黑"/>
              </a:rPr>
              <a:t>）</a:t>
            </a:r>
            <a:r>
              <a:rPr kumimoji="0" lang="en-US" altLang="zh-CN" sz="2400" b="0" i="0" u="none" strike="noStrike" kern="1200" cap="none" spc="0" normalizeH="0" baseline="0" noProof="0" dirty="0" smtClean="0">
                <a:ln>
                  <a:noFill/>
                </a:ln>
                <a:solidFill>
                  <a:schemeClr val="bg1">
                    <a:lumMod val="65000"/>
                  </a:schemeClr>
                </a:solidFill>
                <a:effectLst/>
                <a:uLnTx/>
                <a:uFillTx/>
                <a:latin typeface="微软雅黑"/>
                <a:ea typeface="微软雅黑"/>
              </a:rPr>
              <a:t>CK=0</a:t>
            </a:r>
            <a:r>
              <a:rPr kumimoji="0" lang="zh-CN" altLang="en-US" sz="2400" b="0" i="0" u="none" strike="noStrike" kern="1200" cap="none" spc="0" normalizeH="0" baseline="0" noProof="0" dirty="0" smtClean="0">
                <a:ln>
                  <a:noFill/>
                </a:ln>
                <a:solidFill>
                  <a:schemeClr val="bg1">
                    <a:lumMod val="65000"/>
                  </a:schemeClr>
                </a:solidFill>
                <a:effectLst/>
                <a:uLnTx/>
                <a:uFillTx/>
                <a:latin typeface="微软雅黑"/>
                <a:ea typeface="微软雅黑"/>
              </a:rPr>
              <a:t>，</a:t>
            </a:r>
            <a:r>
              <a:rPr lang="en-US" altLang="zh-CN" sz="2400" dirty="0" smtClean="0">
                <a:latin typeface="+mn-ea"/>
              </a:rPr>
              <a:t>TG1-4</a:t>
            </a:r>
            <a:r>
              <a:rPr lang="zh-CN" altLang="en-US" sz="2400" dirty="0" smtClean="0">
                <a:latin typeface="+mn-ea"/>
              </a:rPr>
              <a:t>关闭，</a:t>
            </a:r>
            <a:r>
              <a:rPr lang="en-US" altLang="zh-CN" sz="2400" dirty="0">
                <a:latin typeface="+mn-ea"/>
              </a:rPr>
              <a:t> </a:t>
            </a:r>
            <a:r>
              <a:rPr lang="en-US" altLang="zh-CN" sz="2400" dirty="0" smtClean="0">
                <a:latin typeface="+mn-ea"/>
              </a:rPr>
              <a:t>CC1-4</a:t>
            </a:r>
            <a:r>
              <a:rPr lang="zh-CN" altLang="en-US" sz="2400" dirty="0" smtClean="0">
                <a:latin typeface="+mn-ea"/>
              </a:rPr>
              <a:t>打开，</a:t>
            </a:r>
            <a:r>
              <a:rPr lang="zh-CN" altLang="en-US" sz="2400" dirty="0">
                <a:latin typeface="+mn-ea"/>
              </a:rPr>
              <a:t>反馈</a:t>
            </a:r>
            <a:r>
              <a:rPr lang="zh-CN" altLang="en-US" sz="2400" dirty="0" smtClean="0">
                <a:latin typeface="+mn-ea"/>
              </a:rPr>
              <a:t>环路激活，</a:t>
            </a:r>
            <a:endParaRPr lang="en-US" altLang="zh-CN" sz="2400" dirty="0" smtClean="0">
              <a:latin typeface="+mn-ea"/>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2400" dirty="0">
                <a:latin typeface="+mn-ea"/>
              </a:rPr>
              <a:t> </a:t>
            </a:r>
            <a:r>
              <a:rPr lang="en-US" altLang="zh-CN" sz="2400" dirty="0" smtClean="0">
                <a:latin typeface="+mn-ea"/>
              </a:rPr>
              <a:t>     N1-4</a:t>
            </a:r>
            <a:r>
              <a:rPr lang="zh-CN" altLang="en-US" sz="2400" dirty="0" smtClean="0">
                <a:latin typeface="+mn-ea"/>
              </a:rPr>
              <a:t>通过</a:t>
            </a:r>
            <a:r>
              <a:rPr lang="en-US" altLang="zh-CN" sz="2400" dirty="0" smtClean="0">
                <a:latin typeface="+mn-ea"/>
              </a:rPr>
              <a:t>CC1-4</a:t>
            </a:r>
            <a:r>
              <a:rPr lang="zh-CN" altLang="en-US" sz="2400" dirty="0" smtClean="0">
                <a:latin typeface="+mn-ea"/>
              </a:rPr>
              <a:t>反馈给</a:t>
            </a:r>
            <a:r>
              <a:rPr lang="en-US" altLang="zh-CN" sz="2400" dirty="0" smtClean="0">
                <a:latin typeface="+mn-ea"/>
              </a:rPr>
              <a:t>Q</a:t>
            </a:r>
            <a:r>
              <a:rPr lang="zh-CN" altLang="en-US" sz="2400" dirty="0">
                <a:latin typeface="+mn-ea"/>
              </a:rPr>
              <a:t>和</a:t>
            </a:r>
            <a:r>
              <a:rPr lang="en-US" altLang="zh-CN" sz="2400" dirty="0" smtClean="0">
                <a:latin typeface="+mn-ea"/>
              </a:rPr>
              <a:t>N5-N7</a:t>
            </a:r>
            <a:endParaRPr kumimoji="0" lang="zh-CN" altLang="en-US" sz="2400" b="0" i="0" u="none" strike="noStrike" kern="1200" cap="none" spc="0" normalizeH="0" baseline="0" noProof="0" dirty="0">
              <a:ln>
                <a:noFill/>
              </a:ln>
              <a:effectLst/>
              <a:uLnTx/>
              <a:uFillTx/>
              <a:latin typeface="+mn-ea"/>
            </a:endParaRPr>
          </a:p>
        </p:txBody>
      </p:sp>
      <p:sp>
        <p:nvSpPr>
          <p:cNvPr id="40" name="矩形 39"/>
          <p:cNvSpPr/>
          <p:nvPr/>
        </p:nvSpPr>
        <p:spPr>
          <a:xfrm>
            <a:off x="309362" y="6272214"/>
            <a:ext cx="11794150" cy="369332"/>
          </a:xfrm>
          <a:prstGeom prst="rect">
            <a:avLst/>
          </a:prstGeom>
        </p:spPr>
        <p:txBody>
          <a:bodyPr wrap="square">
            <a:spAutoFit/>
          </a:bodyPr>
          <a:lstStyle/>
          <a:p>
            <a:pPr lvl="0" algn="just">
              <a:spcBef>
                <a:spcPts val="0"/>
              </a:spcBef>
            </a:pPr>
            <a:r>
              <a:rPr lang="en-US" altLang="zh-CN" sz="1600" b="1" dirty="0">
                <a:solidFill>
                  <a:srgbClr val="5B9BD5"/>
                </a:solidFill>
                <a:latin typeface="微软雅黑"/>
                <a:cs typeface="Times New Roman" panose="02020603050405020304" pitchFamily="18" charset="0"/>
                <a:sym typeface="+mn-lt"/>
              </a:rPr>
              <a:t>Y. Bai</a:t>
            </a:r>
            <a:r>
              <a:rPr lang="en-US" altLang="zh-CN" sz="1400" dirty="0">
                <a:latin typeface="微软雅黑"/>
                <a:cs typeface="Times New Roman" panose="02020603050405020304" pitchFamily="18" charset="0"/>
                <a:sym typeface="+mn-lt"/>
              </a:rPr>
              <a:t>, </a:t>
            </a:r>
            <a:r>
              <a:rPr lang="en-US" altLang="zh-CN" sz="1450" dirty="0" smtClean="0">
                <a:latin typeface="微软雅黑"/>
                <a:cs typeface="Times New Roman" panose="02020603050405020304" pitchFamily="18" charset="0"/>
                <a:sym typeface="+mn-lt"/>
              </a:rPr>
              <a:t>et, al., </a:t>
            </a:r>
            <a:r>
              <a:rPr lang="en-US" altLang="zh-CN" sz="1450" dirty="0">
                <a:latin typeface="微软雅黑"/>
                <a:cs typeface="Times New Roman" panose="02020603050405020304" pitchFamily="18" charset="0"/>
                <a:sym typeface="+mn-lt"/>
              </a:rPr>
              <a:t>"</a:t>
            </a:r>
            <a:r>
              <a:rPr lang="en-US" altLang="zh-CN" sz="1500" dirty="0" smtClean="0">
                <a:latin typeface="微软雅黑"/>
                <a:cs typeface="Times New Roman" panose="02020603050405020304" pitchFamily="18" charset="0"/>
                <a:sym typeface="+mn-lt"/>
              </a:rPr>
              <a:t>Double-Node-Upset </a:t>
            </a:r>
            <a:r>
              <a:rPr lang="en-US" altLang="zh-CN" sz="1500" dirty="0">
                <a:latin typeface="微软雅黑"/>
                <a:cs typeface="Times New Roman" panose="02020603050405020304" pitchFamily="18" charset="0"/>
                <a:sym typeface="+mn-lt"/>
              </a:rPr>
              <a:t>Self-Recoverable Latch Design for Wide Voltage Range </a:t>
            </a:r>
            <a:r>
              <a:rPr lang="en-US" altLang="zh-CN" sz="1500" dirty="0" err="1">
                <a:latin typeface="微软雅黑"/>
                <a:cs typeface="Times New Roman" panose="02020603050405020304" pitchFamily="18" charset="0"/>
                <a:sym typeface="+mn-lt"/>
              </a:rPr>
              <a:t>Application</a:t>
            </a:r>
            <a:r>
              <a:rPr lang="en-US" altLang="zh-CN" sz="1400" dirty="0" err="1" smtClean="0">
                <a:latin typeface="微软雅黑"/>
                <a:cs typeface="Times New Roman" panose="02020603050405020304" pitchFamily="18" charset="0"/>
                <a:sym typeface="+mn-lt"/>
              </a:rPr>
              <a:t>,”</a:t>
            </a:r>
            <a:r>
              <a:rPr lang="en-US" altLang="zh-CN" dirty="0" err="1" smtClean="0">
                <a:solidFill>
                  <a:srgbClr val="5B9BD5"/>
                </a:solidFill>
                <a:latin typeface="微软雅黑"/>
                <a:cs typeface="Times New Roman" panose="02020603050405020304" pitchFamily="18" charset="0"/>
                <a:sym typeface="+mn-lt"/>
              </a:rPr>
              <a:t>IEEE</a:t>
            </a:r>
            <a:r>
              <a:rPr lang="en-US" altLang="zh-CN" dirty="0" smtClean="0">
                <a:solidFill>
                  <a:srgbClr val="5B9BD5"/>
                </a:solidFill>
                <a:latin typeface="微软雅黑"/>
                <a:cs typeface="Times New Roman" panose="02020603050405020304" pitchFamily="18" charset="0"/>
                <a:sym typeface="+mn-lt"/>
              </a:rPr>
              <a:t> TCAS-II 2024</a:t>
            </a:r>
            <a:endParaRPr lang="en-GB" altLang="zh-CN" sz="1400" dirty="0">
              <a:latin typeface="微软雅黑"/>
              <a:cs typeface="Times New Roman" panose="02020603050405020304" pitchFamily="18" charset="0"/>
              <a:sym typeface="+mn-lt"/>
            </a:endParaRPr>
          </a:p>
        </p:txBody>
      </p:sp>
      <p:sp>
        <p:nvSpPr>
          <p:cNvPr id="38" name="文本框 37"/>
          <p:cNvSpPr txBox="1"/>
          <p:nvPr/>
        </p:nvSpPr>
        <p:spPr>
          <a:xfrm>
            <a:off x="3715986" y="1014719"/>
            <a:ext cx="836118"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400" b="0" i="0" u="none" strike="noStrike" kern="1200" cap="none" spc="0" normalizeH="0" baseline="0" noProof="0" dirty="0" smtClean="0">
                <a:ln>
                  <a:noFill/>
                </a:ln>
                <a:effectLst/>
                <a:uLnTx/>
                <a:uFillTx/>
                <a:latin typeface="微软雅黑"/>
                <a:ea typeface="微软雅黑"/>
                <a:cs typeface="+mn-cs"/>
              </a:rPr>
              <a:t>原理：</a:t>
            </a:r>
            <a:endParaRPr kumimoji="0" lang="zh-CN" altLang="en-US" sz="2400" b="0" i="0" u="none" strike="noStrike" kern="1200" cap="none" spc="0" normalizeH="0" baseline="0" noProof="0" dirty="0">
              <a:ln>
                <a:noFill/>
              </a:ln>
              <a:effectLst/>
              <a:uLnTx/>
              <a:uFillTx/>
              <a:latin typeface="微软雅黑"/>
              <a:ea typeface="微软雅黑"/>
              <a:cs typeface="+mn-cs"/>
            </a:endParaRPr>
          </a:p>
        </p:txBody>
      </p:sp>
      <p:sp>
        <p:nvSpPr>
          <p:cNvPr id="41" name="文本框 40"/>
          <p:cNvSpPr txBox="1"/>
          <p:nvPr/>
        </p:nvSpPr>
        <p:spPr>
          <a:xfrm>
            <a:off x="3744561" y="2218780"/>
            <a:ext cx="836118"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400" b="0" i="0" u="none" strike="noStrike" kern="1200" cap="none" spc="0" normalizeH="0" baseline="0" noProof="0" dirty="0" smtClean="0">
                <a:ln>
                  <a:noFill/>
                </a:ln>
                <a:effectLst/>
                <a:uLnTx/>
                <a:uFillTx/>
                <a:latin typeface="微软雅黑"/>
                <a:ea typeface="微软雅黑"/>
                <a:cs typeface="+mn-cs"/>
              </a:rPr>
              <a:t>特点：</a:t>
            </a:r>
            <a:endParaRPr kumimoji="0" lang="zh-CN" altLang="en-US" sz="2400" b="0" i="0" u="none" strike="noStrike" kern="1200" cap="none" spc="0" normalizeH="0" baseline="0" noProof="0" dirty="0">
              <a:ln>
                <a:noFill/>
              </a:ln>
              <a:effectLst/>
              <a:uLnTx/>
              <a:uFillTx/>
              <a:latin typeface="微软雅黑"/>
              <a:ea typeface="微软雅黑"/>
              <a:cs typeface="+mn-cs"/>
            </a:endParaRPr>
          </a:p>
        </p:txBody>
      </p:sp>
      <p:cxnSp>
        <p:nvCxnSpPr>
          <p:cNvPr id="3" name="肘形连接符 2"/>
          <p:cNvCxnSpPr/>
          <p:nvPr/>
        </p:nvCxnSpPr>
        <p:spPr>
          <a:xfrm flipV="1">
            <a:off x="456801" y="2784502"/>
            <a:ext cx="1743474" cy="626372"/>
          </a:xfrm>
          <a:prstGeom prst="bentConnector3">
            <a:avLst/>
          </a:prstGeom>
          <a:ln w="28575" cap="flat" cmpd="sng" algn="ctr">
            <a:solidFill>
              <a:srgbClr val="FF0000"/>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
        <p:nvSpPr>
          <p:cNvPr id="42" name="文本框 41"/>
          <p:cNvSpPr txBox="1"/>
          <p:nvPr/>
        </p:nvSpPr>
        <p:spPr>
          <a:xfrm>
            <a:off x="327083" y="3644566"/>
            <a:ext cx="1529509"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300" b="0" i="0" u="none" strike="noStrike" kern="1200" cap="none" spc="0" normalizeH="0" baseline="0" noProof="0" dirty="0" smtClean="0">
                <a:ln>
                  <a:noFill/>
                </a:ln>
                <a:solidFill>
                  <a:srgbClr val="FF0000"/>
                </a:solidFill>
                <a:effectLst/>
                <a:uLnTx/>
                <a:uFillTx/>
                <a:latin typeface="微软雅黑"/>
                <a:ea typeface="微软雅黑"/>
                <a:cs typeface="+mn-cs"/>
              </a:rPr>
              <a:t>关键路径</a:t>
            </a:r>
            <a:endParaRPr kumimoji="0" lang="zh-CN" altLang="en-US" sz="2300" b="0" i="0" u="none" strike="noStrike" kern="1200" cap="none" spc="0" normalizeH="0" baseline="0" noProof="0" dirty="0">
              <a:ln>
                <a:noFill/>
              </a:ln>
              <a:solidFill>
                <a:srgbClr val="FF0000"/>
              </a:solidFill>
              <a:effectLst/>
              <a:uLnTx/>
              <a:uFillTx/>
              <a:latin typeface="微软雅黑"/>
              <a:ea typeface="微软雅黑"/>
              <a:cs typeface="+mn-cs"/>
            </a:endParaRPr>
          </a:p>
        </p:txBody>
      </p:sp>
      <p:sp>
        <p:nvSpPr>
          <p:cNvPr id="4" name="乘号 3"/>
          <p:cNvSpPr/>
          <p:nvPr/>
        </p:nvSpPr>
        <p:spPr>
          <a:xfrm>
            <a:off x="2368550" y="1161861"/>
            <a:ext cx="826612" cy="713234"/>
          </a:xfrm>
          <a:prstGeom prst="mathMultiply">
            <a:avLst/>
          </a:prstGeom>
          <a:solidFill>
            <a:srgbClr val="C9DE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乘号 46"/>
          <p:cNvSpPr/>
          <p:nvPr/>
        </p:nvSpPr>
        <p:spPr>
          <a:xfrm>
            <a:off x="2368550" y="1836169"/>
            <a:ext cx="826612" cy="713234"/>
          </a:xfrm>
          <a:prstGeom prst="mathMultiply">
            <a:avLst/>
          </a:prstGeom>
          <a:solidFill>
            <a:srgbClr val="C9DE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乘号 48"/>
          <p:cNvSpPr/>
          <p:nvPr/>
        </p:nvSpPr>
        <p:spPr>
          <a:xfrm>
            <a:off x="2368550" y="2499649"/>
            <a:ext cx="826612" cy="713234"/>
          </a:xfrm>
          <a:prstGeom prst="mathMultiply">
            <a:avLst/>
          </a:prstGeom>
          <a:solidFill>
            <a:srgbClr val="C9DE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乘号 49"/>
          <p:cNvSpPr/>
          <p:nvPr/>
        </p:nvSpPr>
        <p:spPr>
          <a:xfrm>
            <a:off x="2368550" y="3182730"/>
            <a:ext cx="826612" cy="713234"/>
          </a:xfrm>
          <a:prstGeom prst="mathMultiply">
            <a:avLst/>
          </a:prstGeom>
          <a:solidFill>
            <a:srgbClr val="C9DE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乘号 50"/>
          <p:cNvSpPr/>
          <p:nvPr/>
        </p:nvSpPr>
        <p:spPr>
          <a:xfrm>
            <a:off x="477241" y="969378"/>
            <a:ext cx="804862" cy="725135"/>
          </a:xfrm>
          <a:prstGeom prst="mathMultiply">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乘号 51"/>
          <p:cNvSpPr/>
          <p:nvPr/>
        </p:nvSpPr>
        <p:spPr>
          <a:xfrm>
            <a:off x="477241" y="1643686"/>
            <a:ext cx="804862" cy="725135"/>
          </a:xfrm>
          <a:prstGeom prst="mathMultiply">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乘号 52"/>
          <p:cNvSpPr/>
          <p:nvPr/>
        </p:nvSpPr>
        <p:spPr>
          <a:xfrm>
            <a:off x="477241" y="2337646"/>
            <a:ext cx="804862" cy="725135"/>
          </a:xfrm>
          <a:prstGeom prst="mathMultiply">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乘号 53"/>
          <p:cNvSpPr/>
          <p:nvPr/>
        </p:nvSpPr>
        <p:spPr>
          <a:xfrm>
            <a:off x="477241" y="2975007"/>
            <a:ext cx="804862" cy="725135"/>
          </a:xfrm>
          <a:prstGeom prst="mathMultiply">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文本框 47"/>
          <p:cNvSpPr txBox="1"/>
          <p:nvPr/>
        </p:nvSpPr>
        <p:spPr>
          <a:xfrm>
            <a:off x="351669" y="474124"/>
            <a:ext cx="5744331" cy="461665"/>
          </a:xfrm>
          <a:prstGeom prst="rect">
            <a:avLst/>
          </a:prstGeom>
          <a:noFill/>
        </p:spPr>
        <p:txBody>
          <a:bodyPr wrap="square" rtlCol="0">
            <a:spAutoFit/>
          </a:bodyPr>
          <a:lstStyle/>
          <a:p>
            <a:pPr marL="342900" indent="-342900">
              <a:buClr>
                <a:schemeClr val="accent1"/>
              </a:buClr>
              <a:buFont typeface="Wingdings" panose="05000000000000000000" pitchFamily="2" charset="2"/>
              <a:buChar char="p"/>
            </a:pPr>
            <a:r>
              <a:rPr lang="zh-CN" altLang="en-US" sz="2400" dirty="0" smtClean="0">
                <a:latin typeface="+mn-ea"/>
              </a:rPr>
              <a:t>双</a:t>
            </a:r>
            <a:r>
              <a:rPr lang="zh-CN" altLang="en-US" sz="2400" dirty="0">
                <a:latin typeface="+mn-ea"/>
              </a:rPr>
              <a:t>节点翻转自恢复</a:t>
            </a:r>
            <a:r>
              <a:rPr lang="zh-CN" altLang="en-US" sz="2400" dirty="0" smtClean="0">
                <a:latin typeface="+mn-ea"/>
              </a:rPr>
              <a:t>的锁存器（</a:t>
            </a:r>
            <a:r>
              <a:rPr lang="en-US" altLang="zh-CN" sz="2400" dirty="0" smtClean="0">
                <a:latin typeface="+mn-ea"/>
              </a:rPr>
              <a:t>DRLW</a:t>
            </a:r>
            <a:r>
              <a:rPr lang="zh-CN" altLang="en-US" sz="2400" dirty="0" smtClean="0">
                <a:latin typeface="+mn-ea"/>
              </a:rPr>
              <a:t>）</a:t>
            </a:r>
            <a:endParaRPr lang="zh-CN" altLang="en-US" sz="2400" dirty="0">
              <a:latin typeface="+mn-ea"/>
            </a:endParaRPr>
          </a:p>
        </p:txBody>
      </p:sp>
      <p:sp>
        <p:nvSpPr>
          <p:cNvPr id="91" name="文本框 90"/>
          <p:cNvSpPr txBox="1"/>
          <p:nvPr/>
        </p:nvSpPr>
        <p:spPr>
          <a:xfrm>
            <a:off x="339710" y="4230516"/>
            <a:ext cx="2255632"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000" b="0" i="0" u="none" strike="noStrike" kern="1200" cap="none" spc="0" normalizeH="0" baseline="0" noProof="0" dirty="0" smtClean="0">
                <a:ln>
                  <a:noFill/>
                </a:ln>
                <a:effectLst/>
                <a:uLnTx/>
                <a:uFillTx/>
                <a:latin typeface="微软雅黑"/>
                <a:ea typeface="微软雅黑"/>
                <a:cs typeface="+mn-cs"/>
              </a:rPr>
              <a:t>收益</a:t>
            </a:r>
            <a:r>
              <a:rPr kumimoji="0" lang="en-US" altLang="zh-CN" b="0" i="0" u="none" strike="noStrike" kern="1200" cap="none" spc="0" normalizeH="0" baseline="0" noProof="0" dirty="0" smtClean="0">
                <a:ln>
                  <a:noFill/>
                </a:ln>
                <a:effectLst/>
                <a:uLnTx/>
                <a:uFillTx/>
                <a:latin typeface="微软雅黑"/>
                <a:ea typeface="微软雅黑"/>
                <a:cs typeface="+mn-cs"/>
              </a:rPr>
              <a:t>@0.9V/1GHz</a:t>
            </a:r>
            <a:endParaRPr kumimoji="0" lang="zh-CN" altLang="en-US" sz="1400" b="0" i="0" u="none" strike="noStrike" kern="1200" cap="none" spc="0" normalizeH="0" baseline="0" noProof="0" dirty="0">
              <a:ln>
                <a:noFill/>
              </a:ln>
              <a:effectLst/>
              <a:uLnTx/>
              <a:uFillTx/>
              <a:latin typeface="微软雅黑"/>
              <a:ea typeface="微软雅黑"/>
              <a:cs typeface="+mn-cs"/>
            </a:endParaRPr>
          </a:p>
        </p:txBody>
      </p:sp>
      <p:sp>
        <p:nvSpPr>
          <p:cNvPr id="92" name="文本框 91"/>
          <p:cNvSpPr txBox="1"/>
          <p:nvPr/>
        </p:nvSpPr>
        <p:spPr>
          <a:xfrm>
            <a:off x="2285918" y="3857567"/>
            <a:ext cx="1131528"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2400" i="0" u="none" strike="noStrike" kern="1200" cap="none" spc="0" normalizeH="0" baseline="0" noProof="0" dirty="0" smtClean="0">
                <a:ln>
                  <a:noFill/>
                </a:ln>
                <a:solidFill>
                  <a:prstClr val="black"/>
                </a:solidFill>
                <a:effectLst/>
                <a:uLnTx/>
                <a:uFillTx/>
                <a:latin typeface="Microsoft Himalaya" panose="01010100010101010101" pitchFamily="2" charset="0"/>
                <a:ea typeface="Microsoft Himalaya" panose="01010100010101010101" pitchFamily="2" charset="0"/>
                <a:cs typeface="Microsoft Himalaya" panose="01010100010101010101" pitchFamily="2" charset="0"/>
              </a:rPr>
              <a:t>MR2019</a:t>
            </a:r>
            <a:endParaRPr kumimoji="0" lang="zh-CN" altLang="en-US" sz="2400" i="0" u="none" strike="noStrike" kern="1200" cap="none" spc="0" normalizeH="0" baseline="0" noProof="0" dirty="0">
              <a:ln>
                <a:noFill/>
              </a:ln>
              <a:solidFill>
                <a:prstClr val="black"/>
              </a:solidFill>
              <a:effectLst/>
              <a:uLnTx/>
              <a:uFillTx/>
              <a:latin typeface="Microsoft Himalaya" panose="01010100010101010101" pitchFamily="2" charset="0"/>
              <a:ea typeface="微软雅黑"/>
              <a:cs typeface="Microsoft Himalaya" panose="01010100010101010101" pitchFamily="2" charset="0"/>
            </a:endParaRPr>
          </a:p>
        </p:txBody>
      </p:sp>
      <p:sp>
        <p:nvSpPr>
          <p:cNvPr id="93" name="文本框 92"/>
          <p:cNvSpPr txBox="1"/>
          <p:nvPr/>
        </p:nvSpPr>
        <p:spPr>
          <a:xfrm>
            <a:off x="2283615" y="4102115"/>
            <a:ext cx="1218649"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2400" i="0" u="none" strike="noStrike" kern="1200" cap="none" spc="0" normalizeH="0" baseline="0" noProof="0" dirty="0" smtClean="0">
                <a:ln>
                  <a:noFill/>
                </a:ln>
                <a:solidFill>
                  <a:prstClr val="black"/>
                </a:solidFill>
                <a:effectLst/>
                <a:uLnTx/>
                <a:uFillTx/>
                <a:latin typeface="Microsoft Himalaya" panose="01010100010101010101" pitchFamily="2" charset="0"/>
                <a:ea typeface="Microsoft Himalaya" panose="01010100010101010101" pitchFamily="2" charset="0"/>
                <a:cs typeface="Microsoft Himalaya" panose="01010100010101010101" pitchFamily="2" charset="0"/>
              </a:rPr>
              <a:t>TEPC2020</a:t>
            </a:r>
            <a:endParaRPr kumimoji="0" lang="zh-CN" altLang="en-US" sz="2400" i="0" u="none" strike="noStrike" kern="1200" cap="none" spc="0" normalizeH="0" baseline="0" noProof="0" dirty="0">
              <a:ln>
                <a:noFill/>
              </a:ln>
              <a:solidFill>
                <a:prstClr val="black"/>
              </a:solidFill>
              <a:effectLst/>
              <a:uLnTx/>
              <a:uFillTx/>
              <a:latin typeface="Microsoft Himalaya" panose="01010100010101010101" pitchFamily="2" charset="0"/>
              <a:ea typeface="微软雅黑"/>
              <a:cs typeface="Microsoft Himalaya" panose="01010100010101010101" pitchFamily="2" charset="0"/>
            </a:endParaRPr>
          </a:p>
        </p:txBody>
      </p:sp>
      <p:sp>
        <p:nvSpPr>
          <p:cNvPr id="94" name="文本框 93"/>
          <p:cNvSpPr txBox="1"/>
          <p:nvPr/>
        </p:nvSpPr>
        <p:spPr>
          <a:xfrm>
            <a:off x="2283615" y="4338453"/>
            <a:ext cx="1401905"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2400" i="0" u="none" strike="noStrike" kern="1200" cap="none" spc="0" normalizeH="0" baseline="0" noProof="0" dirty="0" smtClean="0">
                <a:ln>
                  <a:noFill/>
                </a:ln>
                <a:solidFill>
                  <a:prstClr val="black"/>
                </a:solidFill>
                <a:effectLst/>
                <a:uLnTx/>
                <a:uFillTx/>
                <a:latin typeface="Microsoft Himalaya" panose="01010100010101010101" pitchFamily="2" charset="0"/>
                <a:ea typeface="Microsoft Himalaya" panose="01010100010101010101" pitchFamily="2" charset="0"/>
                <a:cs typeface="Microsoft Himalaya" panose="01010100010101010101" pitchFamily="2" charset="0"/>
              </a:rPr>
              <a:t>TDMR2019</a:t>
            </a:r>
            <a:endParaRPr kumimoji="0" lang="zh-CN" altLang="en-US" sz="2000" i="0" u="none" strike="noStrike" kern="1200" cap="none" spc="0" normalizeH="0" baseline="0" noProof="0" dirty="0">
              <a:ln>
                <a:noFill/>
              </a:ln>
              <a:solidFill>
                <a:prstClr val="black"/>
              </a:solidFill>
              <a:effectLst/>
              <a:uLnTx/>
              <a:uFillTx/>
              <a:latin typeface="Microsoft Himalaya" panose="01010100010101010101" pitchFamily="2" charset="0"/>
              <a:ea typeface="微软雅黑"/>
              <a:cs typeface="Microsoft Himalaya" panose="01010100010101010101" pitchFamily="2" charset="0"/>
            </a:endParaRPr>
          </a:p>
        </p:txBody>
      </p:sp>
      <p:sp>
        <p:nvSpPr>
          <p:cNvPr id="95" name="矩形 94"/>
          <p:cNvSpPr/>
          <p:nvPr/>
        </p:nvSpPr>
        <p:spPr>
          <a:xfrm>
            <a:off x="2283616" y="4587567"/>
            <a:ext cx="1489510" cy="461665"/>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2400" i="0" u="none" strike="noStrike" kern="1200" cap="none" spc="0" normalizeH="0" baseline="0" noProof="0" dirty="0" smtClean="0">
                <a:ln>
                  <a:noFill/>
                </a:ln>
                <a:solidFill>
                  <a:prstClr val="black"/>
                </a:solidFill>
                <a:effectLst/>
                <a:uLnTx/>
                <a:uFillTx/>
                <a:latin typeface="Microsoft Himalaya" panose="01010100010101010101" pitchFamily="2" charset="0"/>
                <a:ea typeface="Microsoft Himalaya" panose="01010100010101010101" pitchFamily="2" charset="0"/>
                <a:cs typeface="Microsoft Himalaya" panose="01010100010101010101" pitchFamily="2" charset="0"/>
              </a:rPr>
              <a:t>MWSCAS2015</a:t>
            </a:r>
            <a:endParaRPr kumimoji="0" lang="zh-CN" altLang="en-US" sz="2400" i="0" u="none" strike="noStrike" kern="1200" cap="none" spc="0" normalizeH="0" baseline="0" noProof="0" dirty="0">
              <a:ln>
                <a:noFill/>
              </a:ln>
              <a:solidFill>
                <a:prstClr val="black"/>
              </a:solidFill>
              <a:effectLst/>
              <a:uLnTx/>
              <a:uFillTx/>
              <a:latin typeface="Microsoft Himalaya" panose="01010100010101010101" pitchFamily="2" charset="0"/>
              <a:ea typeface="微软雅黑"/>
              <a:cs typeface="Microsoft Himalaya" panose="01010100010101010101" pitchFamily="2" charset="0"/>
            </a:endParaRPr>
          </a:p>
        </p:txBody>
      </p:sp>
      <p:sp>
        <p:nvSpPr>
          <p:cNvPr id="96" name="矩形 95"/>
          <p:cNvSpPr/>
          <p:nvPr/>
        </p:nvSpPr>
        <p:spPr>
          <a:xfrm>
            <a:off x="2283616" y="4815718"/>
            <a:ext cx="1239442" cy="461665"/>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2400" i="0" u="none" strike="noStrike" kern="1200" cap="none" spc="0" normalizeH="0" baseline="0" noProof="0" dirty="0" smtClean="0">
                <a:ln>
                  <a:noFill/>
                </a:ln>
                <a:solidFill>
                  <a:prstClr val="black"/>
                </a:solidFill>
                <a:effectLst/>
                <a:uLnTx/>
                <a:uFillTx/>
                <a:latin typeface="Microsoft Himalaya" panose="01010100010101010101" pitchFamily="2" charset="0"/>
                <a:ea typeface="Microsoft Himalaya" panose="01010100010101010101" pitchFamily="2" charset="0"/>
                <a:cs typeface="Microsoft Himalaya" panose="01010100010101010101" pitchFamily="2" charset="0"/>
              </a:rPr>
              <a:t>ISVLSI2015</a:t>
            </a:r>
            <a:endParaRPr kumimoji="0" lang="zh-CN" altLang="en-US" sz="2400" i="0" u="none" strike="noStrike" kern="1200" cap="none" spc="0" normalizeH="0" baseline="0" noProof="0" dirty="0">
              <a:ln>
                <a:noFill/>
              </a:ln>
              <a:solidFill>
                <a:prstClr val="black"/>
              </a:solidFill>
              <a:effectLst/>
              <a:uLnTx/>
              <a:uFillTx/>
              <a:latin typeface="Microsoft Himalaya" panose="01010100010101010101" pitchFamily="2" charset="0"/>
              <a:ea typeface="微软雅黑"/>
              <a:cs typeface="Microsoft Himalaya" panose="01010100010101010101" pitchFamily="2" charset="0"/>
            </a:endParaRPr>
          </a:p>
        </p:txBody>
      </p:sp>
      <p:sp>
        <p:nvSpPr>
          <p:cNvPr id="97" name="矩形 96"/>
          <p:cNvSpPr/>
          <p:nvPr/>
        </p:nvSpPr>
        <p:spPr>
          <a:xfrm>
            <a:off x="2283616" y="5066670"/>
            <a:ext cx="848309" cy="461665"/>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2400" i="0" u="none" strike="noStrike" kern="1200" cap="none" spc="0" normalizeH="0" baseline="0" noProof="0" dirty="0" smtClean="0">
                <a:ln>
                  <a:noFill/>
                </a:ln>
                <a:solidFill>
                  <a:prstClr val="black"/>
                </a:solidFill>
                <a:effectLst/>
                <a:uLnTx/>
                <a:uFillTx/>
                <a:latin typeface="Microsoft Himalaya" panose="01010100010101010101" pitchFamily="2" charset="0"/>
                <a:ea typeface="Microsoft Himalaya" panose="01010100010101010101" pitchFamily="2" charset="0"/>
                <a:cs typeface="Microsoft Himalaya" panose="01010100010101010101" pitchFamily="2" charset="0"/>
              </a:rPr>
              <a:t>ET2015</a:t>
            </a:r>
            <a:endParaRPr kumimoji="0" lang="zh-CN" altLang="en-US" sz="2400" i="0" u="none" strike="noStrike" kern="1200" cap="none" spc="0" normalizeH="0" baseline="0" noProof="0" dirty="0">
              <a:ln>
                <a:noFill/>
              </a:ln>
              <a:solidFill>
                <a:prstClr val="black"/>
              </a:solidFill>
              <a:effectLst/>
              <a:uLnTx/>
              <a:uFillTx/>
              <a:latin typeface="Microsoft Himalaya" panose="01010100010101010101" pitchFamily="2" charset="0"/>
              <a:ea typeface="微软雅黑"/>
              <a:cs typeface="Microsoft Himalaya" panose="01010100010101010101" pitchFamily="2" charset="0"/>
            </a:endParaRPr>
          </a:p>
        </p:txBody>
      </p:sp>
      <p:sp>
        <p:nvSpPr>
          <p:cNvPr id="98" name="文本框 97"/>
          <p:cNvSpPr txBox="1"/>
          <p:nvPr/>
        </p:nvSpPr>
        <p:spPr>
          <a:xfrm>
            <a:off x="2283616" y="5304964"/>
            <a:ext cx="1314784"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2400" i="0" u="none" strike="noStrike" kern="1200" cap="none" spc="0" normalizeH="0" baseline="0" noProof="0" dirty="0" smtClean="0">
                <a:ln>
                  <a:noFill/>
                </a:ln>
                <a:solidFill>
                  <a:prstClr val="black"/>
                </a:solidFill>
                <a:effectLst/>
                <a:uLnTx/>
                <a:uFillTx/>
                <a:latin typeface="Microsoft Himalaya" panose="01010100010101010101" pitchFamily="2" charset="0"/>
                <a:ea typeface="Microsoft Himalaya" panose="01010100010101010101" pitchFamily="2" charset="0"/>
                <a:cs typeface="Microsoft Himalaya" panose="01010100010101010101" pitchFamily="2" charset="0"/>
              </a:rPr>
              <a:t>TVLSI2021</a:t>
            </a:r>
            <a:endParaRPr kumimoji="0" lang="zh-CN" altLang="en-US" sz="2400" i="0" u="none" strike="noStrike" kern="1200" cap="none" spc="0" normalizeH="0" baseline="0" noProof="0" dirty="0">
              <a:ln>
                <a:noFill/>
              </a:ln>
              <a:solidFill>
                <a:prstClr val="black"/>
              </a:solidFill>
              <a:effectLst/>
              <a:uLnTx/>
              <a:uFillTx/>
              <a:latin typeface="Microsoft Himalaya" panose="01010100010101010101" pitchFamily="2" charset="0"/>
              <a:ea typeface="微软雅黑"/>
              <a:cs typeface="Microsoft Himalaya" panose="01010100010101010101" pitchFamily="2" charset="0"/>
            </a:endParaRPr>
          </a:p>
        </p:txBody>
      </p:sp>
      <p:sp>
        <p:nvSpPr>
          <p:cNvPr id="99" name="文本框 98"/>
          <p:cNvSpPr txBox="1"/>
          <p:nvPr/>
        </p:nvSpPr>
        <p:spPr>
          <a:xfrm>
            <a:off x="2283616" y="5554762"/>
            <a:ext cx="1314784"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2400" i="0" u="none" strike="noStrike" kern="1200" cap="none" spc="0" normalizeH="0" baseline="0" noProof="0" dirty="0" smtClean="0">
                <a:ln>
                  <a:noFill/>
                </a:ln>
                <a:solidFill>
                  <a:prstClr val="black"/>
                </a:solidFill>
                <a:effectLst/>
                <a:uLnTx/>
                <a:uFillTx/>
                <a:latin typeface="Microsoft Himalaya" panose="01010100010101010101" pitchFamily="2" charset="0"/>
                <a:ea typeface="Microsoft Himalaya" panose="01010100010101010101" pitchFamily="2" charset="0"/>
                <a:cs typeface="Microsoft Himalaya" panose="01010100010101010101" pitchFamily="2" charset="0"/>
              </a:rPr>
              <a:t>TVLSI2017</a:t>
            </a:r>
            <a:endParaRPr kumimoji="0" lang="zh-CN" altLang="en-US" sz="2400" i="0" u="none" strike="noStrike" kern="1200" cap="none" spc="0" normalizeH="0" baseline="0" noProof="0" dirty="0">
              <a:ln>
                <a:noFill/>
              </a:ln>
              <a:solidFill>
                <a:prstClr val="black"/>
              </a:solidFill>
              <a:effectLst/>
              <a:uLnTx/>
              <a:uFillTx/>
              <a:latin typeface="Microsoft Himalaya" panose="01010100010101010101" pitchFamily="2" charset="0"/>
              <a:ea typeface="微软雅黑"/>
              <a:cs typeface="Microsoft Himalaya" panose="01010100010101010101" pitchFamily="2" charset="0"/>
            </a:endParaRPr>
          </a:p>
        </p:txBody>
      </p:sp>
      <p:sp>
        <p:nvSpPr>
          <p:cNvPr id="100" name="文本框 99"/>
          <p:cNvSpPr txBox="1"/>
          <p:nvPr/>
        </p:nvSpPr>
        <p:spPr>
          <a:xfrm>
            <a:off x="2283616" y="5804872"/>
            <a:ext cx="1401904"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2400" i="0" u="none" strike="noStrike" kern="1200" cap="none" spc="0" normalizeH="0" baseline="0" noProof="0" dirty="0" smtClean="0">
                <a:ln>
                  <a:noFill/>
                </a:ln>
                <a:solidFill>
                  <a:prstClr val="black"/>
                </a:solidFill>
                <a:effectLst/>
                <a:uLnTx/>
                <a:uFillTx/>
                <a:latin typeface="Microsoft Himalaya" panose="01010100010101010101" pitchFamily="2" charset="0"/>
                <a:ea typeface="Microsoft Himalaya" panose="01010100010101010101" pitchFamily="2" charset="0"/>
                <a:cs typeface="Microsoft Himalaya" panose="01010100010101010101" pitchFamily="2" charset="0"/>
              </a:rPr>
              <a:t>TCAS-II2023</a:t>
            </a:r>
            <a:endParaRPr kumimoji="0" lang="zh-CN" altLang="en-US" sz="2000" i="0" u="none" strike="noStrike" kern="1200" cap="none" spc="0" normalizeH="0" baseline="0" noProof="0" dirty="0">
              <a:ln>
                <a:noFill/>
              </a:ln>
              <a:solidFill>
                <a:prstClr val="black"/>
              </a:solidFill>
              <a:effectLst/>
              <a:uLnTx/>
              <a:uFillTx/>
              <a:latin typeface="Microsoft Himalaya" panose="01010100010101010101" pitchFamily="2" charset="0"/>
              <a:ea typeface="微软雅黑"/>
              <a:cs typeface="Microsoft Himalaya" panose="01010100010101010101" pitchFamily="2" charset="0"/>
            </a:endParaRPr>
          </a:p>
        </p:txBody>
      </p:sp>
      <p:sp>
        <p:nvSpPr>
          <p:cNvPr id="102" name="矩形 101"/>
          <p:cNvSpPr/>
          <p:nvPr/>
        </p:nvSpPr>
        <p:spPr>
          <a:xfrm>
            <a:off x="11139947" y="4638959"/>
            <a:ext cx="575395" cy="494997"/>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a:ea typeface="微软雅黑"/>
              <a:cs typeface="+mn-cs"/>
            </a:endParaRPr>
          </a:p>
        </p:txBody>
      </p:sp>
      <p:sp>
        <p:nvSpPr>
          <p:cNvPr id="103" name="矩形 102"/>
          <p:cNvSpPr/>
          <p:nvPr/>
        </p:nvSpPr>
        <p:spPr>
          <a:xfrm>
            <a:off x="11142502" y="5889719"/>
            <a:ext cx="572841" cy="193144"/>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a:ea typeface="微软雅黑"/>
              <a:cs typeface="+mn-cs"/>
            </a:endParaRPr>
          </a:p>
        </p:txBody>
      </p:sp>
      <p:sp>
        <p:nvSpPr>
          <p:cNvPr id="104" name="文本框 103"/>
          <p:cNvSpPr txBox="1"/>
          <p:nvPr/>
        </p:nvSpPr>
        <p:spPr>
          <a:xfrm>
            <a:off x="2484639" y="6057126"/>
            <a:ext cx="792030" cy="400110"/>
          </a:xfrm>
          <a:prstGeom prst="rect">
            <a:avLst/>
          </a:prstGeom>
          <a:noFill/>
        </p:spPr>
        <p:txBody>
          <a:bodyPr wrap="square" rtlCol="0">
            <a:spAutoFit/>
          </a:bodyPr>
          <a:lstStyle/>
          <a:p>
            <a:pPr>
              <a:defRPr/>
            </a:pPr>
            <a:r>
              <a:rPr lang="zh-CN" altLang="en-US" sz="2000" dirty="0">
                <a:solidFill>
                  <a:srgbClr val="FF0000"/>
                </a:solidFill>
                <a:latin typeface="+mn-ea"/>
                <a:cs typeface="Microsoft Himalaya" panose="01010100010101010101" pitchFamily="2" charset="0"/>
              </a:rPr>
              <a:t>本人</a:t>
            </a:r>
          </a:p>
        </p:txBody>
      </p:sp>
      <p:sp>
        <p:nvSpPr>
          <p:cNvPr id="105" name="文本框 104"/>
          <p:cNvSpPr txBox="1"/>
          <p:nvPr/>
        </p:nvSpPr>
        <p:spPr>
          <a:xfrm>
            <a:off x="336707" y="4641800"/>
            <a:ext cx="2082124" cy="430887"/>
          </a:xfrm>
          <a:prstGeom prst="rect">
            <a:avLst/>
          </a:prstGeom>
          <a:noFill/>
        </p:spPr>
        <p:txBody>
          <a:bodyPr wrap="square" rtlCol="0">
            <a:spAutoFit/>
          </a:bodyPr>
          <a:lstStyle/>
          <a:p>
            <a:r>
              <a:rPr lang="zh-CN" altLang="en-US" sz="2200" dirty="0" smtClean="0">
                <a:latin typeface="+mn-ea"/>
              </a:rPr>
              <a:t>功耗</a:t>
            </a:r>
            <a:r>
              <a:rPr lang="en-US" altLang="zh-CN" sz="2200" dirty="0" smtClean="0">
                <a:latin typeface="+mn-ea"/>
              </a:rPr>
              <a:t>: 37.55%</a:t>
            </a:r>
            <a:endParaRPr lang="zh-CN" altLang="en-US" sz="2200" dirty="0">
              <a:latin typeface="+mn-ea"/>
            </a:endParaRPr>
          </a:p>
        </p:txBody>
      </p:sp>
      <p:sp>
        <p:nvSpPr>
          <p:cNvPr id="106" name="文本框 105"/>
          <p:cNvSpPr txBox="1"/>
          <p:nvPr/>
        </p:nvSpPr>
        <p:spPr>
          <a:xfrm>
            <a:off x="353349" y="5082556"/>
            <a:ext cx="1985259" cy="430887"/>
          </a:xfrm>
          <a:prstGeom prst="rect">
            <a:avLst/>
          </a:prstGeom>
          <a:noFill/>
        </p:spPr>
        <p:txBody>
          <a:bodyPr wrap="square" rtlCol="0">
            <a:spAutoFit/>
          </a:bodyPr>
          <a:lstStyle/>
          <a:p>
            <a:r>
              <a:rPr lang="zh-CN" altLang="en-US" sz="2200" dirty="0" smtClean="0">
                <a:latin typeface="+mn-ea"/>
              </a:rPr>
              <a:t>延时</a:t>
            </a:r>
            <a:r>
              <a:rPr lang="en-US" altLang="zh-CN" sz="2200" dirty="0" smtClean="0">
                <a:latin typeface="+mn-ea"/>
              </a:rPr>
              <a:t>: 36.24%</a:t>
            </a:r>
            <a:endParaRPr lang="zh-CN" altLang="en-US" sz="2200" dirty="0">
              <a:latin typeface="+mn-ea"/>
            </a:endParaRPr>
          </a:p>
        </p:txBody>
      </p:sp>
      <p:sp>
        <p:nvSpPr>
          <p:cNvPr id="107" name="文本框 106"/>
          <p:cNvSpPr txBox="1"/>
          <p:nvPr/>
        </p:nvSpPr>
        <p:spPr>
          <a:xfrm>
            <a:off x="351669" y="5501657"/>
            <a:ext cx="1820434" cy="430887"/>
          </a:xfrm>
          <a:prstGeom prst="rect">
            <a:avLst/>
          </a:prstGeom>
          <a:noFill/>
        </p:spPr>
        <p:txBody>
          <a:bodyPr wrap="square" rtlCol="0">
            <a:spAutoFit/>
          </a:bodyPr>
          <a:lstStyle/>
          <a:p>
            <a:r>
              <a:rPr lang="zh-CN" altLang="en-US" sz="2200" dirty="0" smtClean="0">
                <a:latin typeface="+mn-ea"/>
              </a:rPr>
              <a:t>面积</a:t>
            </a:r>
            <a:r>
              <a:rPr lang="en-US" altLang="zh-CN" sz="2200" dirty="0" smtClean="0">
                <a:latin typeface="+mn-ea"/>
              </a:rPr>
              <a:t>: 0.42%</a:t>
            </a:r>
            <a:endParaRPr lang="zh-CN" altLang="en-US" sz="2200" dirty="0">
              <a:latin typeface="+mn-ea"/>
            </a:endParaRPr>
          </a:p>
        </p:txBody>
      </p:sp>
      <p:sp>
        <p:nvSpPr>
          <p:cNvPr id="108" name="文本框 107"/>
          <p:cNvSpPr txBox="1"/>
          <p:nvPr/>
        </p:nvSpPr>
        <p:spPr>
          <a:xfrm>
            <a:off x="326875" y="5894439"/>
            <a:ext cx="2157764" cy="430887"/>
          </a:xfrm>
          <a:prstGeom prst="rect">
            <a:avLst/>
          </a:prstGeom>
          <a:noFill/>
        </p:spPr>
        <p:txBody>
          <a:bodyPr wrap="square" rtlCol="0">
            <a:spAutoFit/>
          </a:bodyPr>
          <a:lstStyle/>
          <a:p>
            <a:r>
              <a:rPr lang="zh-CN" altLang="en-US" sz="2200" dirty="0" smtClean="0">
                <a:solidFill>
                  <a:srgbClr val="FF0000"/>
                </a:solidFill>
                <a:latin typeface="+mn-ea"/>
              </a:rPr>
              <a:t>三者积</a:t>
            </a:r>
            <a:r>
              <a:rPr lang="en-US" altLang="zh-CN" sz="2200" dirty="0" smtClean="0">
                <a:solidFill>
                  <a:srgbClr val="FF0000"/>
                </a:solidFill>
                <a:latin typeface="+mn-ea"/>
              </a:rPr>
              <a:t>: 62.44%</a:t>
            </a:r>
            <a:endParaRPr lang="zh-CN" altLang="en-US" sz="2200" dirty="0">
              <a:solidFill>
                <a:srgbClr val="FF0000"/>
              </a:solidFill>
              <a:latin typeface="+mn-ea"/>
            </a:endParaRPr>
          </a:p>
        </p:txBody>
      </p:sp>
    </p:spTree>
    <p:extLst>
      <p:ext uri="{BB962C8B-B14F-4D97-AF65-F5344CB8AC3E}">
        <p14:creationId xmlns:p14="http://schemas.microsoft.com/office/powerpoint/2010/main" val="835130398"/>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42"/>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51"/>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52"/>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53"/>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54"/>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xit" presetSubtype="0" fill="hold" grpId="1" nodeType="clickEffect">
                                  <p:stCondLst>
                                    <p:cond delay="0"/>
                                  </p:stCondLst>
                                  <p:childTnLst>
                                    <p:set>
                                      <p:cBhvr>
                                        <p:cTn id="30" dur="1" fill="hold">
                                          <p:stCondLst>
                                            <p:cond delay="0"/>
                                          </p:stCondLst>
                                        </p:cTn>
                                        <p:tgtEl>
                                          <p:spTgt spid="4"/>
                                        </p:tgtEl>
                                        <p:attrNameLst>
                                          <p:attrName>style.visibility</p:attrName>
                                        </p:attrNameLst>
                                      </p:cBhvr>
                                      <p:to>
                                        <p:strVal val="hidden"/>
                                      </p:to>
                                    </p:set>
                                  </p:childTnLst>
                                </p:cTn>
                              </p:par>
                              <p:par>
                                <p:cTn id="31" presetID="1" presetClass="exit" presetSubtype="0" fill="hold" grpId="1" nodeType="withEffect">
                                  <p:stCondLst>
                                    <p:cond delay="0"/>
                                  </p:stCondLst>
                                  <p:childTnLst>
                                    <p:set>
                                      <p:cBhvr>
                                        <p:cTn id="32" dur="1" fill="hold">
                                          <p:stCondLst>
                                            <p:cond delay="0"/>
                                          </p:stCondLst>
                                        </p:cTn>
                                        <p:tgtEl>
                                          <p:spTgt spid="47"/>
                                        </p:tgtEl>
                                        <p:attrNameLst>
                                          <p:attrName>style.visibility</p:attrName>
                                        </p:attrNameLst>
                                      </p:cBhvr>
                                      <p:to>
                                        <p:strVal val="hidden"/>
                                      </p:to>
                                    </p:set>
                                  </p:childTnLst>
                                </p:cTn>
                              </p:par>
                              <p:par>
                                <p:cTn id="33" presetID="1" presetClass="exit" presetSubtype="0" fill="hold" grpId="1" nodeType="withEffect">
                                  <p:stCondLst>
                                    <p:cond delay="0"/>
                                  </p:stCondLst>
                                  <p:childTnLst>
                                    <p:set>
                                      <p:cBhvr>
                                        <p:cTn id="34" dur="1" fill="hold">
                                          <p:stCondLst>
                                            <p:cond delay="0"/>
                                          </p:stCondLst>
                                        </p:cTn>
                                        <p:tgtEl>
                                          <p:spTgt spid="49"/>
                                        </p:tgtEl>
                                        <p:attrNameLst>
                                          <p:attrName>style.visibility</p:attrName>
                                        </p:attrNameLst>
                                      </p:cBhvr>
                                      <p:to>
                                        <p:strVal val="hidden"/>
                                      </p:to>
                                    </p:set>
                                  </p:childTnLst>
                                </p:cTn>
                              </p:par>
                              <p:par>
                                <p:cTn id="35" presetID="1" presetClass="exit" presetSubtype="0" fill="hold" grpId="1" nodeType="withEffect">
                                  <p:stCondLst>
                                    <p:cond delay="0"/>
                                  </p:stCondLst>
                                  <p:childTnLst>
                                    <p:set>
                                      <p:cBhvr>
                                        <p:cTn id="36" dur="1" fill="hold">
                                          <p:stCondLst>
                                            <p:cond delay="0"/>
                                          </p:stCondLst>
                                        </p:cTn>
                                        <p:tgtEl>
                                          <p:spTgt spid="50"/>
                                        </p:tgtEl>
                                        <p:attrNameLst>
                                          <p:attrName>style.visibility</p:attrName>
                                        </p:attrNameLst>
                                      </p:cBhvr>
                                      <p:to>
                                        <p:strVal val="hidden"/>
                                      </p:to>
                                    </p:set>
                                  </p:childTnLst>
                                </p:cTn>
                              </p:par>
                            </p:childTnLst>
                          </p:cTn>
                        </p:par>
                      </p:childTnLst>
                    </p:cTn>
                  </p:par>
                  <p:par>
                    <p:cTn id="37" fill="hold">
                      <p:stCondLst>
                        <p:cond delay="indefinite"/>
                      </p:stCondLst>
                      <p:childTnLst>
                        <p:par>
                          <p:cTn id="38" fill="hold">
                            <p:stCondLst>
                              <p:cond delay="0"/>
                            </p:stCondLst>
                            <p:childTnLst>
                              <p:par>
                                <p:cTn id="39" presetID="1" presetClass="exit" presetSubtype="0" fill="hold" grpId="1" nodeType="clickEffect">
                                  <p:stCondLst>
                                    <p:cond delay="0"/>
                                  </p:stCondLst>
                                  <p:childTnLst>
                                    <p:set>
                                      <p:cBhvr>
                                        <p:cTn id="40" dur="1" fill="hold">
                                          <p:stCondLst>
                                            <p:cond delay="0"/>
                                          </p:stCondLst>
                                        </p:cTn>
                                        <p:tgtEl>
                                          <p:spTgt spid="51"/>
                                        </p:tgtEl>
                                        <p:attrNameLst>
                                          <p:attrName>style.visibility</p:attrName>
                                        </p:attrNameLst>
                                      </p:cBhvr>
                                      <p:to>
                                        <p:strVal val="hidden"/>
                                      </p:to>
                                    </p:set>
                                  </p:childTnLst>
                                </p:cTn>
                              </p:par>
                              <p:par>
                                <p:cTn id="41" presetID="1" presetClass="exit" presetSubtype="0" fill="hold" grpId="1" nodeType="withEffect">
                                  <p:stCondLst>
                                    <p:cond delay="0"/>
                                  </p:stCondLst>
                                  <p:childTnLst>
                                    <p:set>
                                      <p:cBhvr>
                                        <p:cTn id="42" dur="1" fill="hold">
                                          <p:stCondLst>
                                            <p:cond delay="0"/>
                                          </p:stCondLst>
                                        </p:cTn>
                                        <p:tgtEl>
                                          <p:spTgt spid="52"/>
                                        </p:tgtEl>
                                        <p:attrNameLst>
                                          <p:attrName>style.visibility</p:attrName>
                                        </p:attrNameLst>
                                      </p:cBhvr>
                                      <p:to>
                                        <p:strVal val="hidden"/>
                                      </p:to>
                                    </p:set>
                                  </p:childTnLst>
                                </p:cTn>
                              </p:par>
                              <p:par>
                                <p:cTn id="43" presetID="1" presetClass="exit" presetSubtype="0" fill="hold" grpId="1" nodeType="withEffect">
                                  <p:stCondLst>
                                    <p:cond delay="0"/>
                                  </p:stCondLst>
                                  <p:childTnLst>
                                    <p:set>
                                      <p:cBhvr>
                                        <p:cTn id="44" dur="1" fill="hold">
                                          <p:stCondLst>
                                            <p:cond delay="0"/>
                                          </p:stCondLst>
                                        </p:cTn>
                                        <p:tgtEl>
                                          <p:spTgt spid="53"/>
                                        </p:tgtEl>
                                        <p:attrNameLst>
                                          <p:attrName>style.visibility</p:attrName>
                                        </p:attrNameLst>
                                      </p:cBhvr>
                                      <p:to>
                                        <p:strVal val="hidden"/>
                                      </p:to>
                                    </p:set>
                                  </p:childTnLst>
                                </p:cTn>
                              </p:par>
                              <p:par>
                                <p:cTn id="45" presetID="1" presetClass="exit" presetSubtype="0" fill="hold" grpId="1" nodeType="withEffect">
                                  <p:stCondLst>
                                    <p:cond delay="0"/>
                                  </p:stCondLst>
                                  <p:childTnLst>
                                    <p:set>
                                      <p:cBhvr>
                                        <p:cTn id="46" dur="1" fill="hold">
                                          <p:stCondLst>
                                            <p:cond delay="0"/>
                                          </p:stCondLst>
                                        </p:cTn>
                                        <p:tgtEl>
                                          <p:spTgt spid="54"/>
                                        </p:tgtEl>
                                        <p:attrNameLst>
                                          <p:attrName>style.visibility</p:attrName>
                                        </p:attrNameLst>
                                      </p:cBhvr>
                                      <p:to>
                                        <p:strVal val="hidden"/>
                                      </p:to>
                                    </p:set>
                                  </p:childTnLst>
                                </p:cTn>
                              </p:par>
                              <p:par>
                                <p:cTn id="47" presetID="1" presetClass="entr" presetSubtype="0" fill="hold" grpId="0" nodeType="withEffect">
                                  <p:stCondLst>
                                    <p:cond delay="0"/>
                                  </p:stCondLst>
                                  <p:childTnLst>
                                    <p:set>
                                      <p:cBhvr>
                                        <p:cTn id="48" dur="1" fill="hold">
                                          <p:stCondLst>
                                            <p:cond delay="0"/>
                                          </p:stCondLst>
                                        </p:cTn>
                                        <p:tgtEl>
                                          <p:spTgt spid="91"/>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92"/>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93"/>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94"/>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95"/>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96"/>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97"/>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98"/>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0"/>
                                          </p:stCondLst>
                                        </p:cTn>
                                        <p:tgtEl>
                                          <p:spTgt spid="99"/>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0"/>
                                          </p:stCondLst>
                                        </p:cTn>
                                        <p:tgtEl>
                                          <p:spTgt spid="100"/>
                                        </p:tgtEl>
                                        <p:attrNameLst>
                                          <p:attrName>style.visibility</p:attrName>
                                        </p:attrNameLst>
                                      </p:cBhvr>
                                      <p:to>
                                        <p:strVal val="visible"/>
                                      </p:to>
                                    </p:set>
                                  </p:childTnLst>
                                </p:cTn>
                              </p:par>
                              <p:par>
                                <p:cTn id="67" presetID="1" presetClass="entr" presetSubtype="0" fill="hold" grpId="0" nodeType="withEffect">
                                  <p:stCondLst>
                                    <p:cond delay="0"/>
                                  </p:stCondLst>
                                  <p:childTnLst>
                                    <p:set>
                                      <p:cBhvr>
                                        <p:cTn id="68" dur="1" fill="hold">
                                          <p:stCondLst>
                                            <p:cond delay="0"/>
                                          </p:stCondLst>
                                        </p:cTn>
                                        <p:tgtEl>
                                          <p:spTgt spid="102"/>
                                        </p:tgtEl>
                                        <p:attrNameLst>
                                          <p:attrName>style.visibility</p:attrName>
                                        </p:attrNameLst>
                                      </p:cBhvr>
                                      <p:to>
                                        <p:strVal val="visible"/>
                                      </p:to>
                                    </p:set>
                                  </p:childTnLst>
                                </p:cTn>
                              </p:par>
                              <p:par>
                                <p:cTn id="69" presetID="1" presetClass="entr" presetSubtype="0" fill="hold" grpId="0" nodeType="withEffect">
                                  <p:stCondLst>
                                    <p:cond delay="0"/>
                                  </p:stCondLst>
                                  <p:childTnLst>
                                    <p:set>
                                      <p:cBhvr>
                                        <p:cTn id="70" dur="1" fill="hold">
                                          <p:stCondLst>
                                            <p:cond delay="0"/>
                                          </p:stCondLst>
                                        </p:cTn>
                                        <p:tgtEl>
                                          <p:spTgt spid="103"/>
                                        </p:tgtEl>
                                        <p:attrNameLst>
                                          <p:attrName>style.visibility</p:attrName>
                                        </p:attrNameLst>
                                      </p:cBhvr>
                                      <p:to>
                                        <p:strVal val="visible"/>
                                      </p:to>
                                    </p:set>
                                  </p:childTnLst>
                                </p:cTn>
                              </p:par>
                              <p:par>
                                <p:cTn id="71" presetID="1" presetClass="entr" presetSubtype="0" fill="hold" grpId="0" nodeType="withEffect">
                                  <p:stCondLst>
                                    <p:cond delay="0"/>
                                  </p:stCondLst>
                                  <p:childTnLst>
                                    <p:set>
                                      <p:cBhvr>
                                        <p:cTn id="72" dur="1" fill="hold">
                                          <p:stCondLst>
                                            <p:cond delay="0"/>
                                          </p:stCondLst>
                                        </p:cTn>
                                        <p:tgtEl>
                                          <p:spTgt spid="104"/>
                                        </p:tgtEl>
                                        <p:attrNameLst>
                                          <p:attrName>style.visibility</p:attrName>
                                        </p:attrNameLst>
                                      </p:cBhvr>
                                      <p:to>
                                        <p:strVal val="visible"/>
                                      </p:to>
                                    </p:set>
                                  </p:childTnLst>
                                </p:cTn>
                              </p:par>
                              <p:par>
                                <p:cTn id="73" presetID="1" presetClass="entr" presetSubtype="0" fill="hold" grpId="0" nodeType="withEffect">
                                  <p:stCondLst>
                                    <p:cond delay="0"/>
                                  </p:stCondLst>
                                  <p:childTnLst>
                                    <p:set>
                                      <p:cBhvr>
                                        <p:cTn id="74" dur="1" fill="hold">
                                          <p:stCondLst>
                                            <p:cond delay="0"/>
                                          </p:stCondLst>
                                        </p:cTn>
                                        <p:tgtEl>
                                          <p:spTgt spid="108"/>
                                        </p:tgtEl>
                                        <p:attrNameLst>
                                          <p:attrName>style.visibility</p:attrName>
                                        </p:attrNameLst>
                                      </p:cBhvr>
                                      <p:to>
                                        <p:strVal val="visible"/>
                                      </p:to>
                                    </p:set>
                                  </p:childTnLst>
                                </p:cTn>
                              </p:par>
                              <p:par>
                                <p:cTn id="75" presetID="1" presetClass="entr" presetSubtype="0" fill="hold" grpId="0" nodeType="withEffect">
                                  <p:stCondLst>
                                    <p:cond delay="0"/>
                                  </p:stCondLst>
                                  <p:childTnLst>
                                    <p:set>
                                      <p:cBhvr>
                                        <p:cTn id="76" dur="1" fill="hold">
                                          <p:stCondLst>
                                            <p:cond delay="0"/>
                                          </p:stCondLst>
                                        </p:cTn>
                                        <p:tgtEl>
                                          <p:spTgt spid="107"/>
                                        </p:tgtEl>
                                        <p:attrNameLst>
                                          <p:attrName>style.visibility</p:attrName>
                                        </p:attrNameLst>
                                      </p:cBhvr>
                                      <p:to>
                                        <p:strVal val="visible"/>
                                      </p:to>
                                    </p:set>
                                  </p:childTnLst>
                                </p:cTn>
                              </p:par>
                              <p:par>
                                <p:cTn id="77" presetID="1" presetClass="entr" presetSubtype="0" fill="hold" grpId="0" nodeType="withEffect">
                                  <p:stCondLst>
                                    <p:cond delay="0"/>
                                  </p:stCondLst>
                                  <p:childTnLst>
                                    <p:set>
                                      <p:cBhvr>
                                        <p:cTn id="78" dur="1" fill="hold">
                                          <p:stCondLst>
                                            <p:cond delay="0"/>
                                          </p:stCondLst>
                                        </p:cTn>
                                        <p:tgtEl>
                                          <p:spTgt spid="106"/>
                                        </p:tgtEl>
                                        <p:attrNameLst>
                                          <p:attrName>style.visibility</p:attrName>
                                        </p:attrNameLst>
                                      </p:cBhvr>
                                      <p:to>
                                        <p:strVal val="visible"/>
                                      </p:to>
                                    </p:set>
                                  </p:childTnLst>
                                </p:cTn>
                              </p:par>
                              <p:par>
                                <p:cTn id="79" presetID="1" presetClass="entr" presetSubtype="0" fill="hold" grpId="0" nodeType="withEffect">
                                  <p:stCondLst>
                                    <p:cond delay="0"/>
                                  </p:stCondLst>
                                  <p:childTnLst>
                                    <p:set>
                                      <p:cBhvr>
                                        <p:cTn id="80" dur="1" fill="hold">
                                          <p:stCondLst>
                                            <p:cond delay="0"/>
                                          </p:stCondLst>
                                        </p:cTn>
                                        <p:tgtEl>
                                          <p:spTgt spid="105"/>
                                        </p:tgtEl>
                                        <p:attrNameLst>
                                          <p:attrName>style.visibility</p:attrName>
                                        </p:attrNameLst>
                                      </p:cBhvr>
                                      <p:to>
                                        <p:strVal val="visible"/>
                                      </p:to>
                                    </p:set>
                                  </p:childTnLst>
                                </p:cTn>
                              </p:par>
                            </p:childTnLst>
                          </p:cTn>
                        </p:par>
                      </p:childTnLst>
                    </p:cTn>
                  </p:par>
                  <p:par>
                    <p:cTn id="81" fill="hold">
                      <p:stCondLst>
                        <p:cond delay="indefinite"/>
                      </p:stCondLst>
                      <p:childTnLst>
                        <p:par>
                          <p:cTn id="82" fill="hold">
                            <p:stCondLst>
                              <p:cond delay="0"/>
                            </p:stCondLst>
                            <p:childTnLst>
                              <p:par>
                                <p:cTn id="83" presetID="26" presetClass="emph" presetSubtype="0" fill="hold" grpId="1" nodeType="clickEffect">
                                  <p:stCondLst>
                                    <p:cond delay="0"/>
                                  </p:stCondLst>
                                  <p:childTnLst>
                                    <p:animEffect transition="out" filter="fade">
                                      <p:cBhvr>
                                        <p:cTn id="84" dur="500" tmFilter="0, 0; .2, .5; .8, .5; 1, 0"/>
                                        <p:tgtEl>
                                          <p:spTgt spid="108"/>
                                        </p:tgtEl>
                                      </p:cBhvr>
                                    </p:animEffect>
                                    <p:animScale>
                                      <p:cBhvr>
                                        <p:cTn id="85" dur="250" autoRev="1" fill="hold"/>
                                        <p:tgtEl>
                                          <p:spTgt spid="108"/>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p:bldP spid="4" grpId="0" animBg="1"/>
      <p:bldP spid="4" grpId="1" animBg="1"/>
      <p:bldP spid="47" grpId="0" animBg="1"/>
      <p:bldP spid="47" grpId="1" animBg="1"/>
      <p:bldP spid="49" grpId="0" animBg="1"/>
      <p:bldP spid="49" grpId="1" animBg="1"/>
      <p:bldP spid="50" grpId="0" animBg="1"/>
      <p:bldP spid="50" grpId="1" animBg="1"/>
      <p:bldP spid="51" grpId="0" animBg="1"/>
      <p:bldP spid="51" grpId="1" animBg="1"/>
      <p:bldP spid="52" grpId="0" animBg="1"/>
      <p:bldP spid="52" grpId="1" animBg="1"/>
      <p:bldP spid="53" grpId="0" animBg="1"/>
      <p:bldP spid="53" grpId="1" animBg="1"/>
      <p:bldP spid="54" grpId="0" animBg="1"/>
      <p:bldP spid="54" grpId="1" animBg="1"/>
      <p:bldP spid="91" grpId="0"/>
      <p:bldP spid="92" grpId="0"/>
      <p:bldP spid="93" grpId="0"/>
      <p:bldP spid="94" grpId="0"/>
      <p:bldP spid="95" grpId="0"/>
      <p:bldP spid="96" grpId="0"/>
      <p:bldP spid="97" grpId="0"/>
      <p:bldP spid="98" grpId="0"/>
      <p:bldP spid="99" grpId="0"/>
      <p:bldP spid="100" grpId="0"/>
      <p:bldP spid="102" grpId="0" animBg="1"/>
      <p:bldP spid="103" grpId="0" animBg="1"/>
      <p:bldP spid="104" grpId="0"/>
      <p:bldP spid="105" grpId="0"/>
      <p:bldP spid="106" grpId="0"/>
      <p:bldP spid="107" grpId="0"/>
      <p:bldP spid="108" grpId="0"/>
      <p:bldP spid="108" grpId="1"/>
    </p:bldLst>
  </p:timing>
</p:sld>
</file>

<file path=ppt/slides/slide16.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pic>
        <p:nvPicPr>
          <p:cNvPr id="43" name="图片 42"/>
          <p:cNvPicPr/>
          <p:nvPr/>
        </p:nvPicPr>
        <p:blipFill>
          <a:blip r:embed="rId3"/>
          <a:stretch>
            <a:fillRect/>
          </a:stretch>
        </p:blipFill>
        <p:spPr>
          <a:xfrm>
            <a:off x="396637" y="1166599"/>
            <a:ext cx="3316731" cy="1428989"/>
          </a:xfrm>
          <a:prstGeom prst="rect">
            <a:avLst/>
          </a:prstGeom>
        </p:spPr>
      </p:pic>
      <p:sp>
        <p:nvSpPr>
          <p:cNvPr id="27" name="圆角矩形 26"/>
          <p:cNvSpPr/>
          <p:nvPr/>
        </p:nvSpPr>
        <p:spPr>
          <a:xfrm>
            <a:off x="407578" y="529437"/>
            <a:ext cx="11382376" cy="6033287"/>
          </a:xfrm>
          <a:prstGeom prst="roundRect">
            <a:avLst>
              <a:gd name="adj" fmla="val 0"/>
            </a:avLst>
          </a:prstGeom>
          <a:noFill/>
          <a:ln w="3175">
            <a:solidFill>
              <a:srgbClr val="5B9BD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1200" cap="none" spc="0" normalizeH="0" baseline="0" noProof="0">
              <a:ln>
                <a:noFill/>
              </a:ln>
              <a:solidFill>
                <a:prstClr val="black"/>
              </a:solidFill>
              <a:effectLst/>
              <a:uLnTx/>
              <a:uFillTx/>
              <a:latin typeface="微软雅黑"/>
              <a:ea typeface="微软雅黑"/>
              <a:cs typeface="+mn-ea"/>
              <a:sym typeface="+mn-lt"/>
            </a:endParaRPr>
          </a:p>
        </p:txBody>
      </p:sp>
      <p:sp>
        <p:nvSpPr>
          <p:cNvPr id="33" name="Text Placeholder 12"/>
          <p:cNvSpPr txBox="1"/>
          <p:nvPr/>
        </p:nvSpPr>
        <p:spPr>
          <a:xfrm>
            <a:off x="390829" y="18838"/>
            <a:ext cx="9962540" cy="382903"/>
          </a:xfrm>
          <a:prstGeom prst="rect">
            <a:avLst/>
          </a:prstGeom>
        </p:spPr>
        <p:txBody>
          <a:bodyPr lIns="0" rIns="0">
            <a:noAutofit/>
          </a:bodyPr>
          <a:lstStyle>
            <a:lvl1pPr marL="0" indent="0" algn="l" defTabSz="914400" rtl="0" eaLnBrk="1" latinLnBrk="0" hangingPunct="1">
              <a:spcBef>
                <a:spcPct val="20000"/>
              </a:spcBef>
              <a:buFont typeface="Arial" panose="020B0604020202020204" pitchFamily="34" charset="0"/>
              <a:buNone/>
              <a:defRPr sz="1400" b="0" kern="1200" baseline="0">
                <a:solidFill>
                  <a:schemeClr val="accent1"/>
                </a:solidFill>
                <a:latin typeface="U.S. 101" pitchFamily="2" charset="0"/>
                <a:ea typeface="Roboto" pitchFamily="2" charset="0"/>
                <a:cs typeface="+mn-cs"/>
              </a:defRPr>
            </a:lvl1pPr>
            <a:lvl2pPr marL="342900" indent="0" algn="l" defTabSz="914400" rtl="0" eaLnBrk="1" latinLnBrk="0" hangingPunct="1">
              <a:spcBef>
                <a:spcPct val="20000"/>
              </a:spcBef>
              <a:buFont typeface="Arial" panose="020B0604020202020204"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anose="020B0604020202020204"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lvl="0">
              <a:spcBef>
                <a:spcPts val="0"/>
              </a:spcBef>
            </a:pPr>
            <a:r>
              <a:rPr lang="zh-CN" altLang="en-US" sz="2800" b="1" dirty="0" smtClean="0">
                <a:solidFill>
                  <a:srgbClr val="5B9BD5"/>
                </a:solidFill>
                <a:latin typeface="微软雅黑"/>
                <a:ea typeface="微软雅黑"/>
                <a:cs typeface="+mn-ea"/>
                <a:sym typeface="+mn-lt"/>
              </a:rPr>
              <a:t>研究内容</a:t>
            </a:r>
            <a:r>
              <a:rPr lang="zh-CN" altLang="en-US" sz="2800" b="1" dirty="0">
                <a:solidFill>
                  <a:srgbClr val="5B9BD5"/>
                </a:solidFill>
                <a:latin typeface="微软雅黑"/>
                <a:ea typeface="微软雅黑"/>
                <a:cs typeface="+mn-ea"/>
                <a:sym typeface="+mn-lt"/>
              </a:rPr>
              <a:t>二：双节点翻转容忍的出错改错型时序</a:t>
            </a:r>
            <a:r>
              <a:rPr lang="en-US" altLang="zh-CN" sz="2800" b="1" dirty="0">
                <a:solidFill>
                  <a:srgbClr val="5B9BD5"/>
                </a:solidFill>
                <a:latin typeface="微软雅黑"/>
                <a:ea typeface="微软雅黑"/>
                <a:cs typeface="+mn-ea"/>
                <a:sym typeface="+mn-lt"/>
              </a:rPr>
              <a:t>EDAC</a:t>
            </a:r>
            <a:r>
              <a:rPr lang="zh-CN" altLang="en-US" sz="2800" b="1" dirty="0">
                <a:solidFill>
                  <a:srgbClr val="5B9BD5"/>
                </a:solidFill>
                <a:latin typeface="微软雅黑"/>
                <a:ea typeface="微软雅黑"/>
                <a:cs typeface="+mn-ea"/>
                <a:sym typeface="+mn-lt"/>
              </a:rPr>
              <a:t>电路设计</a:t>
            </a:r>
            <a:endParaRPr lang="en-GB" altLang="zh-CN" sz="2800" b="1" dirty="0">
              <a:solidFill>
                <a:srgbClr val="5B9BD5"/>
              </a:solidFill>
              <a:latin typeface="微软雅黑"/>
              <a:ea typeface="微软雅黑"/>
              <a:cs typeface="+mn-ea"/>
              <a:sym typeface="+mn-lt"/>
            </a:endParaRPr>
          </a:p>
        </p:txBody>
      </p:sp>
      <p:sp>
        <p:nvSpPr>
          <p:cNvPr id="8" name="灯片编号占位符 7"/>
          <p:cNvSpPr>
            <a:spLocks noGrp="1"/>
          </p:cNvSpPr>
          <p:nvPr>
            <p:ph type="sldNum" sz="quarter" idx="13"/>
          </p:nvPr>
        </p:nvSpPr>
        <p:spPr/>
        <p:txBody>
          <a:bodyPr/>
          <a:lstStyle/>
          <a:p>
            <a:fld id="{D44FA6E1-6B83-4935-BD31-F33F54FC6619}" type="slidenum">
              <a:rPr lang="zh-CN" altLang="en-US" smtClean="0"/>
              <a:pPr/>
              <a:t>16</a:t>
            </a:fld>
            <a:endParaRPr lang="zh-CN" altLang="en-US" dirty="0"/>
          </a:p>
        </p:txBody>
      </p:sp>
      <p:sp>
        <p:nvSpPr>
          <p:cNvPr id="48" name="文本框 47"/>
          <p:cNvSpPr txBox="1"/>
          <p:nvPr/>
        </p:nvSpPr>
        <p:spPr>
          <a:xfrm>
            <a:off x="351669" y="474124"/>
            <a:ext cx="6698060" cy="461665"/>
          </a:xfrm>
          <a:prstGeom prst="rect">
            <a:avLst/>
          </a:prstGeom>
          <a:noFill/>
        </p:spPr>
        <p:txBody>
          <a:bodyPr wrap="square" rtlCol="0">
            <a:spAutoFit/>
          </a:bodyPr>
          <a:lstStyle/>
          <a:p>
            <a:pPr marL="342900" indent="-342900">
              <a:buClr>
                <a:schemeClr val="accent1"/>
              </a:buClr>
              <a:buFont typeface="Wingdings" panose="05000000000000000000" pitchFamily="2" charset="2"/>
              <a:buChar char="p"/>
            </a:pPr>
            <a:r>
              <a:rPr lang="zh-CN" altLang="en-US" sz="2400" dirty="0" smtClean="0">
                <a:latin typeface="+mn-ea"/>
              </a:rPr>
              <a:t>双</a:t>
            </a:r>
            <a:r>
              <a:rPr lang="zh-CN" altLang="en-US" sz="2400" dirty="0">
                <a:latin typeface="+mn-ea"/>
              </a:rPr>
              <a:t>节点</a:t>
            </a:r>
            <a:r>
              <a:rPr lang="zh-CN" altLang="en-US" sz="2400" dirty="0" smtClean="0">
                <a:latin typeface="+mn-ea"/>
              </a:rPr>
              <a:t>翻转容忍</a:t>
            </a:r>
            <a:r>
              <a:rPr lang="zh-CN" altLang="en-US" sz="2400" dirty="0">
                <a:latin typeface="+mn-ea"/>
              </a:rPr>
              <a:t>的独立跳变型监测</a:t>
            </a:r>
            <a:r>
              <a:rPr lang="zh-CN" altLang="en-US" sz="2400" dirty="0" smtClean="0">
                <a:latin typeface="+mn-ea"/>
              </a:rPr>
              <a:t>单元（</a:t>
            </a:r>
            <a:r>
              <a:rPr lang="en-US" altLang="zh-CN" sz="2400" dirty="0" smtClean="0">
                <a:latin typeface="+mn-ea"/>
              </a:rPr>
              <a:t>DTD</a:t>
            </a:r>
            <a:r>
              <a:rPr lang="zh-CN" altLang="en-US" sz="2400" dirty="0" smtClean="0">
                <a:latin typeface="+mn-ea"/>
              </a:rPr>
              <a:t>）</a:t>
            </a:r>
            <a:endParaRPr lang="zh-CN" altLang="en-US" sz="2400" dirty="0">
              <a:latin typeface="+mn-ea"/>
            </a:endParaRPr>
          </a:p>
        </p:txBody>
      </p:sp>
      <p:pic>
        <p:nvPicPr>
          <p:cNvPr id="45" name="图片 44"/>
          <p:cNvPicPr/>
          <p:nvPr/>
        </p:nvPicPr>
        <p:blipFill>
          <a:blip r:embed="rId4"/>
          <a:stretch>
            <a:fillRect/>
          </a:stretch>
        </p:blipFill>
        <p:spPr>
          <a:xfrm>
            <a:off x="7879180" y="819420"/>
            <a:ext cx="3576175" cy="2123346"/>
          </a:xfrm>
          <a:prstGeom prst="rect">
            <a:avLst/>
          </a:prstGeom>
        </p:spPr>
      </p:pic>
      <p:sp>
        <p:nvSpPr>
          <p:cNvPr id="46" name="文本框 45"/>
          <p:cNvSpPr txBox="1"/>
          <p:nvPr/>
        </p:nvSpPr>
        <p:spPr>
          <a:xfrm>
            <a:off x="8465651" y="2856790"/>
            <a:ext cx="2507401" cy="430887"/>
          </a:xfrm>
          <a:prstGeom prst="rect">
            <a:avLst/>
          </a:prstGeom>
          <a:noFill/>
        </p:spPr>
        <p:txBody>
          <a:bodyPr wrap="square" rtlCol="0">
            <a:spAutoFit/>
          </a:bodyPr>
          <a:lstStyle/>
          <a:p>
            <a:r>
              <a:rPr lang="zh-CN" altLang="en-US" sz="2200" dirty="0" smtClean="0">
                <a:latin typeface="+mn-ea"/>
              </a:rPr>
              <a:t>改进的</a:t>
            </a:r>
            <a:r>
              <a:rPr lang="en-US" altLang="zh-CN" sz="2200" dirty="0" smtClean="0">
                <a:latin typeface="+mn-ea"/>
              </a:rPr>
              <a:t>DTD</a:t>
            </a:r>
            <a:r>
              <a:rPr lang="zh-CN" altLang="en-US" sz="2200" dirty="0" smtClean="0">
                <a:latin typeface="+mn-ea"/>
              </a:rPr>
              <a:t>原理图</a:t>
            </a:r>
            <a:endParaRPr lang="zh-CN" altLang="en-US" sz="2200" dirty="0">
              <a:latin typeface="+mn-ea"/>
              <a:cs typeface="Times New Roman" panose="02020603050405020304" pitchFamily="18" charset="0"/>
            </a:endParaRPr>
          </a:p>
        </p:txBody>
      </p:sp>
      <p:pic>
        <p:nvPicPr>
          <p:cNvPr id="56" name="图片 55"/>
          <p:cNvPicPr/>
          <p:nvPr/>
        </p:nvPicPr>
        <p:blipFill>
          <a:blip r:embed="rId5"/>
          <a:stretch>
            <a:fillRect/>
          </a:stretch>
        </p:blipFill>
        <p:spPr>
          <a:xfrm>
            <a:off x="889583" y="3249231"/>
            <a:ext cx="2134901" cy="2909664"/>
          </a:xfrm>
          <a:prstGeom prst="rect">
            <a:avLst/>
          </a:prstGeom>
        </p:spPr>
      </p:pic>
      <p:graphicFrame>
        <p:nvGraphicFramePr>
          <p:cNvPr id="58" name="表格 57"/>
          <p:cNvGraphicFramePr>
            <a:graphicFrameLocks noGrp="1"/>
          </p:cNvGraphicFramePr>
          <p:nvPr>
            <p:extLst>
              <p:ext uri="{D42A27DB-BD31-4B8C-83A1-F6EECF244321}">
                <p14:modId xmlns:p14="http://schemas.microsoft.com/office/powerpoint/2010/main" val="4113287497"/>
              </p:ext>
            </p:extLst>
          </p:nvPr>
        </p:nvGraphicFramePr>
        <p:xfrm>
          <a:off x="7774405" y="4115722"/>
          <a:ext cx="3998834" cy="2011680"/>
        </p:xfrm>
        <a:graphic>
          <a:graphicData uri="http://schemas.openxmlformats.org/drawingml/2006/table">
            <a:tbl>
              <a:tblPr>
                <a:tableStyleId>{5C22544A-7EE6-4342-B048-85BDC9FD1C3A}</a:tableStyleId>
              </a:tblPr>
              <a:tblGrid>
                <a:gridCol w="2322314">
                  <a:extLst>
                    <a:ext uri="{9D8B030D-6E8A-4147-A177-3AD203B41FA5}">
                      <a16:colId xmlns:a16="http://schemas.microsoft.com/office/drawing/2014/main" val="3015405109"/>
                    </a:ext>
                  </a:extLst>
                </a:gridCol>
                <a:gridCol w="1676520">
                  <a:extLst>
                    <a:ext uri="{9D8B030D-6E8A-4147-A177-3AD203B41FA5}">
                      <a16:colId xmlns:a16="http://schemas.microsoft.com/office/drawing/2014/main" val="4072646913"/>
                    </a:ext>
                  </a:extLst>
                </a:gridCol>
              </a:tblGrid>
              <a:tr h="290048">
                <a:tc>
                  <a:txBody>
                    <a:bodyPr/>
                    <a:lstStyle/>
                    <a:p>
                      <a:pPr algn="ctr">
                        <a:spcAft>
                          <a:spcPts val="0"/>
                        </a:spcAft>
                      </a:pPr>
                      <a:r>
                        <a:rPr lang="en-US" sz="2200" kern="100" dirty="0">
                          <a:effectLst/>
                          <a:latin typeface="+mn-ea"/>
                          <a:ea typeface="+mn-ea"/>
                        </a:rPr>
                        <a:t> </a:t>
                      </a:r>
                      <a:endParaRPr lang="zh-CN" sz="2200" kern="100" dirty="0">
                        <a:effectLst/>
                        <a:latin typeface="+mn-ea"/>
                        <a:ea typeface="+mn-ea"/>
                        <a:cs typeface="Times New Roman" panose="02020603050405020304" pitchFamily="18" charset="0"/>
                      </a:endParaRPr>
                    </a:p>
                  </a:txBody>
                  <a:tcPr marL="68580" marR="68580" marT="0" marB="0"/>
                </a:tc>
                <a:tc>
                  <a:txBody>
                    <a:bodyPr/>
                    <a:lstStyle/>
                    <a:p>
                      <a:pPr algn="ctr">
                        <a:spcAft>
                          <a:spcPts val="0"/>
                        </a:spcAft>
                      </a:pPr>
                      <a:r>
                        <a:rPr lang="zh-CN" altLang="en-US" sz="2200" kern="100" baseline="0" dirty="0" smtClean="0">
                          <a:effectLst/>
                          <a:latin typeface="+mn-ea"/>
                          <a:ea typeface="+mn-ea"/>
                        </a:rPr>
                        <a:t>改进的</a:t>
                      </a:r>
                      <a:r>
                        <a:rPr lang="en-US" sz="2200" kern="100" baseline="0" dirty="0" smtClean="0">
                          <a:effectLst/>
                          <a:latin typeface="+mn-ea"/>
                          <a:ea typeface="+mn-ea"/>
                        </a:rPr>
                        <a:t> </a:t>
                      </a:r>
                      <a:r>
                        <a:rPr lang="en-US" sz="2200" kern="100" dirty="0" smtClean="0">
                          <a:effectLst/>
                          <a:latin typeface="+mn-ea"/>
                          <a:ea typeface="+mn-ea"/>
                        </a:rPr>
                        <a:t>DTD</a:t>
                      </a:r>
                      <a:endParaRPr lang="zh-CN" sz="2200" kern="100" dirty="0">
                        <a:effectLst/>
                        <a:latin typeface="+mn-ea"/>
                        <a:ea typeface="+mn-ea"/>
                        <a:cs typeface="Times New Roman" panose="02020603050405020304" pitchFamily="18" charset="0"/>
                      </a:endParaRPr>
                    </a:p>
                  </a:txBody>
                  <a:tcPr marL="68580" marR="68580" marT="0" marB="0"/>
                </a:tc>
                <a:extLst>
                  <a:ext uri="{0D108BD9-81ED-4DB2-BD59-A6C34878D82A}">
                    <a16:rowId xmlns:a16="http://schemas.microsoft.com/office/drawing/2014/main" val="2685644739"/>
                  </a:ext>
                </a:extLst>
              </a:tr>
              <a:tr h="290048">
                <a:tc>
                  <a:txBody>
                    <a:bodyPr/>
                    <a:lstStyle/>
                    <a:p>
                      <a:pPr marL="0" algn="ctr" defTabSz="914400" rtl="0" eaLnBrk="1" latinLnBrk="0" hangingPunct="1">
                        <a:spcAft>
                          <a:spcPts val="0"/>
                        </a:spcAft>
                      </a:pPr>
                      <a:r>
                        <a:rPr lang="zh-CN" sz="2200" kern="100" dirty="0">
                          <a:solidFill>
                            <a:schemeClr val="dk1"/>
                          </a:solidFill>
                          <a:effectLst/>
                          <a:latin typeface="+mn-ea"/>
                          <a:ea typeface="+mn-ea"/>
                          <a:cs typeface="+mn-cs"/>
                        </a:rPr>
                        <a:t>监测方式</a:t>
                      </a:r>
                    </a:p>
                  </a:txBody>
                  <a:tcPr marL="68580" marR="68580" marT="0" marB="0"/>
                </a:tc>
                <a:tc>
                  <a:txBody>
                    <a:bodyPr/>
                    <a:lstStyle/>
                    <a:p>
                      <a:pPr algn="ctr">
                        <a:spcAft>
                          <a:spcPts val="0"/>
                        </a:spcAft>
                      </a:pPr>
                      <a:r>
                        <a:rPr lang="zh-CN" altLang="en-US" sz="2200" kern="100" dirty="0" smtClean="0">
                          <a:effectLst/>
                          <a:latin typeface="+mn-ea"/>
                          <a:ea typeface="+mn-ea"/>
                        </a:rPr>
                        <a:t>跳变型</a:t>
                      </a:r>
                      <a:r>
                        <a:rPr lang="en-US" altLang="zh-CN" sz="2200" kern="100" dirty="0" smtClean="0">
                          <a:effectLst/>
                          <a:latin typeface="+mn-ea"/>
                          <a:ea typeface="+mn-ea"/>
                        </a:rPr>
                        <a:t>TD</a:t>
                      </a:r>
                      <a:endParaRPr lang="zh-CN" sz="2200" kern="100" dirty="0">
                        <a:effectLst/>
                        <a:latin typeface="+mn-ea"/>
                        <a:ea typeface="+mn-ea"/>
                        <a:cs typeface="Times New Roman" panose="02020603050405020304" pitchFamily="18" charset="0"/>
                      </a:endParaRPr>
                    </a:p>
                  </a:txBody>
                  <a:tcPr marL="68580" marR="68580" marT="0" marB="0"/>
                </a:tc>
                <a:extLst>
                  <a:ext uri="{0D108BD9-81ED-4DB2-BD59-A6C34878D82A}">
                    <a16:rowId xmlns:a16="http://schemas.microsoft.com/office/drawing/2014/main" val="2383874348"/>
                  </a:ext>
                </a:extLst>
              </a:tr>
              <a:tr h="290048">
                <a:tc>
                  <a:txBody>
                    <a:bodyPr/>
                    <a:lstStyle/>
                    <a:p>
                      <a:pPr marL="0" algn="ctr" defTabSz="914400" rtl="0" eaLnBrk="1" latinLnBrk="0" hangingPunct="1">
                        <a:spcAft>
                          <a:spcPts val="0"/>
                        </a:spcAft>
                      </a:pPr>
                      <a:r>
                        <a:rPr lang="en-US" sz="2200" kern="100" dirty="0">
                          <a:solidFill>
                            <a:schemeClr val="dk1"/>
                          </a:solidFill>
                          <a:effectLst/>
                          <a:latin typeface="+mn-ea"/>
                          <a:ea typeface="+mn-ea"/>
                          <a:cs typeface="+mn-cs"/>
                        </a:rPr>
                        <a:t>DW(%CK)</a:t>
                      </a:r>
                      <a:endParaRPr lang="zh-CN" sz="2200" kern="100" dirty="0">
                        <a:solidFill>
                          <a:schemeClr val="dk1"/>
                        </a:solidFill>
                        <a:effectLst/>
                        <a:latin typeface="+mn-ea"/>
                        <a:ea typeface="+mn-ea"/>
                        <a:cs typeface="+mn-cs"/>
                      </a:endParaRPr>
                    </a:p>
                  </a:txBody>
                  <a:tcPr marL="68580" marR="68580" marT="0" marB="0"/>
                </a:tc>
                <a:tc>
                  <a:txBody>
                    <a:bodyPr/>
                    <a:lstStyle/>
                    <a:p>
                      <a:pPr algn="ctr">
                        <a:spcAft>
                          <a:spcPts val="0"/>
                        </a:spcAft>
                      </a:pPr>
                      <a:r>
                        <a:rPr lang="en-US" sz="2200" kern="100" dirty="0" smtClean="0">
                          <a:effectLst/>
                          <a:latin typeface="+mn-ea"/>
                          <a:ea typeface="+mn-ea"/>
                        </a:rPr>
                        <a:t>50</a:t>
                      </a:r>
                      <a:r>
                        <a:rPr lang="en-US" altLang="zh-CN" sz="2200" kern="100" dirty="0" smtClean="0">
                          <a:effectLst/>
                          <a:latin typeface="+mn-ea"/>
                          <a:ea typeface="+mn-ea"/>
                        </a:rPr>
                        <a:t>%</a:t>
                      </a:r>
                      <a:endParaRPr lang="zh-CN" sz="2200" kern="100" dirty="0">
                        <a:effectLst/>
                        <a:latin typeface="+mn-ea"/>
                        <a:ea typeface="+mn-ea"/>
                        <a:cs typeface="Times New Roman" panose="02020603050405020304" pitchFamily="18" charset="0"/>
                      </a:endParaRPr>
                    </a:p>
                  </a:txBody>
                  <a:tcPr marL="68580" marR="68580" marT="0" marB="0"/>
                </a:tc>
                <a:extLst>
                  <a:ext uri="{0D108BD9-81ED-4DB2-BD59-A6C34878D82A}">
                    <a16:rowId xmlns:a16="http://schemas.microsoft.com/office/drawing/2014/main" val="1320881564"/>
                  </a:ext>
                </a:extLst>
              </a:tr>
              <a:tr h="290048">
                <a:tc>
                  <a:txBody>
                    <a:bodyPr/>
                    <a:lstStyle/>
                    <a:p>
                      <a:pPr marL="0" algn="ctr" defTabSz="914400" rtl="0" eaLnBrk="1" latinLnBrk="0" hangingPunct="1">
                        <a:spcAft>
                          <a:spcPts val="0"/>
                        </a:spcAft>
                      </a:pPr>
                      <a:r>
                        <a:rPr lang="en-US" sz="2200" kern="100" dirty="0">
                          <a:solidFill>
                            <a:schemeClr val="dk1"/>
                          </a:solidFill>
                          <a:effectLst/>
                          <a:latin typeface="+mn-ea"/>
                          <a:ea typeface="+mn-ea"/>
                          <a:cs typeface="+mn-cs"/>
                        </a:rPr>
                        <a:t>Detection delay</a:t>
                      </a:r>
                      <a:endParaRPr lang="zh-CN" sz="2200" kern="100" dirty="0">
                        <a:solidFill>
                          <a:schemeClr val="dk1"/>
                        </a:solidFill>
                        <a:effectLst/>
                        <a:latin typeface="+mn-ea"/>
                        <a:ea typeface="+mn-ea"/>
                        <a:cs typeface="+mn-cs"/>
                      </a:endParaRPr>
                    </a:p>
                  </a:txBody>
                  <a:tcPr marL="68580" marR="68580" marT="0" marB="0"/>
                </a:tc>
                <a:tc>
                  <a:txBody>
                    <a:bodyPr/>
                    <a:lstStyle/>
                    <a:p>
                      <a:pPr algn="ctr">
                        <a:spcAft>
                          <a:spcPts val="0"/>
                        </a:spcAft>
                      </a:pPr>
                      <a:r>
                        <a:rPr lang="en-US" altLang="zh-CN" sz="2200" kern="100" dirty="0" smtClean="0">
                          <a:effectLst/>
                          <a:latin typeface="+mn-ea"/>
                          <a:ea typeface="+mn-ea"/>
                        </a:rPr>
                        <a:t>0.35x</a:t>
                      </a:r>
                      <a:r>
                        <a:rPr lang="zh-CN" altLang="en-US" sz="2200" kern="100" dirty="0" smtClean="0">
                          <a:effectLst/>
                          <a:latin typeface="+mn-ea"/>
                          <a:ea typeface="+mn-ea"/>
                        </a:rPr>
                        <a:t>*</a:t>
                      </a:r>
                      <a:endParaRPr lang="zh-CN" altLang="zh-CN" sz="2200" kern="100" dirty="0">
                        <a:effectLst/>
                        <a:latin typeface="+mn-ea"/>
                        <a:ea typeface="+mn-ea"/>
                        <a:cs typeface="Times New Roman" panose="02020603050405020304" pitchFamily="18" charset="0"/>
                      </a:endParaRPr>
                    </a:p>
                  </a:txBody>
                  <a:tcPr marL="68580" marR="68580" marT="0" marB="0"/>
                </a:tc>
                <a:extLst>
                  <a:ext uri="{0D108BD9-81ED-4DB2-BD59-A6C34878D82A}">
                    <a16:rowId xmlns:a16="http://schemas.microsoft.com/office/drawing/2014/main" val="4061795285"/>
                  </a:ext>
                </a:extLst>
              </a:tr>
              <a:tr h="290048">
                <a:tc>
                  <a:txBody>
                    <a:bodyPr/>
                    <a:lstStyle/>
                    <a:p>
                      <a:pPr marL="0" algn="ctr" defTabSz="914400" rtl="0" eaLnBrk="1" latinLnBrk="0" hangingPunct="1">
                        <a:spcAft>
                          <a:spcPts val="0"/>
                        </a:spcAft>
                      </a:pPr>
                      <a:r>
                        <a:rPr lang="en-US" sz="2200" kern="100" dirty="0" err="1" smtClean="0">
                          <a:solidFill>
                            <a:schemeClr val="dk1"/>
                          </a:solidFill>
                          <a:effectLst/>
                          <a:latin typeface="+mn-ea"/>
                          <a:ea typeface="+mn-ea"/>
                          <a:cs typeface="+mn-cs"/>
                        </a:rPr>
                        <a:t>TD’transistors</a:t>
                      </a:r>
                      <a:endParaRPr lang="zh-CN" sz="2200" kern="100" dirty="0">
                        <a:solidFill>
                          <a:schemeClr val="dk1"/>
                        </a:solidFill>
                        <a:effectLst/>
                        <a:latin typeface="+mn-ea"/>
                        <a:ea typeface="+mn-ea"/>
                        <a:cs typeface="+mn-cs"/>
                      </a:endParaRPr>
                    </a:p>
                  </a:txBody>
                  <a:tcPr marL="68580" marR="68580" marT="0" marB="0"/>
                </a:tc>
                <a:tc>
                  <a:txBody>
                    <a:bodyPr/>
                    <a:lstStyle/>
                    <a:p>
                      <a:pPr algn="ctr">
                        <a:spcAft>
                          <a:spcPts val="0"/>
                        </a:spcAft>
                      </a:pPr>
                      <a:r>
                        <a:rPr lang="en-US" sz="2200" kern="100" dirty="0" smtClean="0">
                          <a:effectLst/>
                          <a:latin typeface="+mn-ea"/>
                          <a:ea typeface="+mn-ea"/>
                        </a:rPr>
                        <a:t>16</a:t>
                      </a:r>
                      <a:endParaRPr lang="zh-CN" sz="2200" kern="100" dirty="0">
                        <a:effectLst/>
                        <a:latin typeface="+mn-ea"/>
                        <a:ea typeface="+mn-ea"/>
                        <a:cs typeface="Times New Roman" panose="02020603050405020304" pitchFamily="18" charset="0"/>
                      </a:endParaRPr>
                    </a:p>
                  </a:txBody>
                  <a:tcPr marL="68580" marR="68580" marT="0" marB="0"/>
                </a:tc>
                <a:extLst>
                  <a:ext uri="{0D108BD9-81ED-4DB2-BD59-A6C34878D82A}">
                    <a16:rowId xmlns:a16="http://schemas.microsoft.com/office/drawing/2014/main" val="1285127773"/>
                  </a:ext>
                </a:extLst>
              </a:tr>
              <a:tr h="290048">
                <a:tc>
                  <a:txBody>
                    <a:bodyPr/>
                    <a:lstStyle/>
                    <a:p>
                      <a:pPr marL="0" algn="ctr" defTabSz="914400" rtl="0" eaLnBrk="1" latinLnBrk="0" hangingPunct="1">
                        <a:spcAft>
                          <a:spcPts val="0"/>
                        </a:spcAft>
                      </a:pPr>
                      <a:r>
                        <a:rPr lang="en-US" sz="2200" kern="100" dirty="0" err="1" smtClean="0">
                          <a:solidFill>
                            <a:schemeClr val="dk1"/>
                          </a:solidFill>
                          <a:effectLst/>
                          <a:latin typeface="+mn-ea"/>
                          <a:ea typeface="+mn-ea"/>
                          <a:cs typeface="+mn-cs"/>
                        </a:rPr>
                        <a:t>TD’Area</a:t>
                      </a:r>
                      <a:endParaRPr lang="zh-CN" sz="2200" kern="100" dirty="0">
                        <a:solidFill>
                          <a:schemeClr val="dk1"/>
                        </a:solidFill>
                        <a:effectLst/>
                        <a:latin typeface="+mn-ea"/>
                        <a:ea typeface="+mn-ea"/>
                        <a:cs typeface="+mn-cs"/>
                      </a:endParaRPr>
                    </a:p>
                  </a:txBody>
                  <a:tcPr marL="68580" marR="68580" marT="0" marB="0"/>
                </a:tc>
                <a:tc>
                  <a:txBody>
                    <a:bodyPr/>
                    <a:lstStyle/>
                    <a:p>
                      <a:pPr algn="ctr">
                        <a:spcAft>
                          <a:spcPts val="0"/>
                        </a:spcAft>
                      </a:pPr>
                      <a:r>
                        <a:rPr lang="en-US" altLang="zh-CN" sz="2200" kern="100" dirty="0" smtClean="0">
                          <a:effectLst/>
                          <a:latin typeface="+mn-ea"/>
                          <a:ea typeface="+mn-ea"/>
                        </a:rPr>
                        <a:t>0.45x</a:t>
                      </a:r>
                      <a:r>
                        <a:rPr lang="zh-CN" altLang="en-US" sz="2200" kern="100" dirty="0" smtClean="0">
                          <a:effectLst/>
                          <a:latin typeface="+mn-ea"/>
                          <a:ea typeface="+mn-ea"/>
                        </a:rPr>
                        <a:t>*</a:t>
                      </a:r>
                      <a:endParaRPr lang="zh-CN" altLang="zh-CN" sz="2200" kern="100" dirty="0">
                        <a:effectLst/>
                        <a:latin typeface="+mn-ea"/>
                        <a:ea typeface="+mn-ea"/>
                        <a:cs typeface="Times New Roman" panose="02020603050405020304" pitchFamily="18" charset="0"/>
                      </a:endParaRPr>
                    </a:p>
                  </a:txBody>
                  <a:tcPr marL="68580" marR="68580" marT="0" marB="0"/>
                </a:tc>
                <a:extLst>
                  <a:ext uri="{0D108BD9-81ED-4DB2-BD59-A6C34878D82A}">
                    <a16:rowId xmlns:a16="http://schemas.microsoft.com/office/drawing/2014/main" val="2156186345"/>
                  </a:ext>
                </a:extLst>
              </a:tr>
            </a:tbl>
          </a:graphicData>
        </a:graphic>
      </p:graphicFrame>
      <p:sp>
        <p:nvSpPr>
          <p:cNvPr id="59" name="文本框 58"/>
          <p:cNvSpPr txBox="1"/>
          <p:nvPr/>
        </p:nvSpPr>
        <p:spPr>
          <a:xfrm>
            <a:off x="4494355" y="4219037"/>
            <a:ext cx="2993568" cy="1200329"/>
          </a:xfrm>
          <a:prstGeom prst="rect">
            <a:avLst/>
          </a:prstGeom>
          <a:noFill/>
        </p:spPr>
        <p:txBody>
          <a:bodyPr wrap="square" rtlCol="0">
            <a:spAutoFit/>
          </a:bodyPr>
          <a:lstStyle/>
          <a:p>
            <a:pPr algn="just"/>
            <a:r>
              <a:rPr lang="zh-CN" altLang="en-US" sz="2400" dirty="0">
                <a:latin typeface="+mn-ea"/>
              </a:rPr>
              <a:t>代价</a:t>
            </a:r>
            <a:r>
              <a:rPr lang="zh-CN" altLang="en-US" sz="2400" dirty="0" smtClean="0">
                <a:latin typeface="+mn-ea"/>
              </a:rPr>
              <a:t>小、响应快、只依赖于</a:t>
            </a:r>
            <a:r>
              <a:rPr lang="en-US" altLang="zh-CN" sz="2400" dirty="0" smtClean="0">
                <a:latin typeface="+mn-ea"/>
              </a:rPr>
              <a:t>D</a:t>
            </a:r>
            <a:r>
              <a:rPr lang="zh-CN" altLang="en-US" sz="2400" dirty="0" smtClean="0">
                <a:latin typeface="+mn-ea"/>
              </a:rPr>
              <a:t>的变化监测时序信息</a:t>
            </a:r>
            <a:endParaRPr lang="en-US" altLang="zh-CN" sz="2400" dirty="0" smtClean="0">
              <a:latin typeface="+mn-ea"/>
            </a:endParaRPr>
          </a:p>
        </p:txBody>
      </p:sp>
      <mc:AlternateContent xmlns:mc="http://schemas.openxmlformats.org/markup-compatibility/2006">
        <mc:Choice xmlns:a14="http://schemas.microsoft.com/office/drawing/2010/main" Requires="a14">
          <p:sp>
            <p:nvSpPr>
              <p:cNvPr id="60" name="文本框 59"/>
              <p:cNvSpPr txBox="1"/>
              <p:nvPr/>
            </p:nvSpPr>
            <p:spPr>
              <a:xfrm>
                <a:off x="4473294" y="2050749"/>
                <a:ext cx="3146706" cy="162929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2400" dirty="0" smtClean="0">
                    <a:latin typeface="+mn-ea"/>
                  </a:rPr>
                  <a:t>DD</a:t>
                </a:r>
                <a:r>
                  <a:rPr lang="zh-CN" altLang="en-US" sz="2400" dirty="0" smtClean="0">
                    <a:latin typeface="+mn-ea"/>
                  </a:rPr>
                  <a:t>在监测窗口内为高阻态，</a:t>
                </a:r>
                <a:r>
                  <a:rPr lang="en-US" altLang="zh-CN" sz="2400" dirty="0" smtClean="0">
                    <a:latin typeface="+mn-ea"/>
                  </a:rPr>
                  <a:t>DQ=</a:t>
                </a:r>
                <a14:m>
                  <m:oMath xmlns:m="http://schemas.openxmlformats.org/officeDocument/2006/math">
                    <m:acc>
                      <m:accPr>
                        <m:chr m:val="̅"/>
                        <m:ctrlPr>
                          <a:rPr lang="en-US" altLang="zh-CN" sz="2800" i="1" dirty="0" smtClean="0">
                            <a:latin typeface="Cambria Math" panose="02040503050406030204" pitchFamily="18" charset="0"/>
                          </a:rPr>
                        </m:ctrlPr>
                      </m:accPr>
                      <m:e>
                        <m:r>
                          <m:rPr>
                            <m:sty m:val="p"/>
                          </m:rPr>
                          <a:rPr lang="en-US" altLang="zh-CN" sz="2800" b="0" i="0" dirty="0" smtClean="0">
                            <a:latin typeface="Cambria Math" panose="02040503050406030204" pitchFamily="18" charset="0"/>
                            <a:ea typeface="+mj-ea"/>
                          </a:rPr>
                          <m:t>DD</m:t>
                        </m:r>
                      </m:e>
                    </m:acc>
                  </m:oMath>
                </a14:m>
                <a:r>
                  <a:rPr lang="zh-CN" altLang="en-US" sz="2400" dirty="0" smtClean="0">
                    <a:latin typeface="+mn-ea"/>
                  </a:rPr>
                  <a:t>保持不变，</a:t>
                </a:r>
                <a:r>
                  <a:rPr lang="en-US" altLang="zh-CN" sz="2400" dirty="0" smtClean="0">
                    <a:latin typeface="+mn-ea"/>
                  </a:rPr>
                  <a:t>DN</a:t>
                </a:r>
                <a:r>
                  <a:rPr lang="zh-CN" altLang="en-US" sz="2400" dirty="0" smtClean="0">
                    <a:latin typeface="+mn-ea"/>
                  </a:rPr>
                  <a:t>随</a:t>
                </a:r>
                <a:r>
                  <a:rPr lang="en-US" altLang="zh-CN" sz="2400" dirty="0" smtClean="0">
                    <a:latin typeface="+mn-ea"/>
                  </a:rPr>
                  <a:t>D</a:t>
                </a:r>
                <a:r>
                  <a:rPr lang="zh-CN" altLang="en-US" sz="2400" dirty="0" smtClean="0">
                    <a:latin typeface="+mn-ea"/>
                  </a:rPr>
                  <a:t>的变化而变化</a:t>
                </a:r>
                <a:endParaRPr lang="en-US" altLang="zh-CN" sz="2400" dirty="0" smtClean="0">
                  <a:latin typeface="+mn-ea"/>
                </a:endParaRPr>
              </a:p>
            </p:txBody>
          </p:sp>
        </mc:Choice>
        <mc:Fallback>
          <p:sp>
            <p:nvSpPr>
              <p:cNvPr id="60" name="文本框 59"/>
              <p:cNvSpPr txBox="1">
                <a:spLocks noRot="1" noChangeAspect="1" noMove="1" noResize="1" noEditPoints="1" noAdjustHandles="1" noChangeArrowheads="1" noChangeShapeType="1" noTextEdit="1"/>
              </p:cNvSpPr>
              <p:nvPr/>
            </p:nvSpPr>
            <p:spPr>
              <a:xfrm>
                <a:off x="4473294" y="2050749"/>
                <a:ext cx="3146706" cy="1629292"/>
              </a:xfrm>
              <a:prstGeom prst="rect">
                <a:avLst/>
              </a:prstGeom>
              <a:blipFill>
                <a:blip r:embed="rId6"/>
                <a:stretch>
                  <a:fillRect l="-3101" t="-2985" r="-969" b="-7463"/>
                </a:stretch>
              </a:blipFill>
            </p:spPr>
            <p:txBody>
              <a:bodyPr/>
              <a:lstStyle/>
              <a:p>
                <a:r>
                  <a:rPr lang="zh-CN" altLang="en-US">
                    <a:noFill/>
                  </a:rPr>
                  <a:t> </a:t>
                </a:r>
              </a:p>
            </p:txBody>
          </p:sp>
        </mc:Fallback>
      </mc:AlternateContent>
      <p:sp>
        <p:nvSpPr>
          <p:cNvPr id="61" name="文本框 60"/>
          <p:cNvSpPr txBox="1"/>
          <p:nvPr/>
        </p:nvSpPr>
        <p:spPr>
          <a:xfrm>
            <a:off x="3680591" y="2043229"/>
            <a:ext cx="836118"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400" b="0" i="0" u="none" strike="noStrike" kern="1200" cap="none" spc="0" normalizeH="0" baseline="0" noProof="0" dirty="0" smtClean="0">
                <a:ln>
                  <a:noFill/>
                </a:ln>
                <a:effectLst/>
                <a:uLnTx/>
                <a:uFillTx/>
                <a:latin typeface="微软雅黑"/>
                <a:ea typeface="微软雅黑"/>
                <a:cs typeface="+mn-cs"/>
              </a:rPr>
              <a:t>原理：</a:t>
            </a:r>
            <a:endParaRPr kumimoji="0" lang="zh-CN" altLang="en-US" sz="2400" b="0" i="0" u="none" strike="noStrike" kern="1200" cap="none" spc="0" normalizeH="0" baseline="0" noProof="0" dirty="0">
              <a:ln>
                <a:noFill/>
              </a:ln>
              <a:effectLst/>
              <a:uLnTx/>
              <a:uFillTx/>
              <a:latin typeface="微软雅黑"/>
              <a:ea typeface="微软雅黑"/>
              <a:cs typeface="+mn-cs"/>
            </a:endParaRPr>
          </a:p>
        </p:txBody>
      </p:sp>
      <p:sp>
        <p:nvSpPr>
          <p:cNvPr id="62" name="文本框 61"/>
          <p:cNvSpPr txBox="1"/>
          <p:nvPr/>
        </p:nvSpPr>
        <p:spPr>
          <a:xfrm>
            <a:off x="3683372" y="4226793"/>
            <a:ext cx="836118"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400" b="0" i="0" u="none" strike="noStrike" kern="1200" cap="none" spc="0" normalizeH="0" baseline="0" noProof="0" dirty="0" smtClean="0">
                <a:ln>
                  <a:noFill/>
                </a:ln>
                <a:effectLst/>
                <a:uLnTx/>
                <a:uFillTx/>
                <a:latin typeface="+mn-ea"/>
                <a:cs typeface="+mn-cs"/>
              </a:rPr>
              <a:t>特点：</a:t>
            </a:r>
            <a:endParaRPr kumimoji="0" lang="zh-CN" altLang="en-US" sz="2400" b="0" i="0" u="none" strike="noStrike" kern="1200" cap="none" spc="0" normalizeH="0" baseline="0" noProof="0" dirty="0">
              <a:ln>
                <a:noFill/>
              </a:ln>
              <a:effectLst/>
              <a:uLnTx/>
              <a:uFillTx/>
              <a:latin typeface="+mn-ea"/>
              <a:cs typeface="+mn-cs"/>
            </a:endParaRPr>
          </a:p>
        </p:txBody>
      </p:sp>
      <p:sp>
        <p:nvSpPr>
          <p:cNvPr id="19" name="文本框 18"/>
          <p:cNvSpPr txBox="1"/>
          <p:nvPr/>
        </p:nvSpPr>
        <p:spPr>
          <a:xfrm>
            <a:off x="841959" y="6088515"/>
            <a:ext cx="2622374" cy="430887"/>
          </a:xfrm>
          <a:prstGeom prst="rect">
            <a:avLst/>
          </a:prstGeom>
          <a:noFill/>
        </p:spPr>
        <p:txBody>
          <a:bodyPr wrap="square" rtlCol="0">
            <a:spAutoFit/>
          </a:bodyPr>
          <a:lstStyle/>
          <a:p>
            <a:pPr>
              <a:buClr>
                <a:schemeClr val="accent1"/>
              </a:buClr>
            </a:pPr>
            <a:r>
              <a:rPr lang="en-US" altLang="zh-CN" sz="2200" dirty="0" smtClean="0">
                <a:latin typeface="+mn-ea"/>
              </a:rPr>
              <a:t>DTD</a:t>
            </a:r>
            <a:r>
              <a:rPr lang="zh-CN" altLang="en-US" sz="2200" dirty="0" smtClean="0">
                <a:latin typeface="+mn-ea"/>
              </a:rPr>
              <a:t>的工作波形图</a:t>
            </a:r>
            <a:endParaRPr lang="zh-CN" altLang="en-US" sz="2200" dirty="0">
              <a:latin typeface="+mn-ea"/>
            </a:endParaRPr>
          </a:p>
        </p:txBody>
      </p:sp>
      <p:sp>
        <p:nvSpPr>
          <p:cNvPr id="2" name="矩形 1"/>
          <p:cNvSpPr/>
          <p:nvPr/>
        </p:nvSpPr>
        <p:spPr>
          <a:xfrm>
            <a:off x="7652945" y="6112446"/>
            <a:ext cx="1867819" cy="400110"/>
          </a:xfrm>
          <a:prstGeom prst="rect">
            <a:avLst/>
          </a:prstGeom>
        </p:spPr>
        <p:txBody>
          <a:bodyPr wrap="none">
            <a:spAutoFit/>
          </a:bodyPr>
          <a:lstStyle/>
          <a:p>
            <a:pPr>
              <a:buClr>
                <a:schemeClr val="accent1"/>
              </a:buClr>
            </a:pPr>
            <a:r>
              <a:rPr lang="en-US" altLang="zh-CN" sz="2000" dirty="0">
                <a:latin typeface="+mn-ea"/>
              </a:rPr>
              <a:t>*</a:t>
            </a:r>
            <a:r>
              <a:rPr lang="zh-CN" altLang="en-US" sz="2000" dirty="0">
                <a:latin typeface="+mn-ea"/>
              </a:rPr>
              <a:t>和</a:t>
            </a:r>
            <a:r>
              <a:rPr lang="en-US" altLang="zh-CN" sz="2000" dirty="0">
                <a:latin typeface="+mn-ea"/>
              </a:rPr>
              <a:t>24T FF</a:t>
            </a:r>
            <a:r>
              <a:rPr lang="zh-CN" altLang="en-US" sz="2000" dirty="0">
                <a:latin typeface="+mn-ea"/>
              </a:rPr>
              <a:t>比较</a:t>
            </a:r>
            <a:endParaRPr lang="zh-CN" altLang="en-US" sz="2000" dirty="0">
              <a:latin typeface="+mn-ea"/>
            </a:endParaRPr>
          </a:p>
        </p:txBody>
      </p:sp>
      <p:sp>
        <p:nvSpPr>
          <p:cNvPr id="22" name="文本框 21"/>
          <p:cNvSpPr txBox="1"/>
          <p:nvPr/>
        </p:nvSpPr>
        <p:spPr>
          <a:xfrm>
            <a:off x="628088" y="2517127"/>
            <a:ext cx="2719128" cy="430887"/>
          </a:xfrm>
          <a:prstGeom prst="rect">
            <a:avLst/>
          </a:prstGeom>
          <a:noFill/>
        </p:spPr>
        <p:txBody>
          <a:bodyPr wrap="square" rtlCol="0">
            <a:spAutoFit/>
          </a:bodyPr>
          <a:lstStyle/>
          <a:p>
            <a:r>
              <a:rPr lang="en-US" altLang="zh-CN" sz="2200" dirty="0" smtClean="0">
                <a:latin typeface="+mn-ea"/>
              </a:rPr>
              <a:t>DTD</a:t>
            </a:r>
            <a:r>
              <a:rPr lang="zh-CN" altLang="en-US" sz="2200" dirty="0" smtClean="0">
                <a:latin typeface="+mn-ea"/>
              </a:rPr>
              <a:t>监测单元原理图</a:t>
            </a:r>
            <a:endParaRPr lang="zh-CN" altLang="en-US" sz="2200" dirty="0">
              <a:latin typeface="+mn-ea"/>
              <a:cs typeface="Times New Roman" panose="02020603050405020304" pitchFamily="18" charset="0"/>
            </a:endParaRPr>
          </a:p>
        </p:txBody>
      </p:sp>
      <p:sp>
        <p:nvSpPr>
          <p:cNvPr id="23" name="圆角矩形 22"/>
          <p:cNvSpPr/>
          <p:nvPr/>
        </p:nvSpPr>
        <p:spPr>
          <a:xfrm>
            <a:off x="3713368" y="1969922"/>
            <a:ext cx="3849482" cy="1710120"/>
          </a:xfrm>
          <a:prstGeom prst="roundRect">
            <a:avLst/>
          </a:prstGeom>
          <a:solidFill>
            <a:schemeClr val="accent1">
              <a:alpha val="2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2000" b="0" i="0" u="none" strike="noStrike" kern="1200" cap="none" spc="0" normalizeH="0" baseline="0" noProof="0">
              <a:ln>
                <a:noFill/>
              </a:ln>
              <a:solidFill>
                <a:prstClr val="white"/>
              </a:solidFill>
              <a:effectLst/>
              <a:uLnTx/>
              <a:uFillTx/>
              <a:latin typeface="微软雅黑"/>
              <a:ea typeface="微软雅黑"/>
              <a:cs typeface="+mn-cs"/>
            </a:endParaRPr>
          </a:p>
        </p:txBody>
      </p:sp>
      <p:sp>
        <p:nvSpPr>
          <p:cNvPr id="24" name="圆角矩形 23"/>
          <p:cNvSpPr/>
          <p:nvPr/>
        </p:nvSpPr>
        <p:spPr>
          <a:xfrm>
            <a:off x="3727612" y="4163347"/>
            <a:ext cx="3849481" cy="1306830"/>
          </a:xfrm>
          <a:prstGeom prst="roundRect">
            <a:avLst/>
          </a:prstGeom>
          <a:solidFill>
            <a:schemeClr val="accent1">
              <a:alpha val="2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2000" b="0" i="0" u="none" strike="noStrike" kern="1200" cap="none" spc="0" normalizeH="0" baseline="0" noProof="0">
              <a:ln>
                <a:noFill/>
              </a:ln>
              <a:solidFill>
                <a:prstClr val="white"/>
              </a:solidFill>
              <a:effectLst/>
              <a:uLnTx/>
              <a:uFillTx/>
              <a:latin typeface="微软雅黑"/>
              <a:ea typeface="微软雅黑"/>
              <a:cs typeface="+mn-cs"/>
            </a:endParaRPr>
          </a:p>
        </p:txBody>
      </p:sp>
    </p:spTree>
    <p:extLst>
      <p:ext uri="{BB962C8B-B14F-4D97-AF65-F5344CB8AC3E}">
        <p14:creationId xmlns:p14="http://schemas.microsoft.com/office/powerpoint/2010/main" val="287182286"/>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graphicFrame>
        <p:nvGraphicFramePr>
          <p:cNvPr id="6" name="表格 5"/>
          <p:cNvGraphicFramePr>
            <a:graphicFrameLocks noGrp="1"/>
          </p:cNvGraphicFramePr>
          <p:nvPr>
            <p:extLst>
              <p:ext uri="{D42A27DB-BD31-4B8C-83A1-F6EECF244321}">
                <p14:modId xmlns:p14="http://schemas.microsoft.com/office/powerpoint/2010/main" val="1119730454"/>
              </p:ext>
            </p:extLst>
          </p:nvPr>
        </p:nvGraphicFramePr>
        <p:xfrm>
          <a:off x="388838" y="549101"/>
          <a:ext cx="11364705" cy="4373880"/>
        </p:xfrm>
        <a:graphic>
          <a:graphicData uri="http://schemas.openxmlformats.org/drawingml/2006/table">
            <a:tbl>
              <a:tblPr>
                <a:tableStyleId>{5C22544A-7EE6-4342-B048-85BDC9FD1C3A}</a:tableStyleId>
              </a:tblPr>
              <a:tblGrid>
                <a:gridCol w="1573172">
                  <a:extLst>
                    <a:ext uri="{9D8B030D-6E8A-4147-A177-3AD203B41FA5}">
                      <a16:colId xmlns:a16="http://schemas.microsoft.com/office/drawing/2014/main" val="3153602911"/>
                    </a:ext>
                  </a:extLst>
                </a:gridCol>
                <a:gridCol w="1668890">
                  <a:extLst>
                    <a:ext uri="{9D8B030D-6E8A-4147-A177-3AD203B41FA5}">
                      <a16:colId xmlns:a16="http://schemas.microsoft.com/office/drawing/2014/main" val="1844022046"/>
                    </a:ext>
                  </a:extLst>
                </a:gridCol>
                <a:gridCol w="1865229">
                  <a:extLst>
                    <a:ext uri="{9D8B030D-6E8A-4147-A177-3AD203B41FA5}">
                      <a16:colId xmlns:a16="http://schemas.microsoft.com/office/drawing/2014/main" val="3787146195"/>
                    </a:ext>
                  </a:extLst>
                </a:gridCol>
                <a:gridCol w="1678706">
                  <a:extLst>
                    <a:ext uri="{9D8B030D-6E8A-4147-A177-3AD203B41FA5}">
                      <a16:colId xmlns:a16="http://schemas.microsoft.com/office/drawing/2014/main" val="670455578"/>
                    </a:ext>
                  </a:extLst>
                </a:gridCol>
                <a:gridCol w="1717975">
                  <a:extLst>
                    <a:ext uri="{9D8B030D-6E8A-4147-A177-3AD203B41FA5}">
                      <a16:colId xmlns:a16="http://schemas.microsoft.com/office/drawing/2014/main" val="2268059760"/>
                    </a:ext>
                  </a:extLst>
                </a:gridCol>
                <a:gridCol w="1482367">
                  <a:extLst>
                    <a:ext uri="{9D8B030D-6E8A-4147-A177-3AD203B41FA5}">
                      <a16:colId xmlns:a16="http://schemas.microsoft.com/office/drawing/2014/main" val="3984557320"/>
                    </a:ext>
                  </a:extLst>
                </a:gridCol>
                <a:gridCol w="1378366">
                  <a:extLst>
                    <a:ext uri="{9D8B030D-6E8A-4147-A177-3AD203B41FA5}">
                      <a16:colId xmlns:a16="http://schemas.microsoft.com/office/drawing/2014/main" val="4289820434"/>
                    </a:ext>
                  </a:extLst>
                </a:gridCol>
              </a:tblGrid>
              <a:tr h="148084">
                <a:tc>
                  <a:txBody>
                    <a:bodyPr/>
                    <a:lstStyle/>
                    <a:p>
                      <a:pPr algn="ctr">
                        <a:spcAft>
                          <a:spcPts val="0"/>
                        </a:spcAft>
                      </a:pPr>
                      <a:r>
                        <a:rPr lang="en-US" sz="2050" kern="100" dirty="0">
                          <a:effectLst/>
                          <a:latin typeface="+mn-ea"/>
                          <a:ea typeface="+mn-ea"/>
                        </a:rPr>
                        <a:t> </a:t>
                      </a:r>
                      <a:endParaRPr lang="zh-CN" sz="2050" kern="100" dirty="0">
                        <a:effectLst/>
                        <a:latin typeface="+mn-ea"/>
                        <a:ea typeface="+mn-ea"/>
                        <a:cs typeface="Times New Roman" panose="02020603050405020304" pitchFamily="18" charset="0"/>
                      </a:endParaRPr>
                    </a:p>
                  </a:txBody>
                  <a:tcPr marL="63465" marR="63465" marT="0" marB="0">
                    <a:solidFill>
                      <a:srgbClr val="DEEBF7"/>
                    </a:solidFill>
                  </a:tcPr>
                </a:tc>
                <a:tc>
                  <a:txBody>
                    <a:bodyPr/>
                    <a:lstStyle/>
                    <a:p>
                      <a:pPr algn="ctr">
                        <a:spcAft>
                          <a:spcPts val="0"/>
                        </a:spcAft>
                      </a:pPr>
                      <a:r>
                        <a:rPr lang="en-US" sz="2050" kern="100">
                          <a:effectLst/>
                          <a:latin typeface="+mn-ea"/>
                          <a:ea typeface="+mn-ea"/>
                        </a:rPr>
                        <a:t>JSSC2015</a:t>
                      </a:r>
                      <a:r>
                        <a:rPr lang="en-US" sz="2050" kern="100" baseline="30000">
                          <a:effectLst/>
                          <a:latin typeface="+mn-ea"/>
                          <a:ea typeface="+mn-ea"/>
                        </a:rPr>
                        <a:t>[47]</a:t>
                      </a:r>
                      <a:endParaRPr lang="zh-CN" sz="2050" kern="100">
                        <a:effectLst/>
                        <a:latin typeface="+mn-ea"/>
                        <a:ea typeface="+mn-ea"/>
                        <a:cs typeface="Times New Roman" panose="02020603050405020304" pitchFamily="18" charset="0"/>
                      </a:endParaRPr>
                    </a:p>
                  </a:txBody>
                  <a:tcPr marL="63465" marR="63465" marT="0" marB="0">
                    <a:solidFill>
                      <a:srgbClr val="DEEBF7"/>
                    </a:solidFill>
                  </a:tcPr>
                </a:tc>
                <a:tc>
                  <a:txBody>
                    <a:bodyPr/>
                    <a:lstStyle/>
                    <a:p>
                      <a:pPr algn="ctr">
                        <a:spcAft>
                          <a:spcPts val="0"/>
                        </a:spcAft>
                      </a:pPr>
                      <a:r>
                        <a:rPr lang="en-US" sz="2050" kern="100">
                          <a:effectLst/>
                          <a:latin typeface="+mn-ea"/>
                          <a:ea typeface="+mn-ea"/>
                        </a:rPr>
                        <a:t>TCASII2023</a:t>
                      </a:r>
                      <a:r>
                        <a:rPr lang="en-US" sz="2050" kern="100" baseline="30000">
                          <a:effectLst/>
                          <a:latin typeface="+mn-ea"/>
                          <a:ea typeface="+mn-ea"/>
                        </a:rPr>
                        <a:t>[48]</a:t>
                      </a:r>
                      <a:endParaRPr lang="zh-CN" sz="2050" kern="100">
                        <a:effectLst/>
                        <a:latin typeface="+mn-ea"/>
                        <a:ea typeface="+mn-ea"/>
                        <a:cs typeface="Times New Roman" panose="02020603050405020304" pitchFamily="18" charset="0"/>
                      </a:endParaRPr>
                    </a:p>
                  </a:txBody>
                  <a:tcPr marL="63465" marR="63465" marT="0" marB="0">
                    <a:solidFill>
                      <a:srgbClr val="DEEBF7"/>
                    </a:solidFill>
                  </a:tcPr>
                </a:tc>
                <a:tc>
                  <a:txBody>
                    <a:bodyPr/>
                    <a:lstStyle/>
                    <a:p>
                      <a:pPr algn="ctr">
                        <a:spcAft>
                          <a:spcPts val="0"/>
                        </a:spcAft>
                      </a:pPr>
                      <a:r>
                        <a:rPr lang="en-US" sz="2050" kern="100">
                          <a:effectLst/>
                          <a:latin typeface="+mn-ea"/>
                          <a:ea typeface="+mn-ea"/>
                        </a:rPr>
                        <a:t>JSSC2018</a:t>
                      </a:r>
                      <a:r>
                        <a:rPr lang="en-US" sz="2050" kern="100" baseline="30000">
                          <a:effectLst/>
                          <a:latin typeface="+mn-ea"/>
                          <a:ea typeface="+mn-ea"/>
                        </a:rPr>
                        <a:t>[49]</a:t>
                      </a:r>
                      <a:endParaRPr lang="zh-CN" sz="2050" kern="100">
                        <a:effectLst/>
                        <a:latin typeface="+mn-ea"/>
                        <a:ea typeface="+mn-ea"/>
                        <a:cs typeface="Times New Roman" panose="02020603050405020304" pitchFamily="18" charset="0"/>
                      </a:endParaRPr>
                    </a:p>
                  </a:txBody>
                  <a:tcPr marL="63465" marR="63465" marT="0" marB="0">
                    <a:solidFill>
                      <a:srgbClr val="DEEBF7"/>
                    </a:solidFill>
                  </a:tcPr>
                </a:tc>
                <a:tc>
                  <a:txBody>
                    <a:bodyPr/>
                    <a:lstStyle/>
                    <a:p>
                      <a:pPr algn="ctr">
                        <a:spcAft>
                          <a:spcPts val="0"/>
                        </a:spcAft>
                      </a:pPr>
                      <a:r>
                        <a:rPr lang="en-US" sz="2050" kern="100" dirty="0">
                          <a:effectLst/>
                          <a:latin typeface="+mn-ea"/>
                          <a:ea typeface="+mn-ea"/>
                        </a:rPr>
                        <a:t>JSSC2022</a:t>
                      </a:r>
                      <a:r>
                        <a:rPr lang="en-US" sz="2050" kern="100" baseline="30000" dirty="0">
                          <a:effectLst/>
                          <a:latin typeface="+mn-ea"/>
                          <a:ea typeface="+mn-ea"/>
                        </a:rPr>
                        <a:t>[50]</a:t>
                      </a:r>
                      <a:endParaRPr lang="zh-CN" sz="2050" kern="100" dirty="0">
                        <a:effectLst/>
                        <a:latin typeface="+mn-ea"/>
                        <a:ea typeface="+mn-ea"/>
                        <a:cs typeface="Times New Roman" panose="02020603050405020304" pitchFamily="18" charset="0"/>
                      </a:endParaRPr>
                    </a:p>
                  </a:txBody>
                  <a:tcPr marL="63465" marR="63465" marT="0" marB="0">
                    <a:solidFill>
                      <a:srgbClr val="DEEBF7"/>
                    </a:solidFill>
                  </a:tcPr>
                </a:tc>
                <a:tc>
                  <a:txBody>
                    <a:bodyPr/>
                    <a:lstStyle/>
                    <a:p>
                      <a:pPr algn="ctr">
                        <a:spcAft>
                          <a:spcPts val="0"/>
                        </a:spcAft>
                      </a:pPr>
                      <a:r>
                        <a:rPr lang="en-US" sz="2050" kern="100" dirty="0" smtClean="0">
                          <a:effectLst/>
                          <a:latin typeface="+mn-ea"/>
                          <a:ea typeface="+mn-ea"/>
                        </a:rPr>
                        <a:t>SR EDAC</a:t>
                      </a:r>
                      <a:endParaRPr lang="zh-CN" sz="2050" kern="100" dirty="0">
                        <a:effectLst/>
                        <a:latin typeface="+mn-ea"/>
                        <a:ea typeface="+mn-ea"/>
                        <a:cs typeface="Times New Roman" panose="02020603050405020304" pitchFamily="18" charset="0"/>
                      </a:endParaRPr>
                    </a:p>
                  </a:txBody>
                  <a:tcPr marL="63465" marR="63465" marT="0" marB="0">
                    <a:solidFill>
                      <a:srgbClr val="DEEBF7"/>
                    </a:solidFill>
                  </a:tcPr>
                </a:tc>
                <a:tc>
                  <a:txBody>
                    <a:bodyPr/>
                    <a:lstStyle/>
                    <a:p>
                      <a:pPr algn="ctr">
                        <a:spcAft>
                          <a:spcPts val="0"/>
                        </a:spcAft>
                      </a:pPr>
                      <a:r>
                        <a:rPr lang="en-US" sz="2050" kern="100" dirty="0" smtClean="0">
                          <a:effectLst/>
                          <a:latin typeface="+mn-ea"/>
                          <a:ea typeface="+mn-ea"/>
                        </a:rPr>
                        <a:t>DT EDAC</a:t>
                      </a:r>
                      <a:endParaRPr lang="zh-CN" sz="2050" kern="100" dirty="0">
                        <a:effectLst/>
                        <a:latin typeface="+mn-ea"/>
                        <a:ea typeface="+mn-ea"/>
                        <a:cs typeface="Times New Roman" panose="02020603050405020304" pitchFamily="18" charset="0"/>
                      </a:endParaRPr>
                    </a:p>
                  </a:txBody>
                  <a:tcPr marL="63465" marR="63465" marT="0" marB="0">
                    <a:solidFill>
                      <a:srgbClr val="DEEBF7"/>
                    </a:solidFill>
                  </a:tcPr>
                </a:tc>
                <a:extLst>
                  <a:ext uri="{0D108BD9-81ED-4DB2-BD59-A6C34878D82A}">
                    <a16:rowId xmlns:a16="http://schemas.microsoft.com/office/drawing/2014/main" val="1780297033"/>
                  </a:ext>
                </a:extLst>
              </a:tr>
              <a:tr h="148084">
                <a:tc>
                  <a:txBody>
                    <a:bodyPr/>
                    <a:lstStyle/>
                    <a:p>
                      <a:pPr algn="ctr">
                        <a:spcAft>
                          <a:spcPts val="0"/>
                        </a:spcAft>
                      </a:pPr>
                      <a:r>
                        <a:rPr lang="zh-CN" sz="2050" kern="100">
                          <a:effectLst/>
                          <a:latin typeface="+mn-ea"/>
                          <a:ea typeface="+mn-ea"/>
                        </a:rPr>
                        <a:t>工艺</a:t>
                      </a:r>
                      <a:endParaRPr lang="zh-CN" sz="2050" kern="100">
                        <a:effectLst/>
                        <a:latin typeface="+mn-ea"/>
                        <a:ea typeface="+mn-ea"/>
                        <a:cs typeface="Times New Roman" panose="02020603050405020304" pitchFamily="18" charset="0"/>
                      </a:endParaRPr>
                    </a:p>
                  </a:txBody>
                  <a:tcPr marL="63465" marR="63465" marT="0" marB="0">
                    <a:solidFill>
                      <a:srgbClr val="DEEBF7"/>
                    </a:solidFill>
                  </a:tcPr>
                </a:tc>
                <a:tc>
                  <a:txBody>
                    <a:bodyPr/>
                    <a:lstStyle/>
                    <a:p>
                      <a:pPr algn="ctr">
                        <a:spcAft>
                          <a:spcPts val="0"/>
                        </a:spcAft>
                      </a:pPr>
                      <a:r>
                        <a:rPr lang="en-US" sz="2050" kern="100" dirty="0">
                          <a:effectLst/>
                          <a:latin typeface="+mn-ea"/>
                          <a:ea typeface="+mn-ea"/>
                        </a:rPr>
                        <a:t>65nm</a:t>
                      </a:r>
                      <a:endParaRPr lang="zh-CN" sz="2050" kern="100" dirty="0">
                        <a:effectLst/>
                        <a:latin typeface="+mn-ea"/>
                        <a:ea typeface="+mn-ea"/>
                        <a:cs typeface="Times New Roman" panose="02020603050405020304" pitchFamily="18" charset="0"/>
                      </a:endParaRPr>
                    </a:p>
                  </a:txBody>
                  <a:tcPr marL="63465" marR="63465" marT="0" marB="0">
                    <a:solidFill>
                      <a:srgbClr val="DEEBF7"/>
                    </a:solidFill>
                  </a:tcPr>
                </a:tc>
                <a:tc>
                  <a:txBody>
                    <a:bodyPr/>
                    <a:lstStyle/>
                    <a:p>
                      <a:pPr algn="ctr">
                        <a:spcAft>
                          <a:spcPts val="0"/>
                        </a:spcAft>
                      </a:pPr>
                      <a:r>
                        <a:rPr lang="en-US" sz="2050" kern="100">
                          <a:effectLst/>
                          <a:latin typeface="+mn-ea"/>
                          <a:ea typeface="+mn-ea"/>
                        </a:rPr>
                        <a:t>28nm</a:t>
                      </a:r>
                      <a:endParaRPr lang="zh-CN" sz="2050" kern="100">
                        <a:effectLst/>
                        <a:latin typeface="+mn-ea"/>
                        <a:ea typeface="+mn-ea"/>
                        <a:cs typeface="Times New Roman" panose="02020603050405020304" pitchFamily="18" charset="0"/>
                      </a:endParaRPr>
                    </a:p>
                  </a:txBody>
                  <a:tcPr marL="63465" marR="63465" marT="0" marB="0">
                    <a:solidFill>
                      <a:srgbClr val="DEEBF7"/>
                    </a:solidFill>
                  </a:tcPr>
                </a:tc>
                <a:tc>
                  <a:txBody>
                    <a:bodyPr/>
                    <a:lstStyle/>
                    <a:p>
                      <a:pPr algn="ctr">
                        <a:spcAft>
                          <a:spcPts val="0"/>
                        </a:spcAft>
                      </a:pPr>
                      <a:r>
                        <a:rPr lang="en-US" sz="2050" kern="100">
                          <a:effectLst/>
                          <a:latin typeface="+mn-ea"/>
                          <a:ea typeface="+mn-ea"/>
                        </a:rPr>
                        <a:t>40nm</a:t>
                      </a:r>
                      <a:endParaRPr lang="zh-CN" sz="2050" kern="100">
                        <a:effectLst/>
                        <a:latin typeface="+mn-ea"/>
                        <a:ea typeface="+mn-ea"/>
                        <a:cs typeface="Times New Roman" panose="02020603050405020304" pitchFamily="18" charset="0"/>
                      </a:endParaRPr>
                    </a:p>
                  </a:txBody>
                  <a:tcPr marL="63465" marR="63465" marT="0" marB="0">
                    <a:solidFill>
                      <a:srgbClr val="DEEBF7"/>
                    </a:solidFill>
                  </a:tcPr>
                </a:tc>
                <a:tc>
                  <a:txBody>
                    <a:bodyPr/>
                    <a:lstStyle/>
                    <a:p>
                      <a:pPr algn="ctr">
                        <a:spcAft>
                          <a:spcPts val="0"/>
                        </a:spcAft>
                      </a:pPr>
                      <a:r>
                        <a:rPr lang="en-US" sz="2050" kern="100">
                          <a:effectLst/>
                          <a:latin typeface="+mn-ea"/>
                          <a:ea typeface="+mn-ea"/>
                        </a:rPr>
                        <a:t>28nm</a:t>
                      </a:r>
                      <a:endParaRPr lang="zh-CN" sz="2050" kern="100">
                        <a:effectLst/>
                        <a:latin typeface="+mn-ea"/>
                        <a:ea typeface="+mn-ea"/>
                        <a:cs typeface="Times New Roman" panose="02020603050405020304" pitchFamily="18" charset="0"/>
                      </a:endParaRPr>
                    </a:p>
                  </a:txBody>
                  <a:tcPr marL="63465" marR="63465" marT="0" marB="0">
                    <a:solidFill>
                      <a:srgbClr val="DEEBF7"/>
                    </a:solidFill>
                  </a:tcPr>
                </a:tc>
                <a:tc>
                  <a:txBody>
                    <a:bodyPr/>
                    <a:lstStyle/>
                    <a:p>
                      <a:pPr algn="ctr">
                        <a:spcAft>
                          <a:spcPts val="0"/>
                        </a:spcAft>
                      </a:pPr>
                      <a:r>
                        <a:rPr lang="en-US" sz="2050" kern="100">
                          <a:effectLst/>
                          <a:latin typeface="+mn-ea"/>
                          <a:ea typeface="+mn-ea"/>
                        </a:rPr>
                        <a:t>28nm</a:t>
                      </a:r>
                      <a:endParaRPr lang="zh-CN" sz="2050" kern="100">
                        <a:effectLst/>
                        <a:latin typeface="+mn-ea"/>
                        <a:ea typeface="+mn-ea"/>
                        <a:cs typeface="Times New Roman" panose="02020603050405020304" pitchFamily="18" charset="0"/>
                      </a:endParaRPr>
                    </a:p>
                  </a:txBody>
                  <a:tcPr marL="63465" marR="63465" marT="0" marB="0">
                    <a:solidFill>
                      <a:srgbClr val="DEEBF7"/>
                    </a:solidFill>
                  </a:tcPr>
                </a:tc>
                <a:tc>
                  <a:txBody>
                    <a:bodyPr/>
                    <a:lstStyle/>
                    <a:p>
                      <a:pPr algn="ctr">
                        <a:spcAft>
                          <a:spcPts val="0"/>
                        </a:spcAft>
                      </a:pPr>
                      <a:r>
                        <a:rPr lang="en-US" sz="2050" kern="100">
                          <a:effectLst/>
                          <a:latin typeface="+mn-ea"/>
                          <a:ea typeface="+mn-ea"/>
                        </a:rPr>
                        <a:t>28nm</a:t>
                      </a:r>
                      <a:endParaRPr lang="zh-CN" sz="2050" kern="100">
                        <a:effectLst/>
                        <a:latin typeface="+mn-ea"/>
                        <a:ea typeface="+mn-ea"/>
                        <a:cs typeface="Times New Roman" panose="02020603050405020304" pitchFamily="18" charset="0"/>
                      </a:endParaRPr>
                    </a:p>
                  </a:txBody>
                  <a:tcPr marL="63465" marR="63465" marT="0" marB="0">
                    <a:solidFill>
                      <a:srgbClr val="DEEBF7"/>
                    </a:solidFill>
                  </a:tcPr>
                </a:tc>
                <a:extLst>
                  <a:ext uri="{0D108BD9-81ED-4DB2-BD59-A6C34878D82A}">
                    <a16:rowId xmlns:a16="http://schemas.microsoft.com/office/drawing/2014/main" val="3561082090"/>
                  </a:ext>
                </a:extLst>
              </a:tr>
              <a:tr h="148084">
                <a:tc>
                  <a:txBody>
                    <a:bodyPr/>
                    <a:lstStyle/>
                    <a:p>
                      <a:pPr algn="ctr">
                        <a:spcAft>
                          <a:spcPts val="0"/>
                        </a:spcAft>
                      </a:pPr>
                      <a:r>
                        <a:rPr lang="zh-CN" sz="2050" kern="100">
                          <a:effectLst/>
                          <a:latin typeface="+mn-ea"/>
                          <a:ea typeface="+mn-ea"/>
                        </a:rPr>
                        <a:t>电压范围</a:t>
                      </a:r>
                      <a:endParaRPr lang="zh-CN" sz="2050" kern="100">
                        <a:effectLst/>
                        <a:latin typeface="+mn-ea"/>
                        <a:ea typeface="+mn-ea"/>
                        <a:cs typeface="Times New Roman" panose="02020603050405020304" pitchFamily="18" charset="0"/>
                      </a:endParaRPr>
                    </a:p>
                  </a:txBody>
                  <a:tcPr marL="63465" marR="63465" marT="0" marB="0">
                    <a:solidFill>
                      <a:srgbClr val="DEEBF7"/>
                    </a:solidFill>
                  </a:tcPr>
                </a:tc>
                <a:tc>
                  <a:txBody>
                    <a:bodyPr/>
                    <a:lstStyle/>
                    <a:p>
                      <a:pPr algn="ctr">
                        <a:spcAft>
                          <a:spcPts val="0"/>
                        </a:spcAft>
                      </a:pPr>
                      <a:r>
                        <a:rPr lang="en-US" sz="2050" kern="100">
                          <a:effectLst/>
                          <a:latin typeface="+mn-ea"/>
                          <a:ea typeface="+mn-ea"/>
                        </a:rPr>
                        <a:t>0.3V-1.2V</a:t>
                      </a:r>
                      <a:endParaRPr lang="zh-CN" sz="2050" kern="100">
                        <a:effectLst/>
                        <a:latin typeface="+mn-ea"/>
                        <a:ea typeface="+mn-ea"/>
                        <a:cs typeface="Times New Roman" panose="02020603050405020304" pitchFamily="18" charset="0"/>
                      </a:endParaRPr>
                    </a:p>
                  </a:txBody>
                  <a:tcPr marL="63465" marR="63465" marT="0" marB="0">
                    <a:solidFill>
                      <a:srgbClr val="DEEBF7"/>
                    </a:solidFill>
                  </a:tcPr>
                </a:tc>
                <a:tc>
                  <a:txBody>
                    <a:bodyPr/>
                    <a:lstStyle/>
                    <a:p>
                      <a:pPr algn="ctr">
                        <a:spcAft>
                          <a:spcPts val="0"/>
                        </a:spcAft>
                      </a:pPr>
                      <a:r>
                        <a:rPr lang="en-US" sz="2050" kern="100" dirty="0">
                          <a:effectLst/>
                          <a:latin typeface="+mn-ea"/>
                          <a:ea typeface="+mn-ea"/>
                        </a:rPr>
                        <a:t>0.45V-1.1V</a:t>
                      </a:r>
                      <a:endParaRPr lang="zh-CN" sz="2050" kern="100" dirty="0">
                        <a:effectLst/>
                        <a:latin typeface="+mn-ea"/>
                        <a:ea typeface="+mn-ea"/>
                        <a:cs typeface="Times New Roman" panose="02020603050405020304" pitchFamily="18" charset="0"/>
                      </a:endParaRPr>
                    </a:p>
                  </a:txBody>
                  <a:tcPr marL="63465" marR="63465" marT="0" marB="0">
                    <a:solidFill>
                      <a:srgbClr val="DEEBF7"/>
                    </a:solidFill>
                  </a:tcPr>
                </a:tc>
                <a:tc>
                  <a:txBody>
                    <a:bodyPr/>
                    <a:lstStyle/>
                    <a:p>
                      <a:pPr algn="ctr">
                        <a:spcAft>
                          <a:spcPts val="0"/>
                        </a:spcAft>
                      </a:pPr>
                      <a:r>
                        <a:rPr lang="en-US" sz="2050" kern="100" dirty="0">
                          <a:effectLst/>
                          <a:latin typeface="+mn-ea"/>
                          <a:ea typeface="+mn-ea"/>
                        </a:rPr>
                        <a:t>0.29V-0.47V</a:t>
                      </a:r>
                      <a:endParaRPr lang="zh-CN" sz="2050" kern="100" dirty="0">
                        <a:effectLst/>
                        <a:latin typeface="+mn-ea"/>
                        <a:ea typeface="+mn-ea"/>
                        <a:cs typeface="Times New Roman" panose="02020603050405020304" pitchFamily="18" charset="0"/>
                      </a:endParaRPr>
                    </a:p>
                  </a:txBody>
                  <a:tcPr marL="63465" marR="63465" marT="0" marB="0">
                    <a:solidFill>
                      <a:srgbClr val="DEEBF7"/>
                    </a:solidFill>
                  </a:tcPr>
                </a:tc>
                <a:tc>
                  <a:txBody>
                    <a:bodyPr/>
                    <a:lstStyle/>
                    <a:p>
                      <a:pPr algn="ctr">
                        <a:spcAft>
                          <a:spcPts val="0"/>
                        </a:spcAft>
                      </a:pPr>
                      <a:r>
                        <a:rPr lang="en-US" sz="2050" kern="100">
                          <a:effectLst/>
                          <a:latin typeface="+mn-ea"/>
                          <a:ea typeface="+mn-ea"/>
                        </a:rPr>
                        <a:t>0.25V-0.65V</a:t>
                      </a:r>
                      <a:endParaRPr lang="zh-CN" sz="2050" kern="100">
                        <a:effectLst/>
                        <a:latin typeface="+mn-ea"/>
                        <a:ea typeface="+mn-ea"/>
                        <a:cs typeface="Times New Roman" panose="02020603050405020304" pitchFamily="18" charset="0"/>
                      </a:endParaRPr>
                    </a:p>
                  </a:txBody>
                  <a:tcPr marL="63465" marR="63465" marT="0" marB="0">
                    <a:solidFill>
                      <a:srgbClr val="DEEBF7"/>
                    </a:solidFill>
                  </a:tcPr>
                </a:tc>
                <a:tc>
                  <a:txBody>
                    <a:bodyPr/>
                    <a:lstStyle/>
                    <a:p>
                      <a:pPr algn="ctr">
                        <a:spcAft>
                          <a:spcPts val="0"/>
                        </a:spcAft>
                      </a:pPr>
                      <a:r>
                        <a:rPr lang="en-US" sz="2050" kern="100">
                          <a:effectLst/>
                          <a:latin typeface="+mn-ea"/>
                          <a:ea typeface="+mn-ea"/>
                        </a:rPr>
                        <a:t>0.37V-1.1V</a:t>
                      </a:r>
                      <a:endParaRPr lang="zh-CN" sz="2050" kern="100">
                        <a:effectLst/>
                        <a:latin typeface="+mn-ea"/>
                        <a:ea typeface="+mn-ea"/>
                        <a:cs typeface="Times New Roman" panose="02020603050405020304" pitchFamily="18" charset="0"/>
                      </a:endParaRPr>
                    </a:p>
                  </a:txBody>
                  <a:tcPr marL="63465" marR="63465" marT="0" marB="0">
                    <a:solidFill>
                      <a:srgbClr val="DEEBF7"/>
                    </a:solidFill>
                  </a:tcPr>
                </a:tc>
                <a:tc>
                  <a:txBody>
                    <a:bodyPr/>
                    <a:lstStyle/>
                    <a:p>
                      <a:pPr algn="ctr">
                        <a:spcAft>
                          <a:spcPts val="0"/>
                        </a:spcAft>
                      </a:pPr>
                      <a:r>
                        <a:rPr lang="en-US" sz="2050" kern="100">
                          <a:effectLst/>
                          <a:latin typeface="+mn-ea"/>
                          <a:ea typeface="+mn-ea"/>
                        </a:rPr>
                        <a:t>0.3V-1.1V</a:t>
                      </a:r>
                      <a:endParaRPr lang="zh-CN" sz="2050" kern="100">
                        <a:effectLst/>
                        <a:latin typeface="+mn-ea"/>
                        <a:ea typeface="+mn-ea"/>
                        <a:cs typeface="Times New Roman" panose="02020603050405020304" pitchFamily="18" charset="0"/>
                      </a:endParaRPr>
                    </a:p>
                  </a:txBody>
                  <a:tcPr marL="63465" marR="63465" marT="0" marB="0">
                    <a:solidFill>
                      <a:srgbClr val="DEEBF7"/>
                    </a:solidFill>
                  </a:tcPr>
                </a:tc>
                <a:extLst>
                  <a:ext uri="{0D108BD9-81ED-4DB2-BD59-A6C34878D82A}">
                    <a16:rowId xmlns:a16="http://schemas.microsoft.com/office/drawing/2014/main" val="3096398253"/>
                  </a:ext>
                </a:extLst>
              </a:tr>
              <a:tr h="148084">
                <a:tc>
                  <a:txBody>
                    <a:bodyPr/>
                    <a:lstStyle/>
                    <a:p>
                      <a:pPr algn="ctr">
                        <a:spcAft>
                          <a:spcPts val="0"/>
                        </a:spcAft>
                      </a:pPr>
                      <a:r>
                        <a:rPr lang="en-US" sz="2050" kern="100">
                          <a:effectLst/>
                          <a:latin typeface="+mn-ea"/>
                          <a:ea typeface="+mn-ea"/>
                        </a:rPr>
                        <a:t>Sequential circuits</a:t>
                      </a:r>
                      <a:endParaRPr lang="zh-CN" sz="2050" kern="100">
                        <a:effectLst/>
                        <a:latin typeface="+mn-ea"/>
                        <a:ea typeface="+mn-ea"/>
                        <a:cs typeface="Times New Roman" panose="02020603050405020304" pitchFamily="18" charset="0"/>
                      </a:endParaRPr>
                    </a:p>
                  </a:txBody>
                  <a:tcPr marL="63465" marR="63465" marT="0" marB="0">
                    <a:solidFill>
                      <a:srgbClr val="DEEBF7"/>
                    </a:solidFill>
                  </a:tcPr>
                </a:tc>
                <a:tc>
                  <a:txBody>
                    <a:bodyPr/>
                    <a:lstStyle/>
                    <a:p>
                      <a:pPr algn="ctr">
                        <a:spcAft>
                          <a:spcPts val="0"/>
                        </a:spcAft>
                      </a:pPr>
                      <a:r>
                        <a:rPr lang="en-US" sz="2050" kern="100" dirty="0">
                          <a:effectLst/>
                          <a:latin typeface="+mn-ea"/>
                          <a:ea typeface="+mn-ea"/>
                        </a:rPr>
                        <a:t>Latch</a:t>
                      </a:r>
                      <a:endParaRPr lang="zh-CN" sz="2050" kern="100" dirty="0">
                        <a:effectLst/>
                        <a:latin typeface="+mn-ea"/>
                        <a:ea typeface="+mn-ea"/>
                        <a:cs typeface="Times New Roman" panose="02020603050405020304" pitchFamily="18" charset="0"/>
                      </a:endParaRPr>
                    </a:p>
                  </a:txBody>
                  <a:tcPr marL="63465" marR="63465" marT="0" marB="0" anchor="ctr">
                    <a:solidFill>
                      <a:srgbClr val="DEEBF7"/>
                    </a:solidFill>
                  </a:tcPr>
                </a:tc>
                <a:tc>
                  <a:txBody>
                    <a:bodyPr/>
                    <a:lstStyle/>
                    <a:p>
                      <a:pPr algn="ctr">
                        <a:spcAft>
                          <a:spcPts val="0"/>
                        </a:spcAft>
                      </a:pPr>
                      <a:r>
                        <a:rPr lang="en-US" sz="2050" kern="100" dirty="0">
                          <a:effectLst/>
                          <a:latin typeface="+mn-ea"/>
                          <a:ea typeface="+mn-ea"/>
                        </a:rPr>
                        <a:t>FF</a:t>
                      </a:r>
                      <a:endParaRPr lang="zh-CN" sz="2050" kern="100" dirty="0">
                        <a:effectLst/>
                        <a:latin typeface="+mn-ea"/>
                        <a:ea typeface="+mn-ea"/>
                        <a:cs typeface="Times New Roman" panose="02020603050405020304" pitchFamily="18" charset="0"/>
                      </a:endParaRPr>
                    </a:p>
                  </a:txBody>
                  <a:tcPr marL="63465" marR="63465" marT="0" marB="0" anchor="ctr">
                    <a:solidFill>
                      <a:srgbClr val="DEEBF7"/>
                    </a:solidFill>
                  </a:tcPr>
                </a:tc>
                <a:tc>
                  <a:txBody>
                    <a:bodyPr/>
                    <a:lstStyle/>
                    <a:p>
                      <a:pPr algn="ctr">
                        <a:spcAft>
                          <a:spcPts val="0"/>
                        </a:spcAft>
                      </a:pPr>
                      <a:r>
                        <a:rPr lang="en-US" sz="2050" kern="100" dirty="0">
                          <a:effectLst/>
                          <a:latin typeface="+mn-ea"/>
                          <a:ea typeface="+mn-ea"/>
                        </a:rPr>
                        <a:t>FF</a:t>
                      </a:r>
                      <a:endParaRPr lang="zh-CN" sz="2050" kern="100" dirty="0">
                        <a:effectLst/>
                        <a:latin typeface="+mn-ea"/>
                        <a:ea typeface="+mn-ea"/>
                        <a:cs typeface="Times New Roman" panose="02020603050405020304" pitchFamily="18" charset="0"/>
                      </a:endParaRPr>
                    </a:p>
                  </a:txBody>
                  <a:tcPr marL="63465" marR="63465" marT="0" marB="0" anchor="ctr">
                    <a:solidFill>
                      <a:srgbClr val="DEEBF7"/>
                    </a:solidFill>
                  </a:tcPr>
                </a:tc>
                <a:tc>
                  <a:txBody>
                    <a:bodyPr/>
                    <a:lstStyle/>
                    <a:p>
                      <a:pPr algn="ctr">
                        <a:spcAft>
                          <a:spcPts val="0"/>
                        </a:spcAft>
                      </a:pPr>
                      <a:r>
                        <a:rPr lang="en-US" sz="2050" kern="100" dirty="0">
                          <a:effectLst/>
                          <a:latin typeface="+mn-ea"/>
                          <a:ea typeface="+mn-ea"/>
                        </a:rPr>
                        <a:t>FF</a:t>
                      </a:r>
                      <a:endParaRPr lang="zh-CN" sz="2050" kern="100" dirty="0">
                        <a:effectLst/>
                        <a:latin typeface="+mn-ea"/>
                        <a:ea typeface="+mn-ea"/>
                        <a:cs typeface="Times New Roman" panose="02020603050405020304" pitchFamily="18" charset="0"/>
                      </a:endParaRPr>
                    </a:p>
                  </a:txBody>
                  <a:tcPr marL="63465" marR="63465" marT="0" marB="0" anchor="ctr">
                    <a:solidFill>
                      <a:srgbClr val="DEEBF7"/>
                    </a:solidFill>
                  </a:tcPr>
                </a:tc>
                <a:tc>
                  <a:txBody>
                    <a:bodyPr/>
                    <a:lstStyle/>
                    <a:p>
                      <a:pPr algn="ctr">
                        <a:spcAft>
                          <a:spcPts val="0"/>
                        </a:spcAft>
                      </a:pPr>
                      <a:r>
                        <a:rPr lang="en-US" sz="2050" kern="100" dirty="0">
                          <a:effectLst/>
                          <a:latin typeface="+mn-ea"/>
                          <a:ea typeface="+mn-ea"/>
                        </a:rPr>
                        <a:t>FF</a:t>
                      </a:r>
                      <a:endParaRPr lang="zh-CN" sz="2050" kern="100" dirty="0">
                        <a:effectLst/>
                        <a:latin typeface="+mn-ea"/>
                        <a:ea typeface="+mn-ea"/>
                        <a:cs typeface="Times New Roman" panose="02020603050405020304" pitchFamily="18" charset="0"/>
                      </a:endParaRPr>
                    </a:p>
                  </a:txBody>
                  <a:tcPr marL="63465" marR="63465" marT="0" marB="0" anchor="ctr">
                    <a:solidFill>
                      <a:srgbClr val="DEEBF7"/>
                    </a:solidFill>
                  </a:tcPr>
                </a:tc>
                <a:tc>
                  <a:txBody>
                    <a:bodyPr/>
                    <a:lstStyle/>
                    <a:p>
                      <a:pPr algn="ctr">
                        <a:spcAft>
                          <a:spcPts val="0"/>
                        </a:spcAft>
                      </a:pPr>
                      <a:r>
                        <a:rPr lang="en-US" sz="2050" kern="100" dirty="0">
                          <a:effectLst/>
                          <a:latin typeface="+mn-ea"/>
                          <a:ea typeface="+mn-ea"/>
                        </a:rPr>
                        <a:t>Latch</a:t>
                      </a:r>
                      <a:endParaRPr lang="zh-CN" sz="2050" kern="100" dirty="0">
                        <a:effectLst/>
                        <a:latin typeface="+mn-ea"/>
                        <a:ea typeface="+mn-ea"/>
                        <a:cs typeface="Times New Roman" panose="02020603050405020304" pitchFamily="18" charset="0"/>
                      </a:endParaRPr>
                    </a:p>
                  </a:txBody>
                  <a:tcPr marL="63465" marR="63465" marT="0" marB="0" anchor="ctr">
                    <a:solidFill>
                      <a:srgbClr val="DEEBF7"/>
                    </a:solidFill>
                  </a:tcPr>
                </a:tc>
                <a:extLst>
                  <a:ext uri="{0D108BD9-81ED-4DB2-BD59-A6C34878D82A}">
                    <a16:rowId xmlns:a16="http://schemas.microsoft.com/office/drawing/2014/main" val="3680020181"/>
                  </a:ext>
                </a:extLst>
              </a:tr>
              <a:tr h="148084">
                <a:tc>
                  <a:txBody>
                    <a:bodyPr/>
                    <a:lstStyle/>
                    <a:p>
                      <a:pPr algn="ctr">
                        <a:spcAft>
                          <a:spcPts val="0"/>
                        </a:spcAft>
                      </a:pPr>
                      <a:r>
                        <a:rPr lang="zh-CN" sz="2050" kern="100">
                          <a:effectLst/>
                          <a:latin typeface="+mn-ea"/>
                          <a:ea typeface="+mn-ea"/>
                        </a:rPr>
                        <a:t>监测方式</a:t>
                      </a:r>
                      <a:endParaRPr lang="zh-CN" sz="2050" kern="100">
                        <a:effectLst/>
                        <a:latin typeface="+mn-ea"/>
                        <a:ea typeface="+mn-ea"/>
                        <a:cs typeface="Times New Roman" panose="02020603050405020304" pitchFamily="18" charset="0"/>
                      </a:endParaRPr>
                    </a:p>
                  </a:txBody>
                  <a:tcPr marL="63465" marR="63465" marT="0" marB="0">
                    <a:solidFill>
                      <a:srgbClr val="DEEBF7"/>
                    </a:solidFill>
                  </a:tcPr>
                </a:tc>
                <a:tc>
                  <a:txBody>
                    <a:bodyPr/>
                    <a:lstStyle/>
                    <a:p>
                      <a:pPr algn="ctr">
                        <a:spcAft>
                          <a:spcPts val="0"/>
                        </a:spcAft>
                      </a:pPr>
                      <a:r>
                        <a:rPr lang="zh-CN" sz="2050" kern="100" dirty="0">
                          <a:effectLst/>
                          <a:latin typeface="+mn-ea"/>
                          <a:ea typeface="+mn-ea"/>
                        </a:rPr>
                        <a:t>跳变型</a:t>
                      </a:r>
                      <a:r>
                        <a:rPr lang="en-US" sz="2050" kern="100" dirty="0">
                          <a:effectLst/>
                          <a:latin typeface="+mn-ea"/>
                          <a:ea typeface="+mn-ea"/>
                        </a:rPr>
                        <a:t>TD</a:t>
                      </a:r>
                      <a:endParaRPr lang="zh-CN" sz="2050" kern="100" dirty="0">
                        <a:effectLst/>
                        <a:latin typeface="+mn-ea"/>
                        <a:ea typeface="+mn-ea"/>
                        <a:cs typeface="Times New Roman" panose="02020603050405020304" pitchFamily="18" charset="0"/>
                      </a:endParaRPr>
                    </a:p>
                  </a:txBody>
                  <a:tcPr marL="63465" marR="63465" marT="0" marB="0">
                    <a:solidFill>
                      <a:srgbClr val="DEEBF7"/>
                    </a:solidFill>
                  </a:tcPr>
                </a:tc>
                <a:tc>
                  <a:txBody>
                    <a:bodyPr/>
                    <a:lstStyle/>
                    <a:p>
                      <a:pPr algn="ctr">
                        <a:spcAft>
                          <a:spcPts val="0"/>
                        </a:spcAft>
                      </a:pPr>
                      <a:r>
                        <a:rPr lang="zh-CN" sz="2050" kern="100">
                          <a:effectLst/>
                          <a:latin typeface="+mn-ea"/>
                          <a:ea typeface="+mn-ea"/>
                        </a:rPr>
                        <a:t>跳变型</a:t>
                      </a:r>
                      <a:r>
                        <a:rPr lang="en-US" sz="2050" kern="100">
                          <a:effectLst/>
                          <a:latin typeface="+mn-ea"/>
                          <a:ea typeface="+mn-ea"/>
                        </a:rPr>
                        <a:t>TD</a:t>
                      </a:r>
                      <a:endParaRPr lang="zh-CN" sz="2050" kern="100">
                        <a:effectLst/>
                        <a:latin typeface="+mn-ea"/>
                        <a:ea typeface="+mn-ea"/>
                        <a:cs typeface="Times New Roman" panose="02020603050405020304" pitchFamily="18" charset="0"/>
                      </a:endParaRPr>
                    </a:p>
                  </a:txBody>
                  <a:tcPr marL="63465" marR="63465" marT="0" marB="0">
                    <a:solidFill>
                      <a:srgbClr val="DEEBF7"/>
                    </a:solidFill>
                  </a:tcPr>
                </a:tc>
                <a:tc>
                  <a:txBody>
                    <a:bodyPr/>
                    <a:lstStyle/>
                    <a:p>
                      <a:pPr algn="ctr">
                        <a:spcAft>
                          <a:spcPts val="0"/>
                        </a:spcAft>
                      </a:pPr>
                      <a:r>
                        <a:rPr lang="zh-CN" sz="2050" kern="100" dirty="0">
                          <a:effectLst/>
                          <a:latin typeface="+mn-ea"/>
                          <a:ea typeface="+mn-ea"/>
                        </a:rPr>
                        <a:t>监测型</a:t>
                      </a:r>
                      <a:r>
                        <a:rPr lang="en-US" sz="2050" kern="100" dirty="0">
                          <a:effectLst/>
                          <a:latin typeface="+mn-ea"/>
                          <a:ea typeface="+mn-ea"/>
                        </a:rPr>
                        <a:t>FF</a:t>
                      </a:r>
                      <a:endParaRPr lang="zh-CN" sz="2050" kern="100" dirty="0">
                        <a:effectLst/>
                        <a:latin typeface="+mn-ea"/>
                        <a:ea typeface="+mn-ea"/>
                        <a:cs typeface="Times New Roman" panose="02020603050405020304" pitchFamily="18" charset="0"/>
                      </a:endParaRPr>
                    </a:p>
                  </a:txBody>
                  <a:tcPr marL="63465" marR="63465" marT="0" marB="0">
                    <a:solidFill>
                      <a:srgbClr val="DEEBF7"/>
                    </a:solidFill>
                  </a:tcPr>
                </a:tc>
                <a:tc>
                  <a:txBody>
                    <a:bodyPr/>
                    <a:lstStyle/>
                    <a:p>
                      <a:pPr algn="ctr">
                        <a:spcAft>
                          <a:spcPts val="0"/>
                        </a:spcAft>
                      </a:pPr>
                      <a:r>
                        <a:rPr lang="zh-CN" sz="2050" kern="100" dirty="0">
                          <a:effectLst/>
                          <a:latin typeface="+mn-ea"/>
                          <a:ea typeface="+mn-ea"/>
                        </a:rPr>
                        <a:t>脉冲型</a:t>
                      </a:r>
                      <a:r>
                        <a:rPr lang="en-US" sz="2050" kern="100" dirty="0">
                          <a:effectLst/>
                          <a:latin typeface="+mn-ea"/>
                          <a:ea typeface="+mn-ea"/>
                        </a:rPr>
                        <a:t>TD</a:t>
                      </a:r>
                      <a:endParaRPr lang="zh-CN" sz="2050" kern="100" dirty="0">
                        <a:effectLst/>
                        <a:latin typeface="+mn-ea"/>
                        <a:ea typeface="+mn-ea"/>
                        <a:cs typeface="Times New Roman" panose="02020603050405020304" pitchFamily="18" charset="0"/>
                      </a:endParaRPr>
                    </a:p>
                  </a:txBody>
                  <a:tcPr marL="63465" marR="63465" marT="0" marB="0">
                    <a:solidFill>
                      <a:srgbClr val="DEEBF7"/>
                    </a:solidFill>
                  </a:tcPr>
                </a:tc>
                <a:tc>
                  <a:txBody>
                    <a:bodyPr/>
                    <a:lstStyle/>
                    <a:p>
                      <a:pPr algn="ctr">
                        <a:spcAft>
                          <a:spcPts val="0"/>
                        </a:spcAft>
                      </a:pPr>
                      <a:r>
                        <a:rPr lang="zh-CN" sz="2050" kern="100">
                          <a:effectLst/>
                          <a:latin typeface="+mn-ea"/>
                          <a:ea typeface="+mn-ea"/>
                        </a:rPr>
                        <a:t>跳变型</a:t>
                      </a:r>
                      <a:r>
                        <a:rPr lang="en-US" sz="2050" kern="100">
                          <a:effectLst/>
                          <a:latin typeface="+mn-ea"/>
                          <a:ea typeface="+mn-ea"/>
                        </a:rPr>
                        <a:t>TD</a:t>
                      </a:r>
                      <a:endParaRPr lang="zh-CN" sz="2050" kern="100">
                        <a:effectLst/>
                        <a:latin typeface="+mn-ea"/>
                        <a:ea typeface="+mn-ea"/>
                        <a:cs typeface="Times New Roman" panose="02020603050405020304" pitchFamily="18" charset="0"/>
                      </a:endParaRPr>
                    </a:p>
                  </a:txBody>
                  <a:tcPr marL="63465" marR="63465" marT="0" marB="0">
                    <a:solidFill>
                      <a:srgbClr val="DEEBF7"/>
                    </a:solidFill>
                  </a:tcPr>
                </a:tc>
                <a:tc>
                  <a:txBody>
                    <a:bodyPr/>
                    <a:lstStyle/>
                    <a:p>
                      <a:pPr algn="ctr">
                        <a:spcAft>
                          <a:spcPts val="0"/>
                        </a:spcAft>
                      </a:pPr>
                      <a:r>
                        <a:rPr lang="zh-CN" sz="2050" kern="100">
                          <a:effectLst/>
                          <a:latin typeface="+mn-ea"/>
                          <a:ea typeface="+mn-ea"/>
                        </a:rPr>
                        <a:t>跳变型</a:t>
                      </a:r>
                      <a:r>
                        <a:rPr lang="en-US" sz="2050" kern="100">
                          <a:effectLst/>
                          <a:latin typeface="+mn-ea"/>
                          <a:ea typeface="+mn-ea"/>
                        </a:rPr>
                        <a:t>TD</a:t>
                      </a:r>
                      <a:endParaRPr lang="zh-CN" sz="2050" kern="100">
                        <a:effectLst/>
                        <a:latin typeface="+mn-ea"/>
                        <a:ea typeface="+mn-ea"/>
                        <a:cs typeface="Times New Roman" panose="02020603050405020304" pitchFamily="18" charset="0"/>
                      </a:endParaRPr>
                    </a:p>
                  </a:txBody>
                  <a:tcPr marL="63465" marR="63465" marT="0" marB="0">
                    <a:solidFill>
                      <a:srgbClr val="DEEBF7"/>
                    </a:solidFill>
                  </a:tcPr>
                </a:tc>
                <a:extLst>
                  <a:ext uri="{0D108BD9-81ED-4DB2-BD59-A6C34878D82A}">
                    <a16:rowId xmlns:a16="http://schemas.microsoft.com/office/drawing/2014/main" val="3291769378"/>
                  </a:ext>
                </a:extLst>
              </a:tr>
              <a:tr h="148084">
                <a:tc>
                  <a:txBody>
                    <a:bodyPr/>
                    <a:lstStyle/>
                    <a:p>
                      <a:pPr algn="ctr">
                        <a:spcAft>
                          <a:spcPts val="0"/>
                        </a:spcAft>
                      </a:pPr>
                      <a:r>
                        <a:rPr lang="en-US" sz="2050" kern="100">
                          <a:effectLst/>
                          <a:latin typeface="+mn-ea"/>
                          <a:ea typeface="+mn-ea"/>
                        </a:rPr>
                        <a:t>DW(%CK)</a:t>
                      </a:r>
                      <a:endParaRPr lang="zh-CN" sz="2050" kern="100">
                        <a:effectLst/>
                        <a:latin typeface="+mn-ea"/>
                        <a:ea typeface="+mn-ea"/>
                        <a:cs typeface="Times New Roman" panose="02020603050405020304" pitchFamily="18" charset="0"/>
                      </a:endParaRPr>
                    </a:p>
                  </a:txBody>
                  <a:tcPr marL="63465" marR="63465" marT="0" marB="0">
                    <a:solidFill>
                      <a:srgbClr val="DEEBF7"/>
                    </a:solidFill>
                  </a:tcPr>
                </a:tc>
                <a:tc>
                  <a:txBody>
                    <a:bodyPr/>
                    <a:lstStyle/>
                    <a:p>
                      <a:pPr algn="ctr">
                        <a:spcAft>
                          <a:spcPts val="0"/>
                        </a:spcAft>
                      </a:pPr>
                      <a:r>
                        <a:rPr lang="en-US" sz="2050" kern="100">
                          <a:effectLst/>
                          <a:latin typeface="+mn-ea"/>
                          <a:ea typeface="+mn-ea"/>
                        </a:rPr>
                        <a:t>50%</a:t>
                      </a:r>
                      <a:endParaRPr lang="zh-CN" sz="2050" kern="100">
                        <a:effectLst/>
                        <a:latin typeface="+mn-ea"/>
                        <a:ea typeface="+mn-ea"/>
                        <a:cs typeface="Times New Roman" panose="02020603050405020304" pitchFamily="18" charset="0"/>
                      </a:endParaRPr>
                    </a:p>
                  </a:txBody>
                  <a:tcPr marL="63465" marR="63465" marT="0" marB="0">
                    <a:solidFill>
                      <a:srgbClr val="DEEBF7"/>
                    </a:solidFill>
                  </a:tcPr>
                </a:tc>
                <a:tc>
                  <a:txBody>
                    <a:bodyPr/>
                    <a:lstStyle/>
                    <a:p>
                      <a:pPr algn="ctr">
                        <a:spcAft>
                          <a:spcPts val="0"/>
                        </a:spcAft>
                      </a:pPr>
                      <a:r>
                        <a:rPr lang="en-US" sz="2050" kern="100">
                          <a:effectLst/>
                          <a:latin typeface="+mn-ea"/>
                          <a:ea typeface="+mn-ea"/>
                        </a:rPr>
                        <a:t>50%</a:t>
                      </a:r>
                      <a:endParaRPr lang="zh-CN" sz="2050" kern="100">
                        <a:effectLst/>
                        <a:latin typeface="+mn-ea"/>
                        <a:ea typeface="+mn-ea"/>
                        <a:cs typeface="Times New Roman" panose="02020603050405020304" pitchFamily="18" charset="0"/>
                      </a:endParaRPr>
                    </a:p>
                  </a:txBody>
                  <a:tcPr marL="63465" marR="63465" marT="0" marB="0">
                    <a:solidFill>
                      <a:srgbClr val="DEEBF7"/>
                    </a:solidFill>
                  </a:tcPr>
                </a:tc>
                <a:tc>
                  <a:txBody>
                    <a:bodyPr/>
                    <a:lstStyle/>
                    <a:p>
                      <a:pPr algn="ctr">
                        <a:spcAft>
                          <a:spcPts val="0"/>
                        </a:spcAft>
                      </a:pPr>
                      <a:r>
                        <a:rPr lang="en-US" sz="2050" kern="100">
                          <a:effectLst/>
                          <a:latin typeface="+mn-ea"/>
                          <a:ea typeface="+mn-ea"/>
                        </a:rPr>
                        <a:t>5%</a:t>
                      </a:r>
                      <a:endParaRPr lang="zh-CN" sz="2050" kern="100">
                        <a:effectLst/>
                        <a:latin typeface="+mn-ea"/>
                        <a:ea typeface="+mn-ea"/>
                        <a:cs typeface="Times New Roman" panose="02020603050405020304" pitchFamily="18" charset="0"/>
                      </a:endParaRPr>
                    </a:p>
                  </a:txBody>
                  <a:tcPr marL="63465" marR="63465" marT="0" marB="0">
                    <a:solidFill>
                      <a:srgbClr val="DEEBF7"/>
                    </a:solidFill>
                  </a:tcPr>
                </a:tc>
                <a:tc>
                  <a:txBody>
                    <a:bodyPr/>
                    <a:lstStyle/>
                    <a:p>
                      <a:pPr algn="ctr">
                        <a:spcAft>
                          <a:spcPts val="0"/>
                        </a:spcAft>
                      </a:pPr>
                      <a:r>
                        <a:rPr lang="en-US" sz="2050" kern="100" dirty="0">
                          <a:effectLst/>
                          <a:latin typeface="+mn-ea"/>
                          <a:ea typeface="+mn-ea"/>
                        </a:rPr>
                        <a:t>20%</a:t>
                      </a:r>
                      <a:endParaRPr lang="zh-CN" sz="2050" kern="100" dirty="0">
                        <a:effectLst/>
                        <a:latin typeface="+mn-ea"/>
                        <a:ea typeface="+mn-ea"/>
                        <a:cs typeface="Times New Roman" panose="02020603050405020304" pitchFamily="18" charset="0"/>
                      </a:endParaRPr>
                    </a:p>
                  </a:txBody>
                  <a:tcPr marL="63465" marR="63465" marT="0" marB="0">
                    <a:solidFill>
                      <a:srgbClr val="DEEBF7"/>
                    </a:solidFill>
                  </a:tcPr>
                </a:tc>
                <a:tc>
                  <a:txBody>
                    <a:bodyPr/>
                    <a:lstStyle/>
                    <a:p>
                      <a:pPr algn="ctr">
                        <a:spcAft>
                          <a:spcPts val="0"/>
                        </a:spcAft>
                      </a:pPr>
                      <a:r>
                        <a:rPr lang="en-US" sz="2050" kern="100">
                          <a:effectLst/>
                          <a:latin typeface="+mn-ea"/>
                          <a:ea typeface="+mn-ea"/>
                        </a:rPr>
                        <a:t>50%</a:t>
                      </a:r>
                      <a:endParaRPr lang="zh-CN" sz="2050" kern="100">
                        <a:effectLst/>
                        <a:latin typeface="+mn-ea"/>
                        <a:ea typeface="+mn-ea"/>
                        <a:cs typeface="Times New Roman" panose="02020603050405020304" pitchFamily="18" charset="0"/>
                      </a:endParaRPr>
                    </a:p>
                  </a:txBody>
                  <a:tcPr marL="63465" marR="63465" marT="0" marB="0">
                    <a:solidFill>
                      <a:srgbClr val="DEEBF7"/>
                    </a:solidFill>
                  </a:tcPr>
                </a:tc>
                <a:tc>
                  <a:txBody>
                    <a:bodyPr/>
                    <a:lstStyle/>
                    <a:p>
                      <a:pPr algn="ctr">
                        <a:spcAft>
                          <a:spcPts val="0"/>
                        </a:spcAft>
                      </a:pPr>
                      <a:r>
                        <a:rPr lang="en-US" sz="2050" kern="100">
                          <a:effectLst/>
                          <a:latin typeface="+mn-ea"/>
                          <a:ea typeface="+mn-ea"/>
                        </a:rPr>
                        <a:t>50%</a:t>
                      </a:r>
                      <a:endParaRPr lang="zh-CN" sz="2050" kern="100">
                        <a:effectLst/>
                        <a:latin typeface="+mn-ea"/>
                        <a:ea typeface="+mn-ea"/>
                        <a:cs typeface="Times New Roman" panose="02020603050405020304" pitchFamily="18" charset="0"/>
                      </a:endParaRPr>
                    </a:p>
                  </a:txBody>
                  <a:tcPr marL="63465" marR="63465" marT="0" marB="0">
                    <a:solidFill>
                      <a:srgbClr val="DEEBF7"/>
                    </a:solidFill>
                  </a:tcPr>
                </a:tc>
                <a:extLst>
                  <a:ext uri="{0D108BD9-81ED-4DB2-BD59-A6C34878D82A}">
                    <a16:rowId xmlns:a16="http://schemas.microsoft.com/office/drawing/2014/main" val="2905728477"/>
                  </a:ext>
                </a:extLst>
              </a:tr>
              <a:tr h="148084">
                <a:tc>
                  <a:txBody>
                    <a:bodyPr/>
                    <a:lstStyle/>
                    <a:p>
                      <a:pPr algn="ctr">
                        <a:spcAft>
                          <a:spcPts val="0"/>
                        </a:spcAft>
                      </a:pPr>
                      <a:r>
                        <a:rPr lang="en-US" sz="2050" kern="100">
                          <a:effectLst/>
                          <a:latin typeface="+mn-ea"/>
                          <a:ea typeface="+mn-ea"/>
                        </a:rPr>
                        <a:t>CK-Q delay</a:t>
                      </a:r>
                      <a:endParaRPr lang="zh-CN" sz="2050" kern="100">
                        <a:effectLst/>
                        <a:latin typeface="+mn-ea"/>
                        <a:ea typeface="+mn-ea"/>
                        <a:cs typeface="Times New Roman" panose="02020603050405020304" pitchFamily="18" charset="0"/>
                      </a:endParaRPr>
                    </a:p>
                  </a:txBody>
                  <a:tcPr marL="63465" marR="63465" marT="0" marB="0">
                    <a:solidFill>
                      <a:srgbClr val="DEEBF7"/>
                    </a:solidFill>
                  </a:tcPr>
                </a:tc>
                <a:tc>
                  <a:txBody>
                    <a:bodyPr/>
                    <a:lstStyle/>
                    <a:p>
                      <a:pPr algn="ctr">
                        <a:spcAft>
                          <a:spcPts val="0"/>
                        </a:spcAft>
                      </a:pPr>
                      <a:r>
                        <a:rPr lang="en-US" sz="2050" kern="100">
                          <a:effectLst/>
                          <a:latin typeface="+mn-ea"/>
                          <a:ea typeface="+mn-ea"/>
                        </a:rPr>
                        <a:t>1.23x*</a:t>
                      </a:r>
                      <a:endParaRPr lang="zh-CN" sz="2050" kern="100">
                        <a:effectLst/>
                        <a:latin typeface="+mn-ea"/>
                        <a:ea typeface="+mn-ea"/>
                        <a:cs typeface="Times New Roman" panose="02020603050405020304" pitchFamily="18" charset="0"/>
                      </a:endParaRPr>
                    </a:p>
                  </a:txBody>
                  <a:tcPr marL="63465" marR="63465" marT="0" marB="0">
                    <a:solidFill>
                      <a:srgbClr val="DEEBF7"/>
                    </a:solidFill>
                  </a:tcPr>
                </a:tc>
                <a:tc>
                  <a:txBody>
                    <a:bodyPr/>
                    <a:lstStyle/>
                    <a:p>
                      <a:pPr algn="ctr">
                        <a:spcAft>
                          <a:spcPts val="0"/>
                        </a:spcAft>
                      </a:pPr>
                      <a:r>
                        <a:rPr lang="en-US" sz="2050" kern="100">
                          <a:effectLst/>
                          <a:latin typeface="+mn-ea"/>
                          <a:ea typeface="+mn-ea"/>
                        </a:rPr>
                        <a:t>1x*</a:t>
                      </a:r>
                      <a:endParaRPr lang="zh-CN" sz="2050" kern="100">
                        <a:effectLst/>
                        <a:latin typeface="+mn-ea"/>
                        <a:ea typeface="+mn-ea"/>
                        <a:cs typeface="Times New Roman" panose="02020603050405020304" pitchFamily="18" charset="0"/>
                      </a:endParaRPr>
                    </a:p>
                  </a:txBody>
                  <a:tcPr marL="63465" marR="63465" marT="0" marB="0">
                    <a:solidFill>
                      <a:srgbClr val="DEEBF7"/>
                    </a:solidFill>
                  </a:tcPr>
                </a:tc>
                <a:tc>
                  <a:txBody>
                    <a:bodyPr/>
                    <a:lstStyle/>
                    <a:p>
                      <a:pPr algn="ctr">
                        <a:spcAft>
                          <a:spcPts val="0"/>
                        </a:spcAft>
                      </a:pPr>
                      <a:r>
                        <a:rPr lang="en-US" sz="2050" kern="100" dirty="0">
                          <a:effectLst/>
                          <a:latin typeface="+mn-ea"/>
                          <a:ea typeface="+mn-ea"/>
                        </a:rPr>
                        <a:t>1.19x*</a:t>
                      </a:r>
                      <a:endParaRPr lang="zh-CN" sz="2050" kern="100" dirty="0">
                        <a:effectLst/>
                        <a:latin typeface="+mn-ea"/>
                        <a:ea typeface="+mn-ea"/>
                        <a:cs typeface="Times New Roman" panose="02020603050405020304" pitchFamily="18" charset="0"/>
                      </a:endParaRPr>
                    </a:p>
                  </a:txBody>
                  <a:tcPr marL="63465" marR="63465" marT="0" marB="0">
                    <a:solidFill>
                      <a:srgbClr val="DEEBF7"/>
                    </a:solidFill>
                  </a:tcPr>
                </a:tc>
                <a:tc>
                  <a:txBody>
                    <a:bodyPr/>
                    <a:lstStyle/>
                    <a:p>
                      <a:pPr algn="ctr">
                        <a:spcAft>
                          <a:spcPts val="0"/>
                        </a:spcAft>
                      </a:pPr>
                      <a:r>
                        <a:rPr lang="en-US" sz="2050" kern="100" dirty="0">
                          <a:effectLst/>
                          <a:latin typeface="+mn-ea"/>
                          <a:ea typeface="+mn-ea"/>
                        </a:rPr>
                        <a:t>1x*</a:t>
                      </a:r>
                      <a:endParaRPr lang="zh-CN" sz="2050" kern="100" dirty="0">
                        <a:effectLst/>
                        <a:latin typeface="+mn-ea"/>
                        <a:ea typeface="+mn-ea"/>
                        <a:cs typeface="Times New Roman" panose="02020603050405020304" pitchFamily="18" charset="0"/>
                      </a:endParaRPr>
                    </a:p>
                  </a:txBody>
                  <a:tcPr marL="63465" marR="63465" marT="0" marB="0">
                    <a:solidFill>
                      <a:srgbClr val="DEEBF7"/>
                    </a:solidFill>
                  </a:tcPr>
                </a:tc>
                <a:tc>
                  <a:txBody>
                    <a:bodyPr/>
                    <a:lstStyle/>
                    <a:p>
                      <a:pPr algn="ctr">
                        <a:spcAft>
                          <a:spcPts val="0"/>
                        </a:spcAft>
                      </a:pPr>
                      <a:r>
                        <a:rPr lang="en-US" sz="2050" kern="100">
                          <a:effectLst/>
                          <a:latin typeface="+mn-ea"/>
                          <a:ea typeface="+mn-ea"/>
                        </a:rPr>
                        <a:t>0.86x*</a:t>
                      </a:r>
                      <a:endParaRPr lang="zh-CN" sz="2050" kern="100">
                        <a:effectLst/>
                        <a:latin typeface="+mn-ea"/>
                        <a:ea typeface="+mn-ea"/>
                        <a:cs typeface="Times New Roman" panose="02020603050405020304" pitchFamily="18" charset="0"/>
                      </a:endParaRPr>
                    </a:p>
                  </a:txBody>
                  <a:tcPr marL="63465" marR="63465" marT="0" marB="0">
                    <a:solidFill>
                      <a:srgbClr val="DEEBF7"/>
                    </a:solidFill>
                  </a:tcPr>
                </a:tc>
                <a:tc>
                  <a:txBody>
                    <a:bodyPr/>
                    <a:lstStyle/>
                    <a:p>
                      <a:pPr algn="ctr"/>
                      <a:r>
                        <a:rPr lang="en-US" altLang="zh-CN" sz="2050" dirty="0" smtClean="0"/>
                        <a:t>—</a:t>
                      </a:r>
                      <a:endParaRPr lang="zh-CN" altLang="en-US" sz="2050" dirty="0"/>
                    </a:p>
                  </a:txBody>
                  <a:tcPr marL="63465" marR="63465" marT="0" marB="0">
                    <a:solidFill>
                      <a:srgbClr val="DEEBF7"/>
                    </a:solidFill>
                  </a:tcPr>
                </a:tc>
                <a:extLst>
                  <a:ext uri="{0D108BD9-81ED-4DB2-BD59-A6C34878D82A}">
                    <a16:rowId xmlns:a16="http://schemas.microsoft.com/office/drawing/2014/main" val="258204736"/>
                  </a:ext>
                </a:extLst>
              </a:tr>
              <a:tr h="148084">
                <a:tc>
                  <a:txBody>
                    <a:bodyPr/>
                    <a:lstStyle/>
                    <a:p>
                      <a:pPr algn="ctr">
                        <a:spcAft>
                          <a:spcPts val="0"/>
                        </a:spcAft>
                      </a:pPr>
                      <a:r>
                        <a:rPr lang="en-US" sz="2050" kern="100">
                          <a:effectLst/>
                          <a:latin typeface="+mn-ea"/>
                          <a:ea typeface="+mn-ea"/>
                        </a:rPr>
                        <a:t>Detection delay</a:t>
                      </a:r>
                      <a:endParaRPr lang="zh-CN" sz="2050" kern="100">
                        <a:effectLst/>
                        <a:latin typeface="+mn-ea"/>
                        <a:ea typeface="+mn-ea"/>
                        <a:cs typeface="Times New Roman" panose="02020603050405020304" pitchFamily="18" charset="0"/>
                      </a:endParaRPr>
                    </a:p>
                  </a:txBody>
                  <a:tcPr marL="63465" marR="63465" marT="0" marB="0">
                    <a:solidFill>
                      <a:srgbClr val="DEEBF7"/>
                    </a:solidFill>
                  </a:tcPr>
                </a:tc>
                <a:tc>
                  <a:txBody>
                    <a:bodyPr/>
                    <a:lstStyle/>
                    <a:p>
                      <a:pPr algn="ctr">
                        <a:spcAft>
                          <a:spcPts val="0"/>
                        </a:spcAft>
                      </a:pPr>
                      <a:r>
                        <a:rPr lang="en-US" sz="2050" kern="100" dirty="0">
                          <a:effectLst/>
                          <a:latin typeface="+mn-ea"/>
                          <a:ea typeface="+mn-ea"/>
                        </a:rPr>
                        <a:t>1.17x*</a:t>
                      </a:r>
                      <a:endParaRPr lang="zh-CN" sz="2050" kern="100" dirty="0">
                        <a:effectLst/>
                        <a:latin typeface="+mn-ea"/>
                        <a:ea typeface="+mn-ea"/>
                        <a:cs typeface="Times New Roman" panose="02020603050405020304" pitchFamily="18" charset="0"/>
                      </a:endParaRPr>
                    </a:p>
                  </a:txBody>
                  <a:tcPr marL="63465" marR="63465" marT="0" marB="0" anchor="ctr">
                    <a:solidFill>
                      <a:srgbClr val="DEEBF7"/>
                    </a:solidFill>
                  </a:tcPr>
                </a:tc>
                <a:tc>
                  <a:txBody>
                    <a:bodyPr/>
                    <a:lstStyle/>
                    <a:p>
                      <a:pPr algn="ctr">
                        <a:spcAft>
                          <a:spcPts val="0"/>
                        </a:spcAft>
                      </a:pPr>
                      <a:r>
                        <a:rPr lang="en-US" sz="2050" kern="100" dirty="0">
                          <a:effectLst/>
                          <a:latin typeface="+mn-ea"/>
                          <a:ea typeface="+mn-ea"/>
                        </a:rPr>
                        <a:t>0.64x*</a:t>
                      </a:r>
                      <a:endParaRPr lang="zh-CN" sz="2050" kern="100" dirty="0">
                        <a:effectLst/>
                        <a:latin typeface="+mn-ea"/>
                        <a:ea typeface="+mn-ea"/>
                        <a:cs typeface="Times New Roman" panose="02020603050405020304" pitchFamily="18" charset="0"/>
                      </a:endParaRPr>
                    </a:p>
                  </a:txBody>
                  <a:tcPr marL="63465" marR="63465" marT="0" marB="0" anchor="ctr">
                    <a:solidFill>
                      <a:srgbClr val="DEEBF7"/>
                    </a:solidFill>
                  </a:tcPr>
                </a:tc>
                <a:tc>
                  <a:txBody>
                    <a:bodyPr/>
                    <a:lstStyle/>
                    <a:p>
                      <a:pPr algn="ctr">
                        <a:spcAft>
                          <a:spcPts val="0"/>
                        </a:spcAft>
                      </a:pPr>
                      <a:r>
                        <a:rPr lang="en-US" sz="2050" kern="100" dirty="0">
                          <a:effectLst/>
                          <a:latin typeface="+mn-ea"/>
                          <a:ea typeface="+mn-ea"/>
                        </a:rPr>
                        <a:t>N/A</a:t>
                      </a:r>
                      <a:endParaRPr lang="zh-CN" sz="2050" kern="100" dirty="0">
                        <a:effectLst/>
                        <a:latin typeface="+mn-ea"/>
                        <a:ea typeface="+mn-ea"/>
                        <a:cs typeface="Times New Roman" panose="02020603050405020304" pitchFamily="18" charset="0"/>
                      </a:endParaRPr>
                    </a:p>
                  </a:txBody>
                  <a:tcPr marL="63465" marR="63465" marT="0" marB="0" anchor="ctr">
                    <a:solidFill>
                      <a:srgbClr val="DEEBF7"/>
                    </a:solidFill>
                  </a:tcPr>
                </a:tc>
                <a:tc>
                  <a:txBody>
                    <a:bodyPr/>
                    <a:lstStyle/>
                    <a:p>
                      <a:pPr algn="ctr">
                        <a:spcAft>
                          <a:spcPts val="0"/>
                        </a:spcAft>
                      </a:pPr>
                      <a:r>
                        <a:rPr lang="en-US" sz="2050" kern="100" dirty="0">
                          <a:effectLst/>
                          <a:latin typeface="+mn-ea"/>
                          <a:ea typeface="+mn-ea"/>
                        </a:rPr>
                        <a:t>N/A</a:t>
                      </a:r>
                      <a:endParaRPr lang="zh-CN" sz="2050" kern="100" dirty="0">
                        <a:effectLst/>
                        <a:latin typeface="+mn-ea"/>
                        <a:ea typeface="+mn-ea"/>
                        <a:cs typeface="Times New Roman" panose="02020603050405020304" pitchFamily="18" charset="0"/>
                      </a:endParaRPr>
                    </a:p>
                  </a:txBody>
                  <a:tcPr marL="63465" marR="63465" marT="0" marB="0" anchor="ctr">
                    <a:solidFill>
                      <a:srgbClr val="DEEBF7"/>
                    </a:solidFill>
                  </a:tcPr>
                </a:tc>
                <a:tc>
                  <a:txBody>
                    <a:bodyPr/>
                    <a:lstStyle/>
                    <a:p>
                      <a:pPr algn="ctr">
                        <a:spcAft>
                          <a:spcPts val="0"/>
                        </a:spcAft>
                      </a:pPr>
                      <a:r>
                        <a:rPr lang="en-US" sz="2050" kern="100" dirty="0">
                          <a:effectLst/>
                          <a:latin typeface="+mn-ea"/>
                          <a:ea typeface="+mn-ea"/>
                        </a:rPr>
                        <a:t>0.71x*</a:t>
                      </a:r>
                      <a:endParaRPr lang="zh-CN" sz="2050" kern="100" dirty="0">
                        <a:effectLst/>
                        <a:latin typeface="+mn-ea"/>
                        <a:ea typeface="+mn-ea"/>
                        <a:cs typeface="Times New Roman" panose="02020603050405020304" pitchFamily="18" charset="0"/>
                      </a:endParaRPr>
                    </a:p>
                  </a:txBody>
                  <a:tcPr marL="63465" marR="63465" marT="0" marB="0" anchor="ctr">
                    <a:solidFill>
                      <a:srgbClr val="DEEBF7"/>
                    </a:solidFill>
                  </a:tcPr>
                </a:tc>
                <a:tc>
                  <a:txBody>
                    <a:bodyPr/>
                    <a:lstStyle/>
                    <a:p>
                      <a:pPr algn="ctr">
                        <a:spcAft>
                          <a:spcPts val="0"/>
                        </a:spcAft>
                      </a:pPr>
                      <a:r>
                        <a:rPr lang="en-US" sz="2050" kern="100" dirty="0">
                          <a:effectLst/>
                          <a:latin typeface="+mn-ea"/>
                          <a:ea typeface="+mn-ea"/>
                        </a:rPr>
                        <a:t>0.35x*</a:t>
                      </a:r>
                      <a:endParaRPr lang="zh-CN" sz="2050" kern="100" dirty="0">
                        <a:effectLst/>
                        <a:latin typeface="+mn-ea"/>
                        <a:ea typeface="+mn-ea"/>
                        <a:cs typeface="Times New Roman" panose="02020603050405020304" pitchFamily="18" charset="0"/>
                      </a:endParaRPr>
                    </a:p>
                  </a:txBody>
                  <a:tcPr marL="63465" marR="63465" marT="0" marB="0" anchor="ctr">
                    <a:solidFill>
                      <a:srgbClr val="DEEBF7"/>
                    </a:solidFill>
                  </a:tcPr>
                </a:tc>
                <a:extLst>
                  <a:ext uri="{0D108BD9-81ED-4DB2-BD59-A6C34878D82A}">
                    <a16:rowId xmlns:a16="http://schemas.microsoft.com/office/drawing/2014/main" val="2699312578"/>
                  </a:ext>
                </a:extLst>
              </a:tr>
              <a:tr h="148084">
                <a:tc>
                  <a:txBody>
                    <a:bodyPr/>
                    <a:lstStyle/>
                    <a:p>
                      <a:pPr algn="ctr">
                        <a:spcAft>
                          <a:spcPts val="0"/>
                        </a:spcAft>
                      </a:pPr>
                      <a:r>
                        <a:rPr lang="en-US" sz="2050" kern="100" dirty="0">
                          <a:effectLst/>
                          <a:latin typeface="+mn-ea"/>
                          <a:ea typeface="+mn-ea"/>
                        </a:rPr>
                        <a:t>TD</a:t>
                      </a:r>
                      <a:r>
                        <a:rPr lang="en-US" sz="2050" kern="100" dirty="0" smtClean="0">
                          <a:effectLst/>
                          <a:latin typeface="+mn-ea"/>
                          <a:ea typeface="+mn-ea"/>
                        </a:rPr>
                        <a:t>’</a:t>
                      </a:r>
                    </a:p>
                    <a:p>
                      <a:pPr algn="ctr">
                        <a:spcAft>
                          <a:spcPts val="0"/>
                        </a:spcAft>
                      </a:pPr>
                      <a:r>
                        <a:rPr lang="en-US" sz="2050" kern="100" dirty="0" smtClean="0">
                          <a:effectLst/>
                          <a:latin typeface="+mn-ea"/>
                          <a:ea typeface="+mn-ea"/>
                        </a:rPr>
                        <a:t>transistors</a:t>
                      </a:r>
                      <a:endParaRPr lang="zh-CN" sz="2050" kern="100" dirty="0">
                        <a:effectLst/>
                        <a:latin typeface="+mn-ea"/>
                        <a:ea typeface="+mn-ea"/>
                        <a:cs typeface="Times New Roman" panose="02020603050405020304" pitchFamily="18" charset="0"/>
                      </a:endParaRPr>
                    </a:p>
                  </a:txBody>
                  <a:tcPr marL="63465" marR="63465" marT="0" marB="0">
                    <a:solidFill>
                      <a:srgbClr val="DEEBF7"/>
                    </a:solidFill>
                  </a:tcPr>
                </a:tc>
                <a:tc>
                  <a:txBody>
                    <a:bodyPr/>
                    <a:lstStyle/>
                    <a:p>
                      <a:pPr algn="ctr">
                        <a:spcAft>
                          <a:spcPts val="0"/>
                        </a:spcAft>
                      </a:pPr>
                      <a:r>
                        <a:rPr lang="en-US" sz="2050" kern="100" dirty="0">
                          <a:effectLst/>
                          <a:latin typeface="+mn-ea"/>
                          <a:ea typeface="+mn-ea"/>
                        </a:rPr>
                        <a:t>10</a:t>
                      </a:r>
                      <a:endParaRPr lang="zh-CN" sz="2050" kern="100" dirty="0">
                        <a:effectLst/>
                        <a:latin typeface="+mn-ea"/>
                        <a:ea typeface="+mn-ea"/>
                        <a:cs typeface="Times New Roman" panose="02020603050405020304" pitchFamily="18" charset="0"/>
                      </a:endParaRPr>
                    </a:p>
                  </a:txBody>
                  <a:tcPr marL="63465" marR="63465" marT="0" marB="0" anchor="ctr">
                    <a:solidFill>
                      <a:srgbClr val="DEEBF7"/>
                    </a:solidFill>
                  </a:tcPr>
                </a:tc>
                <a:tc>
                  <a:txBody>
                    <a:bodyPr/>
                    <a:lstStyle/>
                    <a:p>
                      <a:pPr algn="ctr">
                        <a:spcAft>
                          <a:spcPts val="0"/>
                        </a:spcAft>
                      </a:pPr>
                      <a:r>
                        <a:rPr lang="en-US" sz="2050" kern="100" dirty="0">
                          <a:effectLst/>
                          <a:latin typeface="+mn-ea"/>
                          <a:ea typeface="+mn-ea"/>
                        </a:rPr>
                        <a:t>8</a:t>
                      </a:r>
                      <a:endParaRPr lang="zh-CN" sz="2050" kern="100" dirty="0">
                        <a:effectLst/>
                        <a:latin typeface="+mn-ea"/>
                        <a:ea typeface="+mn-ea"/>
                        <a:cs typeface="Times New Roman" panose="02020603050405020304" pitchFamily="18" charset="0"/>
                      </a:endParaRPr>
                    </a:p>
                  </a:txBody>
                  <a:tcPr marL="63465" marR="63465" marT="0" marB="0" anchor="ctr">
                    <a:solidFill>
                      <a:srgbClr val="DEEBF7"/>
                    </a:solidFill>
                  </a:tcPr>
                </a:tc>
                <a:tc>
                  <a:txBody>
                    <a:bodyPr/>
                    <a:lstStyle/>
                    <a:p>
                      <a:pPr algn="ctr">
                        <a:spcAft>
                          <a:spcPts val="0"/>
                        </a:spcAft>
                      </a:pPr>
                      <a:r>
                        <a:rPr lang="en-US" sz="2050" kern="100" dirty="0">
                          <a:effectLst/>
                          <a:latin typeface="+mn-ea"/>
                          <a:ea typeface="+mn-ea"/>
                        </a:rPr>
                        <a:t>22</a:t>
                      </a:r>
                      <a:endParaRPr lang="zh-CN" sz="2050" kern="100" dirty="0">
                        <a:effectLst/>
                        <a:latin typeface="+mn-ea"/>
                        <a:ea typeface="+mn-ea"/>
                        <a:cs typeface="Times New Roman" panose="02020603050405020304" pitchFamily="18" charset="0"/>
                      </a:endParaRPr>
                    </a:p>
                  </a:txBody>
                  <a:tcPr marL="63465" marR="63465" marT="0" marB="0" anchor="ctr">
                    <a:solidFill>
                      <a:srgbClr val="DEEBF7"/>
                    </a:solidFill>
                  </a:tcPr>
                </a:tc>
                <a:tc>
                  <a:txBody>
                    <a:bodyPr/>
                    <a:lstStyle/>
                    <a:p>
                      <a:pPr algn="ctr">
                        <a:spcAft>
                          <a:spcPts val="0"/>
                        </a:spcAft>
                      </a:pPr>
                      <a:r>
                        <a:rPr lang="en-US" sz="2050" kern="100" dirty="0">
                          <a:effectLst/>
                          <a:latin typeface="+mn-ea"/>
                          <a:ea typeface="+mn-ea"/>
                        </a:rPr>
                        <a:t>30</a:t>
                      </a:r>
                      <a:endParaRPr lang="zh-CN" sz="2050" kern="100" dirty="0">
                        <a:effectLst/>
                        <a:latin typeface="+mn-ea"/>
                        <a:ea typeface="+mn-ea"/>
                        <a:cs typeface="Times New Roman" panose="02020603050405020304" pitchFamily="18" charset="0"/>
                      </a:endParaRPr>
                    </a:p>
                  </a:txBody>
                  <a:tcPr marL="63465" marR="63465" marT="0" marB="0" anchor="ctr">
                    <a:solidFill>
                      <a:srgbClr val="DEEBF7"/>
                    </a:solidFill>
                  </a:tcPr>
                </a:tc>
                <a:tc>
                  <a:txBody>
                    <a:bodyPr/>
                    <a:lstStyle/>
                    <a:p>
                      <a:pPr algn="ctr">
                        <a:spcAft>
                          <a:spcPts val="0"/>
                        </a:spcAft>
                      </a:pPr>
                      <a:r>
                        <a:rPr lang="en-US" sz="2050" kern="100" dirty="0">
                          <a:effectLst/>
                          <a:latin typeface="+mn-ea"/>
                          <a:ea typeface="+mn-ea"/>
                        </a:rPr>
                        <a:t>18</a:t>
                      </a:r>
                      <a:endParaRPr lang="zh-CN" sz="2050" kern="100" dirty="0">
                        <a:effectLst/>
                        <a:latin typeface="+mn-ea"/>
                        <a:ea typeface="+mn-ea"/>
                        <a:cs typeface="Times New Roman" panose="02020603050405020304" pitchFamily="18" charset="0"/>
                      </a:endParaRPr>
                    </a:p>
                  </a:txBody>
                  <a:tcPr marL="63465" marR="63465" marT="0" marB="0" anchor="ctr">
                    <a:solidFill>
                      <a:srgbClr val="DEEBF7"/>
                    </a:solidFill>
                  </a:tcPr>
                </a:tc>
                <a:tc>
                  <a:txBody>
                    <a:bodyPr/>
                    <a:lstStyle/>
                    <a:p>
                      <a:pPr algn="ctr">
                        <a:spcAft>
                          <a:spcPts val="0"/>
                        </a:spcAft>
                      </a:pPr>
                      <a:r>
                        <a:rPr lang="en-US" sz="2050" kern="100" dirty="0">
                          <a:effectLst/>
                          <a:latin typeface="+mn-ea"/>
                          <a:ea typeface="+mn-ea"/>
                        </a:rPr>
                        <a:t>16</a:t>
                      </a:r>
                      <a:endParaRPr lang="zh-CN" sz="2050" kern="100" dirty="0">
                        <a:effectLst/>
                        <a:latin typeface="+mn-ea"/>
                        <a:ea typeface="+mn-ea"/>
                        <a:cs typeface="Times New Roman" panose="02020603050405020304" pitchFamily="18" charset="0"/>
                      </a:endParaRPr>
                    </a:p>
                  </a:txBody>
                  <a:tcPr marL="63465" marR="63465" marT="0" marB="0" anchor="ctr">
                    <a:solidFill>
                      <a:srgbClr val="DEEBF7"/>
                    </a:solidFill>
                  </a:tcPr>
                </a:tc>
                <a:extLst>
                  <a:ext uri="{0D108BD9-81ED-4DB2-BD59-A6C34878D82A}">
                    <a16:rowId xmlns:a16="http://schemas.microsoft.com/office/drawing/2014/main" val="2618026704"/>
                  </a:ext>
                </a:extLst>
              </a:tr>
              <a:tr h="148084">
                <a:tc>
                  <a:txBody>
                    <a:bodyPr/>
                    <a:lstStyle/>
                    <a:p>
                      <a:pPr algn="ctr">
                        <a:spcAft>
                          <a:spcPts val="0"/>
                        </a:spcAft>
                      </a:pPr>
                      <a:r>
                        <a:rPr lang="en-US" sz="2050" kern="100" dirty="0" err="1" smtClean="0">
                          <a:effectLst/>
                          <a:latin typeface="+mn-ea"/>
                          <a:ea typeface="+mn-ea"/>
                        </a:rPr>
                        <a:t>TD’Area</a:t>
                      </a:r>
                      <a:endParaRPr lang="zh-CN" sz="2050" kern="100" dirty="0">
                        <a:effectLst/>
                        <a:latin typeface="+mn-ea"/>
                        <a:ea typeface="+mn-ea"/>
                        <a:cs typeface="Times New Roman" panose="02020603050405020304" pitchFamily="18" charset="0"/>
                      </a:endParaRPr>
                    </a:p>
                  </a:txBody>
                  <a:tcPr marL="63465" marR="63465" marT="0" marB="0">
                    <a:solidFill>
                      <a:srgbClr val="DEEBF7"/>
                    </a:solidFill>
                  </a:tcPr>
                </a:tc>
                <a:tc>
                  <a:txBody>
                    <a:bodyPr/>
                    <a:lstStyle/>
                    <a:p>
                      <a:pPr algn="ctr">
                        <a:spcAft>
                          <a:spcPts val="0"/>
                        </a:spcAft>
                      </a:pPr>
                      <a:r>
                        <a:rPr lang="en-US" sz="2050" kern="100">
                          <a:effectLst/>
                          <a:latin typeface="+mn-ea"/>
                          <a:ea typeface="+mn-ea"/>
                        </a:rPr>
                        <a:t>2.68x*</a:t>
                      </a:r>
                      <a:endParaRPr lang="zh-CN" sz="2050" kern="100">
                        <a:effectLst/>
                        <a:latin typeface="+mn-ea"/>
                        <a:ea typeface="+mn-ea"/>
                        <a:cs typeface="Times New Roman" panose="02020603050405020304" pitchFamily="18" charset="0"/>
                      </a:endParaRPr>
                    </a:p>
                  </a:txBody>
                  <a:tcPr marL="63465" marR="63465" marT="0" marB="0">
                    <a:solidFill>
                      <a:srgbClr val="DEEBF7"/>
                    </a:solidFill>
                  </a:tcPr>
                </a:tc>
                <a:tc>
                  <a:txBody>
                    <a:bodyPr/>
                    <a:lstStyle/>
                    <a:p>
                      <a:pPr algn="ctr">
                        <a:spcAft>
                          <a:spcPts val="0"/>
                        </a:spcAft>
                      </a:pPr>
                      <a:r>
                        <a:rPr lang="en-US" sz="2050" kern="100">
                          <a:effectLst/>
                          <a:latin typeface="+mn-ea"/>
                          <a:ea typeface="+mn-ea"/>
                        </a:rPr>
                        <a:t>0.45x*</a:t>
                      </a:r>
                      <a:endParaRPr lang="zh-CN" sz="2050" kern="100">
                        <a:effectLst/>
                        <a:latin typeface="+mn-ea"/>
                        <a:ea typeface="+mn-ea"/>
                        <a:cs typeface="Times New Roman" panose="02020603050405020304" pitchFamily="18" charset="0"/>
                      </a:endParaRPr>
                    </a:p>
                  </a:txBody>
                  <a:tcPr marL="63465" marR="63465" marT="0" marB="0">
                    <a:solidFill>
                      <a:srgbClr val="DEEBF7"/>
                    </a:solidFill>
                  </a:tcPr>
                </a:tc>
                <a:tc>
                  <a:txBody>
                    <a:bodyPr/>
                    <a:lstStyle/>
                    <a:p>
                      <a:pPr algn="ctr">
                        <a:spcAft>
                          <a:spcPts val="0"/>
                        </a:spcAft>
                      </a:pPr>
                      <a:r>
                        <a:rPr lang="en-US" sz="2050" kern="100">
                          <a:effectLst/>
                          <a:latin typeface="+mn-ea"/>
                          <a:ea typeface="+mn-ea"/>
                        </a:rPr>
                        <a:t>0.76-0.92x*</a:t>
                      </a:r>
                      <a:endParaRPr lang="zh-CN" sz="2050" kern="100">
                        <a:effectLst/>
                        <a:latin typeface="+mn-ea"/>
                        <a:ea typeface="+mn-ea"/>
                        <a:cs typeface="Times New Roman" panose="02020603050405020304" pitchFamily="18" charset="0"/>
                      </a:endParaRPr>
                    </a:p>
                  </a:txBody>
                  <a:tcPr marL="63465" marR="63465" marT="0" marB="0">
                    <a:solidFill>
                      <a:srgbClr val="DEEBF7"/>
                    </a:solidFill>
                  </a:tcPr>
                </a:tc>
                <a:tc>
                  <a:txBody>
                    <a:bodyPr/>
                    <a:lstStyle/>
                    <a:p>
                      <a:pPr algn="ctr">
                        <a:spcAft>
                          <a:spcPts val="0"/>
                        </a:spcAft>
                      </a:pPr>
                      <a:r>
                        <a:rPr lang="en-US" sz="2050" kern="100">
                          <a:effectLst/>
                          <a:latin typeface="+mn-ea"/>
                          <a:ea typeface="+mn-ea"/>
                        </a:rPr>
                        <a:t>N/A</a:t>
                      </a:r>
                      <a:endParaRPr lang="zh-CN" sz="2050" kern="100">
                        <a:effectLst/>
                        <a:latin typeface="+mn-ea"/>
                        <a:ea typeface="+mn-ea"/>
                        <a:cs typeface="Times New Roman" panose="02020603050405020304" pitchFamily="18" charset="0"/>
                      </a:endParaRPr>
                    </a:p>
                  </a:txBody>
                  <a:tcPr marL="63465" marR="63465" marT="0" marB="0">
                    <a:solidFill>
                      <a:srgbClr val="DEEBF7"/>
                    </a:solidFill>
                  </a:tcPr>
                </a:tc>
                <a:tc>
                  <a:txBody>
                    <a:bodyPr/>
                    <a:lstStyle/>
                    <a:p>
                      <a:pPr algn="ctr">
                        <a:spcAft>
                          <a:spcPts val="0"/>
                        </a:spcAft>
                      </a:pPr>
                      <a:r>
                        <a:rPr lang="en-US" sz="2050" kern="100" dirty="0">
                          <a:effectLst/>
                          <a:latin typeface="+mn-ea"/>
                          <a:ea typeface="+mn-ea"/>
                        </a:rPr>
                        <a:t>0.67x*</a:t>
                      </a:r>
                      <a:endParaRPr lang="zh-CN" sz="2050" kern="100" dirty="0">
                        <a:effectLst/>
                        <a:latin typeface="+mn-ea"/>
                        <a:ea typeface="+mn-ea"/>
                        <a:cs typeface="Times New Roman" panose="02020603050405020304" pitchFamily="18" charset="0"/>
                      </a:endParaRPr>
                    </a:p>
                  </a:txBody>
                  <a:tcPr marL="63465" marR="63465" marT="0" marB="0">
                    <a:solidFill>
                      <a:srgbClr val="DEEBF7"/>
                    </a:solidFill>
                  </a:tcPr>
                </a:tc>
                <a:tc>
                  <a:txBody>
                    <a:bodyPr/>
                    <a:lstStyle/>
                    <a:p>
                      <a:pPr algn="ctr">
                        <a:spcAft>
                          <a:spcPts val="0"/>
                        </a:spcAft>
                      </a:pPr>
                      <a:r>
                        <a:rPr lang="en-US" sz="2050" kern="100" dirty="0">
                          <a:effectLst/>
                          <a:latin typeface="+mn-ea"/>
                          <a:ea typeface="+mn-ea"/>
                        </a:rPr>
                        <a:t>0.45x*</a:t>
                      </a:r>
                      <a:endParaRPr lang="zh-CN" sz="2050" kern="100" dirty="0">
                        <a:effectLst/>
                        <a:latin typeface="+mn-ea"/>
                        <a:ea typeface="+mn-ea"/>
                        <a:cs typeface="Times New Roman" panose="02020603050405020304" pitchFamily="18" charset="0"/>
                      </a:endParaRPr>
                    </a:p>
                  </a:txBody>
                  <a:tcPr marL="63465" marR="63465" marT="0" marB="0">
                    <a:solidFill>
                      <a:srgbClr val="DEEBF7"/>
                    </a:solidFill>
                  </a:tcPr>
                </a:tc>
                <a:extLst>
                  <a:ext uri="{0D108BD9-81ED-4DB2-BD59-A6C34878D82A}">
                    <a16:rowId xmlns:a16="http://schemas.microsoft.com/office/drawing/2014/main" val="612319569"/>
                  </a:ext>
                </a:extLst>
              </a:tr>
              <a:tr h="148084">
                <a:tc>
                  <a:txBody>
                    <a:bodyPr/>
                    <a:lstStyle/>
                    <a:p>
                      <a:pPr algn="ctr">
                        <a:spcAft>
                          <a:spcPts val="0"/>
                        </a:spcAft>
                      </a:pPr>
                      <a:r>
                        <a:rPr lang="en-US" sz="2050" b="1" kern="100" dirty="0">
                          <a:solidFill>
                            <a:srgbClr val="FF0000"/>
                          </a:solidFill>
                          <a:effectLst/>
                          <a:latin typeface="+mn-ea"/>
                          <a:ea typeface="+mn-ea"/>
                        </a:rPr>
                        <a:t>SEU</a:t>
                      </a:r>
                      <a:r>
                        <a:rPr lang="zh-CN" sz="2050" b="1" kern="100" dirty="0">
                          <a:solidFill>
                            <a:srgbClr val="FF0000"/>
                          </a:solidFill>
                          <a:effectLst/>
                          <a:latin typeface="+mn-ea"/>
                          <a:ea typeface="+mn-ea"/>
                        </a:rPr>
                        <a:t>加固</a:t>
                      </a:r>
                      <a:endParaRPr lang="zh-CN" sz="2050" b="1" kern="100" dirty="0">
                        <a:solidFill>
                          <a:srgbClr val="FF0000"/>
                        </a:solidFill>
                        <a:effectLst/>
                        <a:latin typeface="+mn-ea"/>
                        <a:ea typeface="+mn-ea"/>
                        <a:cs typeface="Times New Roman" panose="02020603050405020304" pitchFamily="18" charset="0"/>
                      </a:endParaRPr>
                    </a:p>
                  </a:txBody>
                  <a:tcPr marL="63465" marR="63465" marT="0" marB="0">
                    <a:solidFill>
                      <a:srgbClr val="DEEBF7"/>
                    </a:solidFill>
                  </a:tcPr>
                </a:tc>
                <a:tc>
                  <a:txBody>
                    <a:bodyPr/>
                    <a:lstStyle/>
                    <a:p>
                      <a:pPr algn="ctr">
                        <a:spcAft>
                          <a:spcPts val="0"/>
                        </a:spcAft>
                      </a:pPr>
                      <a:r>
                        <a:rPr lang="zh-CN" sz="2050" kern="100">
                          <a:effectLst/>
                          <a:latin typeface="+mn-ea"/>
                          <a:ea typeface="+mn-ea"/>
                        </a:rPr>
                        <a:t>无</a:t>
                      </a:r>
                      <a:endParaRPr lang="zh-CN" sz="2050" kern="100">
                        <a:effectLst/>
                        <a:latin typeface="+mn-ea"/>
                        <a:ea typeface="+mn-ea"/>
                        <a:cs typeface="Times New Roman" panose="02020603050405020304" pitchFamily="18" charset="0"/>
                      </a:endParaRPr>
                    </a:p>
                  </a:txBody>
                  <a:tcPr marL="63465" marR="63465" marT="0" marB="0">
                    <a:solidFill>
                      <a:srgbClr val="DEEBF7"/>
                    </a:solidFill>
                  </a:tcPr>
                </a:tc>
                <a:tc>
                  <a:txBody>
                    <a:bodyPr/>
                    <a:lstStyle/>
                    <a:p>
                      <a:pPr algn="ctr">
                        <a:spcAft>
                          <a:spcPts val="0"/>
                        </a:spcAft>
                      </a:pPr>
                      <a:r>
                        <a:rPr lang="zh-CN" sz="2050" kern="100">
                          <a:effectLst/>
                          <a:latin typeface="+mn-ea"/>
                          <a:ea typeface="+mn-ea"/>
                        </a:rPr>
                        <a:t>无</a:t>
                      </a:r>
                      <a:endParaRPr lang="zh-CN" sz="2050" kern="100">
                        <a:effectLst/>
                        <a:latin typeface="+mn-ea"/>
                        <a:ea typeface="+mn-ea"/>
                        <a:cs typeface="Times New Roman" panose="02020603050405020304" pitchFamily="18" charset="0"/>
                      </a:endParaRPr>
                    </a:p>
                  </a:txBody>
                  <a:tcPr marL="63465" marR="63465" marT="0" marB="0">
                    <a:solidFill>
                      <a:srgbClr val="DEEBF7"/>
                    </a:solidFill>
                  </a:tcPr>
                </a:tc>
                <a:tc>
                  <a:txBody>
                    <a:bodyPr/>
                    <a:lstStyle/>
                    <a:p>
                      <a:pPr algn="ctr">
                        <a:spcAft>
                          <a:spcPts val="0"/>
                        </a:spcAft>
                      </a:pPr>
                      <a:r>
                        <a:rPr lang="zh-CN" sz="2050" kern="100">
                          <a:effectLst/>
                          <a:latin typeface="+mn-ea"/>
                          <a:ea typeface="+mn-ea"/>
                        </a:rPr>
                        <a:t>无</a:t>
                      </a:r>
                      <a:endParaRPr lang="zh-CN" sz="2050" kern="100">
                        <a:effectLst/>
                        <a:latin typeface="+mn-ea"/>
                        <a:ea typeface="+mn-ea"/>
                        <a:cs typeface="Times New Roman" panose="02020603050405020304" pitchFamily="18" charset="0"/>
                      </a:endParaRPr>
                    </a:p>
                  </a:txBody>
                  <a:tcPr marL="63465" marR="63465" marT="0" marB="0">
                    <a:solidFill>
                      <a:srgbClr val="DEEBF7"/>
                    </a:solidFill>
                  </a:tcPr>
                </a:tc>
                <a:tc>
                  <a:txBody>
                    <a:bodyPr/>
                    <a:lstStyle/>
                    <a:p>
                      <a:pPr algn="ctr">
                        <a:spcAft>
                          <a:spcPts val="0"/>
                        </a:spcAft>
                      </a:pPr>
                      <a:r>
                        <a:rPr lang="zh-CN" sz="2050" kern="100">
                          <a:effectLst/>
                          <a:latin typeface="+mn-ea"/>
                          <a:ea typeface="+mn-ea"/>
                        </a:rPr>
                        <a:t>无</a:t>
                      </a:r>
                      <a:endParaRPr lang="zh-CN" sz="2050" kern="100">
                        <a:effectLst/>
                        <a:latin typeface="+mn-ea"/>
                        <a:ea typeface="+mn-ea"/>
                        <a:cs typeface="Times New Roman" panose="02020603050405020304" pitchFamily="18" charset="0"/>
                      </a:endParaRPr>
                    </a:p>
                  </a:txBody>
                  <a:tcPr marL="63465" marR="63465" marT="0" marB="0">
                    <a:solidFill>
                      <a:srgbClr val="DEEBF7"/>
                    </a:solidFill>
                  </a:tcPr>
                </a:tc>
                <a:tc>
                  <a:txBody>
                    <a:bodyPr/>
                    <a:lstStyle/>
                    <a:p>
                      <a:pPr algn="ctr">
                        <a:spcAft>
                          <a:spcPts val="0"/>
                        </a:spcAft>
                      </a:pPr>
                      <a:r>
                        <a:rPr lang="zh-CN" sz="2050" b="1" kern="100" dirty="0">
                          <a:solidFill>
                            <a:srgbClr val="FF0000"/>
                          </a:solidFill>
                          <a:effectLst/>
                          <a:latin typeface="+mn-ea"/>
                          <a:ea typeface="+mn-ea"/>
                        </a:rPr>
                        <a:t>√</a:t>
                      </a:r>
                      <a:endParaRPr lang="zh-CN" sz="2050" b="1" kern="100" dirty="0">
                        <a:solidFill>
                          <a:srgbClr val="FF0000"/>
                        </a:solidFill>
                        <a:effectLst/>
                        <a:latin typeface="+mn-ea"/>
                        <a:ea typeface="+mn-ea"/>
                        <a:cs typeface="Times New Roman" panose="02020603050405020304" pitchFamily="18" charset="0"/>
                      </a:endParaRPr>
                    </a:p>
                  </a:txBody>
                  <a:tcPr marL="63465" marR="63465" marT="0" marB="0">
                    <a:solidFill>
                      <a:srgbClr val="DEEBF7"/>
                    </a:solidFill>
                  </a:tcPr>
                </a:tc>
                <a:tc>
                  <a:txBody>
                    <a:bodyPr/>
                    <a:lstStyle/>
                    <a:p>
                      <a:pPr algn="ctr">
                        <a:spcAft>
                          <a:spcPts val="0"/>
                        </a:spcAft>
                      </a:pPr>
                      <a:r>
                        <a:rPr lang="zh-CN" sz="2050" b="1" kern="100" dirty="0">
                          <a:solidFill>
                            <a:srgbClr val="FF0000"/>
                          </a:solidFill>
                          <a:effectLst/>
                          <a:latin typeface="+mn-ea"/>
                          <a:ea typeface="+mn-ea"/>
                        </a:rPr>
                        <a:t>√</a:t>
                      </a:r>
                      <a:endParaRPr lang="zh-CN" sz="2050" b="1" kern="100" dirty="0">
                        <a:solidFill>
                          <a:srgbClr val="FF0000"/>
                        </a:solidFill>
                        <a:effectLst/>
                        <a:latin typeface="+mn-ea"/>
                        <a:ea typeface="+mn-ea"/>
                        <a:cs typeface="Times New Roman" panose="02020603050405020304" pitchFamily="18" charset="0"/>
                      </a:endParaRPr>
                    </a:p>
                  </a:txBody>
                  <a:tcPr marL="63465" marR="63465" marT="0" marB="0">
                    <a:solidFill>
                      <a:srgbClr val="DEEBF7"/>
                    </a:solidFill>
                  </a:tcPr>
                </a:tc>
                <a:extLst>
                  <a:ext uri="{0D108BD9-81ED-4DB2-BD59-A6C34878D82A}">
                    <a16:rowId xmlns:a16="http://schemas.microsoft.com/office/drawing/2014/main" val="36073038"/>
                  </a:ext>
                </a:extLst>
              </a:tr>
            </a:tbl>
          </a:graphicData>
        </a:graphic>
      </p:graphicFrame>
      <p:sp>
        <p:nvSpPr>
          <p:cNvPr id="27" name="圆角矩形 26"/>
          <p:cNvSpPr/>
          <p:nvPr/>
        </p:nvSpPr>
        <p:spPr>
          <a:xfrm>
            <a:off x="380999" y="529437"/>
            <a:ext cx="11382376" cy="6033287"/>
          </a:xfrm>
          <a:prstGeom prst="roundRect">
            <a:avLst>
              <a:gd name="adj" fmla="val 0"/>
            </a:avLst>
          </a:prstGeom>
          <a:noFill/>
          <a:ln w="3175">
            <a:solidFill>
              <a:srgbClr val="5B9BD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latin typeface="+mn-ea"/>
              <a:cs typeface="+mn-ea"/>
              <a:sym typeface="+mn-lt"/>
            </a:endParaRPr>
          </a:p>
        </p:txBody>
      </p:sp>
      <p:sp>
        <p:nvSpPr>
          <p:cNvPr id="2" name="文本占位符 1"/>
          <p:cNvSpPr>
            <a:spLocks noGrp="1"/>
          </p:cNvSpPr>
          <p:nvPr>
            <p:ph type="body" sz="quarter" idx="10"/>
          </p:nvPr>
        </p:nvSpPr>
        <p:spPr>
          <a:xfrm>
            <a:off x="282672" y="61595"/>
            <a:ext cx="3365095" cy="458787"/>
          </a:xfrm>
        </p:spPr>
        <p:txBody>
          <a:bodyPr>
            <a:noAutofit/>
          </a:bodyPr>
          <a:lstStyle/>
          <a:p>
            <a:r>
              <a:rPr lang="zh-CN" altLang="en-US" sz="2800" b="1" smtClean="0">
                <a:solidFill>
                  <a:srgbClr val="5B9BD5"/>
                </a:solidFill>
                <a:latin typeface="+mn-ea"/>
                <a:cs typeface="+mn-ea"/>
                <a:sym typeface="+mn-lt"/>
              </a:rPr>
              <a:t>各项指标</a:t>
            </a:r>
            <a:r>
              <a:rPr lang="zh-CN" altLang="en-US" sz="2800" b="1" smtClean="0">
                <a:solidFill>
                  <a:srgbClr val="5B9BD5"/>
                </a:solidFill>
                <a:latin typeface="+mn-ea"/>
                <a:cs typeface="+mn-ea"/>
                <a:sym typeface="+mn-lt"/>
              </a:rPr>
              <a:t>对比</a:t>
            </a:r>
            <a:r>
              <a:rPr lang="zh-CN" altLang="en-US" sz="2800" b="1" dirty="0" smtClean="0">
                <a:solidFill>
                  <a:srgbClr val="5B9BD5"/>
                </a:solidFill>
                <a:latin typeface="+mn-ea"/>
                <a:cs typeface="+mn-ea"/>
                <a:sym typeface="+mn-lt"/>
              </a:rPr>
              <a:t>分析</a:t>
            </a:r>
            <a:endParaRPr lang="zh-CN" altLang="en-US" sz="2800" b="1" dirty="0">
              <a:solidFill>
                <a:srgbClr val="5B9BD5"/>
              </a:solidFill>
              <a:latin typeface="+mn-ea"/>
              <a:cs typeface="+mn-ea"/>
              <a:sym typeface="+mn-lt"/>
            </a:endParaRPr>
          </a:p>
        </p:txBody>
      </p:sp>
      <p:sp>
        <p:nvSpPr>
          <p:cNvPr id="5" name="灯片编号占位符 4"/>
          <p:cNvSpPr>
            <a:spLocks noGrp="1"/>
          </p:cNvSpPr>
          <p:nvPr>
            <p:ph type="sldNum" sz="quarter" idx="13"/>
          </p:nvPr>
        </p:nvSpPr>
        <p:spPr/>
        <p:txBody>
          <a:bodyPr/>
          <a:lstStyle/>
          <a:p>
            <a:fld id="{D44FA6E1-6B83-4935-BD31-F33F54FC6619}" type="slidenum">
              <a:rPr lang="zh-CN" altLang="en-US" smtClean="0"/>
              <a:pPr/>
              <a:t>17</a:t>
            </a:fld>
            <a:endParaRPr lang="zh-CN" altLang="en-US" dirty="0"/>
          </a:p>
        </p:txBody>
      </p:sp>
      <p:sp>
        <p:nvSpPr>
          <p:cNvPr id="77" name="TextBox 33"/>
          <p:cNvSpPr txBox="1"/>
          <p:nvPr/>
        </p:nvSpPr>
        <p:spPr>
          <a:xfrm>
            <a:off x="371167" y="5345970"/>
            <a:ext cx="11535698" cy="461667"/>
          </a:xfrm>
          <a:prstGeom prst="rect">
            <a:avLst/>
          </a:prstGeom>
          <a:noFill/>
        </p:spPr>
        <p:txBody>
          <a:bodyPr wrap="square" lIns="91445" tIns="45721" rIns="91445" bIns="45721"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zh-CN" altLang="en-US" sz="2400" dirty="0" smtClean="0">
                <a:latin typeface="+mn-ea"/>
                <a:cs typeface="+mn-ea"/>
                <a:sym typeface="+mn-lt"/>
              </a:rPr>
              <a:t>结论</a:t>
            </a:r>
            <a:r>
              <a:rPr lang="en-US" altLang="zh-CN" sz="2400" dirty="0" smtClean="0">
                <a:latin typeface="+mn-ea"/>
                <a:cs typeface="+mn-ea"/>
                <a:sym typeface="+mn-lt"/>
              </a:rPr>
              <a:t>1</a:t>
            </a:r>
            <a:r>
              <a:rPr lang="zh-CN" altLang="en-US" sz="2400" dirty="0" smtClean="0">
                <a:latin typeface="+mn-ea"/>
                <a:cs typeface="+mn-ea"/>
                <a:sym typeface="+mn-lt"/>
              </a:rPr>
              <a:t>：自适应调节技术带来的</a:t>
            </a:r>
            <a:r>
              <a:rPr lang="zh-CN" altLang="en-US" sz="2400" dirty="0" smtClean="0">
                <a:solidFill>
                  <a:srgbClr val="FF0000"/>
                </a:solidFill>
                <a:latin typeface="+mn-ea"/>
                <a:cs typeface="+mn-ea"/>
                <a:sym typeface="+mn-lt"/>
              </a:rPr>
              <a:t>能效收益非常可观</a:t>
            </a:r>
            <a:r>
              <a:rPr lang="zh-CN" altLang="en-US" sz="2400" dirty="0" smtClean="0">
                <a:latin typeface="+mn-ea"/>
                <a:cs typeface="+mn-ea"/>
                <a:sym typeface="+mn-lt"/>
              </a:rPr>
              <a:t>，但必须配合</a:t>
            </a:r>
            <a:r>
              <a:rPr lang="zh-CN" altLang="en-US" sz="2400" dirty="0" smtClean="0">
                <a:solidFill>
                  <a:srgbClr val="FF0000"/>
                </a:solidFill>
                <a:latin typeface="+mn-ea"/>
                <a:cs typeface="+mn-ea"/>
                <a:sym typeface="+mn-lt"/>
              </a:rPr>
              <a:t>高效的系统调节</a:t>
            </a:r>
            <a:r>
              <a:rPr lang="en-US" altLang="zh-CN" sz="2400" dirty="0" smtClean="0">
                <a:latin typeface="+mn-ea"/>
                <a:cs typeface="+mn-ea"/>
                <a:sym typeface="+mn-lt"/>
              </a:rPr>
              <a:t>!</a:t>
            </a:r>
            <a:endParaRPr kumimoji="0" lang="en-US" altLang="zh-CN" sz="2400" i="0" u="none" strike="noStrike" kern="1200" cap="none" spc="0" normalizeH="0" baseline="0" noProof="0" dirty="0">
              <a:ln>
                <a:noFill/>
              </a:ln>
              <a:effectLst/>
              <a:uLnTx/>
              <a:uFillTx/>
              <a:latin typeface="+mn-ea"/>
              <a:cs typeface="+mn-ea"/>
              <a:sym typeface="+mn-lt"/>
            </a:endParaRPr>
          </a:p>
        </p:txBody>
      </p:sp>
      <p:sp>
        <p:nvSpPr>
          <p:cNvPr id="78" name="TextBox 33"/>
          <p:cNvSpPr txBox="1"/>
          <p:nvPr/>
        </p:nvSpPr>
        <p:spPr>
          <a:xfrm>
            <a:off x="382708" y="5854241"/>
            <a:ext cx="11121033" cy="461667"/>
          </a:xfrm>
          <a:prstGeom prst="rect">
            <a:avLst/>
          </a:prstGeom>
          <a:noFill/>
        </p:spPr>
        <p:txBody>
          <a:bodyPr wrap="square" lIns="91445" tIns="45721" rIns="91445" bIns="45721" rtlCol="0">
            <a:spAutoFit/>
          </a:bodyPr>
          <a:lstStyle/>
          <a:p>
            <a:pPr lvl="0" algn="just">
              <a:defRPr/>
            </a:pPr>
            <a:r>
              <a:rPr lang="zh-CN" altLang="en-US" sz="2400" dirty="0" smtClean="0">
                <a:latin typeface="+mn-ea"/>
                <a:cs typeface="+mn-ea"/>
                <a:sym typeface="+mn-lt"/>
              </a:rPr>
              <a:t>结论</a:t>
            </a:r>
            <a:r>
              <a:rPr lang="en-US" altLang="zh-CN" sz="2400" dirty="0" smtClean="0">
                <a:latin typeface="+mn-ea"/>
                <a:cs typeface="+mn-ea"/>
                <a:sym typeface="+mn-lt"/>
              </a:rPr>
              <a:t>2</a:t>
            </a:r>
            <a:r>
              <a:rPr lang="zh-CN" altLang="en-US" sz="2400" dirty="0" smtClean="0">
                <a:latin typeface="+mn-ea"/>
                <a:cs typeface="+mn-ea"/>
                <a:sym typeface="+mn-lt"/>
              </a:rPr>
              <a:t>：不影响</a:t>
            </a:r>
            <a:r>
              <a:rPr lang="zh-CN" altLang="en-US" sz="2400" dirty="0" smtClean="0">
                <a:solidFill>
                  <a:srgbClr val="FF0000"/>
                </a:solidFill>
                <a:latin typeface="+mn-ea"/>
                <a:cs typeface="+mn-ea"/>
                <a:sym typeface="+mn-lt"/>
              </a:rPr>
              <a:t>系统吞吐率</a:t>
            </a:r>
            <a:r>
              <a:rPr lang="zh-CN" altLang="en-US" sz="2400" dirty="0">
                <a:latin typeface="+mn-ea"/>
                <a:cs typeface="+mn-ea"/>
                <a:sym typeface="+mn-lt"/>
              </a:rPr>
              <a:t>的单粒子翻转</a:t>
            </a:r>
            <a:r>
              <a:rPr lang="zh-CN" altLang="en-US" sz="2400" dirty="0">
                <a:solidFill>
                  <a:srgbClr val="FF0000"/>
                </a:solidFill>
                <a:latin typeface="+mn-ea"/>
                <a:cs typeface="+mn-ea"/>
                <a:sym typeface="+mn-lt"/>
              </a:rPr>
              <a:t>加固</a:t>
            </a:r>
            <a:r>
              <a:rPr lang="zh-CN" altLang="en-US" sz="2400" dirty="0" smtClean="0">
                <a:solidFill>
                  <a:srgbClr val="FF0000"/>
                </a:solidFill>
                <a:latin typeface="+mn-ea"/>
                <a:cs typeface="+mn-ea"/>
                <a:sym typeface="+mn-lt"/>
              </a:rPr>
              <a:t>方法</a:t>
            </a:r>
            <a:r>
              <a:rPr lang="zh-CN" altLang="en-US" sz="2400" dirty="0" smtClean="0">
                <a:latin typeface="+mn-ea"/>
                <a:cs typeface="+mn-ea"/>
                <a:sym typeface="+mn-lt"/>
              </a:rPr>
              <a:t>和</a:t>
            </a:r>
            <a:r>
              <a:rPr lang="zh-CN" altLang="en-US" sz="2400" dirty="0" smtClean="0">
                <a:solidFill>
                  <a:srgbClr val="FF0000"/>
                </a:solidFill>
                <a:latin typeface="+mn-ea"/>
                <a:cs typeface="+mn-ea"/>
                <a:sym typeface="+mn-lt"/>
              </a:rPr>
              <a:t>时序纠错机制</a:t>
            </a:r>
            <a:r>
              <a:rPr lang="zh-CN" altLang="en-US" sz="2400" dirty="0" smtClean="0">
                <a:latin typeface="+mn-ea"/>
                <a:cs typeface="+mn-ea"/>
                <a:sym typeface="+mn-lt"/>
              </a:rPr>
              <a:t>至关重要！</a:t>
            </a:r>
            <a:endParaRPr kumimoji="0" lang="en-US" altLang="zh-CN" sz="2400" i="0" u="none" strike="noStrike" kern="1200" cap="none" spc="0" normalizeH="0" baseline="0" noProof="0" dirty="0">
              <a:ln>
                <a:noFill/>
              </a:ln>
              <a:effectLst/>
              <a:uLnTx/>
              <a:uFillTx/>
              <a:latin typeface="+mn-ea"/>
              <a:cs typeface="+mn-ea"/>
              <a:sym typeface="+mn-lt"/>
            </a:endParaRPr>
          </a:p>
        </p:txBody>
      </p:sp>
      <p:sp>
        <p:nvSpPr>
          <p:cNvPr id="7" name="矩形 6"/>
          <p:cNvSpPr/>
          <p:nvPr/>
        </p:nvSpPr>
        <p:spPr>
          <a:xfrm>
            <a:off x="371167" y="4932036"/>
            <a:ext cx="3278013" cy="400110"/>
          </a:xfrm>
          <a:prstGeom prst="rect">
            <a:avLst/>
          </a:prstGeom>
        </p:spPr>
        <p:txBody>
          <a:bodyPr wrap="none">
            <a:spAutoFit/>
          </a:bodyPr>
          <a:lstStyle/>
          <a:p>
            <a:pPr>
              <a:buClr>
                <a:schemeClr val="accent1"/>
              </a:buClr>
            </a:pPr>
            <a:r>
              <a:rPr lang="en-US" altLang="zh-CN" dirty="0">
                <a:latin typeface="+mn-ea"/>
              </a:rPr>
              <a:t>*</a:t>
            </a:r>
            <a:r>
              <a:rPr lang="zh-CN" altLang="en-US" sz="2000" dirty="0" smtClean="0">
                <a:latin typeface="+mn-ea"/>
              </a:rPr>
              <a:t>和标准</a:t>
            </a:r>
            <a:r>
              <a:rPr lang="en-US" altLang="zh-CN" sz="2000" dirty="0" smtClean="0">
                <a:latin typeface="+mn-ea"/>
              </a:rPr>
              <a:t>Latch</a:t>
            </a:r>
            <a:r>
              <a:rPr lang="zh-CN" altLang="en-US" sz="2000" dirty="0" smtClean="0">
                <a:latin typeface="+mn-ea"/>
              </a:rPr>
              <a:t>或</a:t>
            </a:r>
            <a:r>
              <a:rPr lang="en-US" altLang="zh-CN" sz="2000" dirty="0" smtClean="0">
                <a:latin typeface="+mn-ea"/>
              </a:rPr>
              <a:t>24T </a:t>
            </a:r>
            <a:r>
              <a:rPr lang="en-US" altLang="zh-CN" sz="2000" dirty="0">
                <a:latin typeface="+mn-ea"/>
              </a:rPr>
              <a:t>FF</a:t>
            </a:r>
            <a:r>
              <a:rPr lang="zh-CN" altLang="en-US" sz="2000" dirty="0">
                <a:latin typeface="+mn-ea"/>
              </a:rPr>
              <a:t>比较</a:t>
            </a:r>
            <a:endParaRPr lang="zh-CN" altLang="en-US" sz="2000" dirty="0">
              <a:latin typeface="+mn-ea"/>
            </a:endParaRPr>
          </a:p>
        </p:txBody>
      </p:sp>
    </p:spTree>
    <p:extLst>
      <p:ext uri="{BB962C8B-B14F-4D97-AF65-F5344CB8AC3E}">
        <p14:creationId xmlns:p14="http://schemas.microsoft.com/office/powerpoint/2010/main" val="1812178975"/>
      </p:ext>
    </p:extLst>
  </p:cSld>
  <p:clrMapOvr>
    <a:masterClrMapping/>
  </p:clrMapOvr>
  <mc:AlternateContent xmlns:mc="http://schemas.openxmlformats.org/markup-compatibility/2006" xmlns:p14="http://schemas.microsoft.com/office/powerpoint/2010/main">
    <mc:Choice Requires="p14">
      <p:transition p14:dur="10" advTm="0"/>
    </mc:Choice>
    <mc:Fallback xmlns="">
      <p:transition advTm="0"/>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pic>
        <p:nvPicPr>
          <p:cNvPr id="16" name="图片 15"/>
          <p:cNvPicPr>
            <a:picLocks noChangeAspect="1"/>
          </p:cNvPicPr>
          <p:nvPr/>
        </p:nvPicPr>
        <p:blipFill>
          <a:blip r:embed="rId3"/>
          <a:stretch>
            <a:fillRect/>
          </a:stretch>
        </p:blipFill>
        <p:spPr>
          <a:xfrm>
            <a:off x="4992233" y="990168"/>
            <a:ext cx="6825219" cy="2606604"/>
          </a:xfrm>
          <a:prstGeom prst="rect">
            <a:avLst/>
          </a:prstGeom>
        </p:spPr>
      </p:pic>
      <p:sp>
        <p:nvSpPr>
          <p:cNvPr id="28" name="圆角矩形 27"/>
          <p:cNvSpPr/>
          <p:nvPr/>
        </p:nvSpPr>
        <p:spPr>
          <a:xfrm>
            <a:off x="5378246" y="4378270"/>
            <a:ext cx="6355633" cy="1753265"/>
          </a:xfrm>
          <a:prstGeom prst="roundRect">
            <a:avLst/>
          </a:prstGeom>
          <a:solidFill>
            <a:schemeClr val="accent1">
              <a:alpha val="2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2000" b="0" i="0" u="none" strike="noStrike" kern="1200" cap="none" spc="0" normalizeH="0" baseline="0" noProof="0">
              <a:ln>
                <a:noFill/>
              </a:ln>
              <a:solidFill>
                <a:prstClr val="white"/>
              </a:solidFill>
              <a:effectLst/>
              <a:uLnTx/>
              <a:uFillTx/>
              <a:latin typeface="微软雅黑"/>
              <a:ea typeface="微软雅黑"/>
              <a:cs typeface="+mn-cs"/>
            </a:endParaRPr>
          </a:p>
        </p:txBody>
      </p:sp>
      <p:sp>
        <p:nvSpPr>
          <p:cNvPr id="27" name="圆角矩形 26"/>
          <p:cNvSpPr/>
          <p:nvPr/>
        </p:nvSpPr>
        <p:spPr>
          <a:xfrm>
            <a:off x="380999" y="529437"/>
            <a:ext cx="11382376" cy="6033287"/>
          </a:xfrm>
          <a:prstGeom prst="roundRect">
            <a:avLst>
              <a:gd name="adj" fmla="val 0"/>
            </a:avLst>
          </a:prstGeom>
          <a:noFill/>
          <a:ln w="3175">
            <a:solidFill>
              <a:srgbClr val="5B9BD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1200" cap="none" spc="0" normalizeH="0" baseline="0" noProof="0">
              <a:ln>
                <a:noFill/>
              </a:ln>
              <a:solidFill>
                <a:prstClr val="black"/>
              </a:solidFill>
              <a:effectLst/>
              <a:uLnTx/>
              <a:uFillTx/>
              <a:latin typeface="微软雅黑"/>
              <a:ea typeface="微软雅黑"/>
              <a:cs typeface="+mn-ea"/>
              <a:sym typeface="+mn-lt"/>
            </a:endParaRPr>
          </a:p>
        </p:txBody>
      </p:sp>
      <p:sp>
        <p:nvSpPr>
          <p:cNvPr id="2" name="文本占位符 1"/>
          <p:cNvSpPr>
            <a:spLocks noGrp="1"/>
          </p:cNvSpPr>
          <p:nvPr>
            <p:ph type="body" sz="quarter" idx="10"/>
          </p:nvPr>
        </p:nvSpPr>
        <p:spPr>
          <a:xfrm>
            <a:off x="302337" y="81259"/>
            <a:ext cx="6511418" cy="458787"/>
          </a:xfrm>
        </p:spPr>
        <p:txBody>
          <a:bodyPr>
            <a:noAutofit/>
          </a:bodyPr>
          <a:lstStyle/>
          <a:p>
            <a:r>
              <a:rPr lang="en-US" altLang="zh-CN" sz="2800" b="1" dirty="0" smtClean="0">
                <a:solidFill>
                  <a:srgbClr val="5B9BD5"/>
                </a:solidFill>
                <a:latin typeface="+mn-ea"/>
                <a:cs typeface="+mn-ea"/>
                <a:sym typeface="+mn-lt"/>
              </a:rPr>
              <a:t>TCAD</a:t>
            </a:r>
            <a:r>
              <a:rPr lang="zh-CN" altLang="en-US" sz="2800" b="1" dirty="0" smtClean="0">
                <a:solidFill>
                  <a:srgbClr val="5B9BD5"/>
                </a:solidFill>
                <a:latin typeface="+mn-ea"/>
                <a:cs typeface="+mn-ea"/>
                <a:sym typeface="+mn-lt"/>
              </a:rPr>
              <a:t>模拟瞬态电流源建模和工艺对准</a:t>
            </a:r>
            <a:endParaRPr lang="zh-CN" altLang="en-US" sz="2800" b="1" dirty="0">
              <a:solidFill>
                <a:srgbClr val="5B9BD5"/>
              </a:solidFill>
              <a:latin typeface="+mn-ea"/>
              <a:cs typeface="+mn-ea"/>
              <a:sym typeface="+mn-lt"/>
            </a:endParaRPr>
          </a:p>
        </p:txBody>
      </p:sp>
      <p:sp>
        <p:nvSpPr>
          <p:cNvPr id="17" name="文本框 16"/>
          <p:cNvSpPr txBox="1"/>
          <p:nvPr/>
        </p:nvSpPr>
        <p:spPr>
          <a:xfrm>
            <a:off x="6408968" y="3606715"/>
            <a:ext cx="4967639" cy="43088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2200" b="0" i="0" u="none" strike="noStrike" kern="1200" cap="none" spc="0" normalizeH="0" baseline="0" noProof="0" dirty="0" smtClean="0">
                <a:ln>
                  <a:noFill/>
                </a:ln>
                <a:solidFill>
                  <a:prstClr val="black"/>
                </a:solidFill>
                <a:effectLst/>
                <a:uLnTx/>
                <a:uFillTx/>
                <a:latin typeface="微软雅黑"/>
                <a:ea typeface="微软雅黑"/>
                <a:cs typeface="+mn-cs"/>
              </a:rPr>
              <a:t>TCAD</a:t>
            </a:r>
            <a:r>
              <a:rPr kumimoji="0" lang="zh-CN" altLang="en-US" sz="2200" b="0" i="0" u="none" strike="noStrike" kern="1200" cap="none" spc="0" normalizeH="0" baseline="0" noProof="0" dirty="0" smtClean="0">
                <a:ln>
                  <a:noFill/>
                </a:ln>
                <a:solidFill>
                  <a:prstClr val="black"/>
                </a:solidFill>
                <a:effectLst/>
                <a:uLnTx/>
                <a:uFillTx/>
                <a:latin typeface="微软雅黑"/>
                <a:ea typeface="微软雅黑"/>
                <a:cs typeface="+mn-cs"/>
              </a:rPr>
              <a:t>仿真</a:t>
            </a:r>
            <a:r>
              <a:rPr kumimoji="0" lang="en-US" altLang="zh-CN" sz="2200" b="0" i="0" u="none" strike="noStrike" kern="1200" cap="none" spc="0" normalizeH="0" baseline="0" noProof="0" dirty="0" smtClean="0">
                <a:ln>
                  <a:noFill/>
                </a:ln>
                <a:solidFill>
                  <a:prstClr val="black"/>
                </a:solidFill>
                <a:effectLst/>
                <a:uLnTx/>
                <a:uFillTx/>
                <a:latin typeface="微软雅黑"/>
                <a:ea typeface="微软雅黑"/>
                <a:cs typeface="+mn-cs"/>
              </a:rPr>
              <a:t>28nm</a:t>
            </a:r>
            <a:r>
              <a:rPr kumimoji="0" lang="zh-CN" altLang="en-US" sz="2200" b="0" i="0" u="none" strike="noStrike" kern="1200" cap="none" spc="0" normalizeH="0" baseline="0" noProof="0" dirty="0" smtClean="0">
                <a:ln>
                  <a:noFill/>
                </a:ln>
                <a:solidFill>
                  <a:prstClr val="black"/>
                </a:solidFill>
                <a:effectLst/>
                <a:uLnTx/>
                <a:uFillTx/>
                <a:latin typeface="微软雅黑"/>
                <a:ea typeface="微软雅黑"/>
                <a:cs typeface="+mn-cs"/>
              </a:rPr>
              <a:t>下最小尺寸的漏电流</a:t>
            </a:r>
            <a:endParaRPr kumimoji="0" lang="zh-CN" altLang="en-US" sz="2200" b="0" i="0" u="none" strike="noStrike" kern="1200" cap="none" spc="0" normalizeH="0" baseline="0" noProof="0" dirty="0">
              <a:ln>
                <a:noFill/>
              </a:ln>
              <a:solidFill>
                <a:prstClr val="black"/>
              </a:solidFill>
              <a:effectLst/>
              <a:uLnTx/>
              <a:uFillTx/>
              <a:latin typeface="微软雅黑"/>
              <a:ea typeface="微软雅黑"/>
              <a:cs typeface="+mn-cs"/>
            </a:endParaRPr>
          </a:p>
        </p:txBody>
      </p:sp>
      <p:sp>
        <p:nvSpPr>
          <p:cNvPr id="6" name="文本框 5"/>
          <p:cNvSpPr txBox="1"/>
          <p:nvPr/>
        </p:nvSpPr>
        <p:spPr>
          <a:xfrm>
            <a:off x="6234249" y="4383495"/>
            <a:ext cx="2629040" cy="43088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200" b="0" i="0" u="none" strike="noStrike" kern="1200" cap="none" spc="0" normalizeH="0" baseline="0" noProof="0" dirty="0" smtClean="0">
                <a:ln>
                  <a:noFill/>
                </a:ln>
                <a:solidFill>
                  <a:prstClr val="black"/>
                </a:solidFill>
                <a:effectLst/>
                <a:uLnTx/>
                <a:uFillTx/>
                <a:latin typeface="微软雅黑"/>
                <a:ea typeface="微软雅黑"/>
                <a:cs typeface="+mn-cs"/>
              </a:rPr>
              <a:t>近地轨道的典型值</a:t>
            </a:r>
            <a:r>
              <a:rPr kumimoji="0" lang="zh-CN" altLang="en-US" sz="2200" b="0" i="0" u="none" strike="noStrike" kern="1200" cap="none" spc="0" normalizeH="0" baseline="0" noProof="0" dirty="0">
                <a:ln>
                  <a:noFill/>
                </a:ln>
                <a:solidFill>
                  <a:prstClr val="black"/>
                </a:solidFill>
                <a:effectLst/>
                <a:uLnTx/>
                <a:uFillTx/>
                <a:latin typeface="微软雅黑"/>
                <a:ea typeface="微软雅黑"/>
                <a:cs typeface="+mn-cs"/>
              </a:rPr>
              <a:t>：</a:t>
            </a:r>
          </a:p>
        </p:txBody>
      </p:sp>
      <p:sp>
        <p:nvSpPr>
          <p:cNvPr id="23" name="文本框 22"/>
          <p:cNvSpPr txBox="1"/>
          <p:nvPr/>
        </p:nvSpPr>
        <p:spPr>
          <a:xfrm>
            <a:off x="6194838" y="4780568"/>
            <a:ext cx="5883793" cy="43088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2200" b="0" i="0" u="none" strike="noStrike" kern="1200" cap="none" spc="0" normalizeH="0" baseline="0" noProof="0" dirty="0" smtClean="0">
                <a:ln>
                  <a:noFill/>
                </a:ln>
                <a:solidFill>
                  <a:prstClr val="black"/>
                </a:solidFill>
                <a:effectLst/>
                <a:uLnTx/>
                <a:uFillTx/>
                <a:latin typeface="微软雅黑"/>
                <a:ea typeface="微软雅黑"/>
                <a:cs typeface="+mn-cs"/>
              </a:rPr>
              <a:t>1</a:t>
            </a:r>
            <a:r>
              <a:rPr kumimoji="0" lang="zh-CN" altLang="en-US" sz="2200" b="0" i="0" u="none" strike="noStrike" kern="1200" cap="none" spc="0" normalizeH="0" baseline="0" noProof="0" dirty="0" smtClean="0">
                <a:ln>
                  <a:noFill/>
                </a:ln>
                <a:solidFill>
                  <a:prstClr val="black"/>
                </a:solidFill>
                <a:effectLst/>
                <a:uLnTx/>
                <a:uFillTx/>
                <a:latin typeface="微软雅黑"/>
                <a:ea typeface="微软雅黑"/>
                <a:cs typeface="+mn-cs"/>
              </a:rPr>
              <a:t>）</a:t>
            </a:r>
            <a:r>
              <a:rPr kumimoji="0" lang="en-US" altLang="zh-CN" sz="2200" b="0" i="0" u="none" strike="noStrike" kern="1200" cap="none" spc="0" normalizeH="0" baseline="0" noProof="0" dirty="0" smtClean="0">
                <a:ln>
                  <a:noFill/>
                </a:ln>
                <a:solidFill>
                  <a:prstClr val="black"/>
                </a:solidFill>
                <a:effectLst/>
                <a:uLnTx/>
                <a:uFillTx/>
                <a:latin typeface="微软雅黑"/>
                <a:ea typeface="微软雅黑"/>
                <a:cs typeface="+mn-cs"/>
              </a:rPr>
              <a:t>0.9V</a:t>
            </a:r>
            <a:r>
              <a:rPr kumimoji="0" lang="zh-CN" altLang="en-US" sz="2200" b="0" i="0" u="none" strike="noStrike" kern="1200" cap="none" spc="0" normalizeH="0" baseline="0" noProof="0" dirty="0" smtClean="0">
                <a:ln>
                  <a:noFill/>
                </a:ln>
                <a:solidFill>
                  <a:prstClr val="black"/>
                </a:solidFill>
                <a:effectLst/>
                <a:uLnTx/>
                <a:uFillTx/>
                <a:latin typeface="微软雅黑"/>
                <a:ea typeface="微软雅黑"/>
                <a:cs typeface="+mn-cs"/>
              </a:rPr>
              <a:t>漏电流峰值为</a:t>
            </a:r>
            <a:r>
              <a:rPr kumimoji="0" lang="en-US" altLang="zh-CN" sz="2200" b="0" i="0" u="none" strike="noStrike" kern="1200" cap="none" spc="0" normalizeH="0" baseline="0" noProof="0" dirty="0" smtClean="0">
                <a:ln>
                  <a:noFill/>
                </a:ln>
                <a:solidFill>
                  <a:prstClr val="black"/>
                </a:solidFill>
                <a:effectLst/>
                <a:uLnTx/>
                <a:uFillTx/>
                <a:latin typeface="微软雅黑"/>
                <a:ea typeface="微软雅黑"/>
                <a:cs typeface="+mn-cs"/>
              </a:rPr>
              <a:t>-1.81mA</a:t>
            </a:r>
            <a:r>
              <a:rPr kumimoji="0" lang="zh-CN" altLang="en-US" sz="2200" b="0" i="0" u="none" strike="noStrike" kern="1200" cap="none" spc="0" normalizeH="0" baseline="0" noProof="0" dirty="0" smtClean="0">
                <a:ln>
                  <a:noFill/>
                </a:ln>
                <a:solidFill>
                  <a:prstClr val="black"/>
                </a:solidFill>
                <a:effectLst/>
                <a:uLnTx/>
                <a:uFillTx/>
                <a:latin typeface="微软雅黑"/>
                <a:ea typeface="微软雅黑"/>
                <a:cs typeface="+mn-cs"/>
              </a:rPr>
              <a:t>和</a:t>
            </a:r>
            <a:r>
              <a:rPr kumimoji="0" lang="en-US" altLang="zh-CN" sz="2200" b="0" i="0" u="none" strike="noStrike" kern="1200" cap="none" spc="0" normalizeH="0" baseline="0" noProof="0" dirty="0" smtClean="0">
                <a:ln>
                  <a:noFill/>
                </a:ln>
                <a:solidFill>
                  <a:prstClr val="black"/>
                </a:solidFill>
                <a:effectLst/>
                <a:uLnTx/>
                <a:uFillTx/>
                <a:latin typeface="微软雅黑"/>
                <a:ea typeface="微软雅黑"/>
                <a:cs typeface="+mn-cs"/>
              </a:rPr>
              <a:t>2.19mA</a:t>
            </a:r>
            <a:endParaRPr kumimoji="0" lang="zh-CN" altLang="en-US" sz="2200" b="0" i="0" u="none" strike="noStrike" kern="1200" cap="none" spc="0" normalizeH="0" baseline="0" noProof="0" dirty="0">
              <a:ln>
                <a:noFill/>
              </a:ln>
              <a:solidFill>
                <a:prstClr val="black"/>
              </a:solidFill>
              <a:effectLst/>
              <a:uLnTx/>
              <a:uFillTx/>
              <a:latin typeface="微软雅黑"/>
              <a:ea typeface="微软雅黑"/>
              <a:cs typeface="+mn-cs"/>
            </a:endParaRPr>
          </a:p>
        </p:txBody>
      </p:sp>
      <p:sp>
        <p:nvSpPr>
          <p:cNvPr id="25" name="文本框 24"/>
          <p:cNvSpPr txBox="1"/>
          <p:nvPr/>
        </p:nvSpPr>
        <p:spPr>
          <a:xfrm>
            <a:off x="6194837" y="5243438"/>
            <a:ext cx="6085651" cy="43088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2200" b="0" i="0" u="none" strike="noStrike" kern="1200" cap="none" spc="0" normalizeH="0" baseline="0" noProof="0" dirty="0" smtClean="0">
                <a:ln>
                  <a:noFill/>
                </a:ln>
                <a:solidFill>
                  <a:prstClr val="black"/>
                </a:solidFill>
                <a:effectLst/>
                <a:uLnTx/>
                <a:uFillTx/>
                <a:latin typeface="微软雅黑"/>
                <a:ea typeface="微软雅黑"/>
                <a:cs typeface="+mn-cs"/>
              </a:rPr>
              <a:t>2</a:t>
            </a:r>
            <a:r>
              <a:rPr kumimoji="0" lang="zh-CN" altLang="en-US" sz="2200" b="0" i="0" u="none" strike="noStrike" kern="1200" cap="none" spc="0" normalizeH="0" baseline="0" noProof="0" dirty="0" smtClean="0">
                <a:ln>
                  <a:noFill/>
                </a:ln>
                <a:solidFill>
                  <a:prstClr val="black"/>
                </a:solidFill>
                <a:effectLst/>
                <a:uLnTx/>
                <a:uFillTx/>
                <a:latin typeface="微软雅黑"/>
                <a:ea typeface="微软雅黑"/>
                <a:cs typeface="+mn-cs"/>
              </a:rPr>
              <a:t>）</a:t>
            </a:r>
            <a:r>
              <a:rPr kumimoji="0" lang="en-US" altLang="zh-CN" sz="2200" b="0" i="0" u="none" strike="noStrike" kern="1200" cap="none" spc="0" normalizeH="0" baseline="0" noProof="0" dirty="0" smtClean="0">
                <a:ln>
                  <a:noFill/>
                </a:ln>
                <a:solidFill>
                  <a:prstClr val="black"/>
                </a:solidFill>
                <a:effectLst/>
                <a:uLnTx/>
                <a:uFillTx/>
                <a:latin typeface="微软雅黑"/>
                <a:ea typeface="微软雅黑"/>
                <a:cs typeface="+mn-cs"/>
              </a:rPr>
              <a:t>0.25V</a:t>
            </a:r>
            <a:r>
              <a:rPr kumimoji="0" lang="zh-CN" altLang="en-US" sz="2200" b="0" i="0" u="none" strike="noStrike" kern="1200" cap="none" spc="0" normalizeH="0" baseline="0" noProof="0" dirty="0" smtClean="0">
                <a:ln>
                  <a:noFill/>
                </a:ln>
                <a:solidFill>
                  <a:prstClr val="black"/>
                </a:solidFill>
                <a:effectLst/>
                <a:uLnTx/>
                <a:uFillTx/>
                <a:latin typeface="微软雅黑"/>
                <a:ea typeface="微软雅黑"/>
                <a:cs typeface="+mn-cs"/>
              </a:rPr>
              <a:t>漏电流峰值为</a:t>
            </a:r>
            <a:r>
              <a:rPr kumimoji="0" lang="en-US" altLang="zh-CN" sz="2200" b="0" i="0" u="none" strike="noStrike" kern="1200" cap="none" spc="0" normalizeH="0" baseline="0" noProof="0" dirty="0" smtClean="0">
                <a:ln>
                  <a:noFill/>
                </a:ln>
                <a:solidFill>
                  <a:prstClr val="black"/>
                </a:solidFill>
                <a:effectLst/>
                <a:uLnTx/>
                <a:uFillTx/>
                <a:latin typeface="微软雅黑"/>
                <a:ea typeface="微软雅黑"/>
                <a:cs typeface="+mn-cs"/>
              </a:rPr>
              <a:t>-1.15mA</a:t>
            </a:r>
            <a:r>
              <a:rPr kumimoji="0" lang="zh-CN" altLang="en-US" sz="2200" b="0" i="0" u="none" strike="noStrike" kern="1200" cap="none" spc="0" normalizeH="0" baseline="0" noProof="0" dirty="0" smtClean="0">
                <a:ln>
                  <a:noFill/>
                </a:ln>
                <a:solidFill>
                  <a:prstClr val="black"/>
                </a:solidFill>
                <a:effectLst/>
                <a:uLnTx/>
                <a:uFillTx/>
                <a:latin typeface="微软雅黑"/>
                <a:ea typeface="微软雅黑"/>
                <a:cs typeface="+mn-cs"/>
              </a:rPr>
              <a:t>和</a:t>
            </a:r>
            <a:r>
              <a:rPr kumimoji="0" lang="en-US" altLang="zh-CN" sz="2200" b="0" i="0" u="none" strike="noStrike" kern="1200" cap="none" spc="0" normalizeH="0" baseline="0" noProof="0" dirty="0" smtClean="0">
                <a:ln>
                  <a:noFill/>
                </a:ln>
                <a:solidFill>
                  <a:prstClr val="black"/>
                </a:solidFill>
                <a:effectLst/>
                <a:uLnTx/>
                <a:uFillTx/>
                <a:latin typeface="微软雅黑"/>
                <a:ea typeface="微软雅黑"/>
                <a:cs typeface="+mn-cs"/>
              </a:rPr>
              <a:t>1.215mA</a:t>
            </a:r>
            <a:endParaRPr kumimoji="0" lang="zh-CN" altLang="en-US" sz="2200" b="0" i="0" u="none" strike="noStrike" kern="1200" cap="none" spc="0" normalizeH="0" baseline="0" noProof="0" dirty="0">
              <a:ln>
                <a:noFill/>
              </a:ln>
              <a:solidFill>
                <a:prstClr val="black"/>
              </a:solidFill>
              <a:effectLst/>
              <a:uLnTx/>
              <a:uFillTx/>
              <a:latin typeface="微软雅黑"/>
              <a:ea typeface="微软雅黑"/>
              <a:cs typeface="+mn-cs"/>
            </a:endParaRPr>
          </a:p>
        </p:txBody>
      </p:sp>
      <p:sp>
        <p:nvSpPr>
          <p:cNvPr id="26" name="文本框 25"/>
          <p:cNvSpPr txBox="1"/>
          <p:nvPr/>
        </p:nvSpPr>
        <p:spPr>
          <a:xfrm>
            <a:off x="6194838" y="5701655"/>
            <a:ext cx="3784902" cy="43088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2200" b="0" i="0" u="none" strike="noStrike" kern="1200" cap="none" spc="0" normalizeH="0" baseline="0" noProof="0" dirty="0" smtClean="0">
                <a:ln>
                  <a:noFill/>
                </a:ln>
                <a:solidFill>
                  <a:prstClr val="black"/>
                </a:solidFill>
                <a:effectLst/>
                <a:uLnTx/>
                <a:uFillTx/>
                <a:latin typeface="微软雅黑"/>
                <a:ea typeface="微软雅黑"/>
                <a:cs typeface="+mn-cs"/>
              </a:rPr>
              <a:t>3</a:t>
            </a:r>
            <a:r>
              <a:rPr kumimoji="0" lang="zh-CN" altLang="en-US" sz="2200" b="0" i="0" u="none" strike="noStrike" kern="1200" cap="none" spc="0" normalizeH="0" baseline="0" noProof="0" dirty="0" smtClean="0">
                <a:ln>
                  <a:noFill/>
                </a:ln>
                <a:solidFill>
                  <a:prstClr val="black"/>
                </a:solidFill>
                <a:effectLst/>
                <a:uLnTx/>
                <a:uFillTx/>
                <a:latin typeface="微软雅黑"/>
                <a:ea typeface="微软雅黑"/>
                <a:cs typeface="+mn-cs"/>
              </a:rPr>
              <a:t>）漏电流宽度约为</a:t>
            </a:r>
            <a:r>
              <a:rPr kumimoji="0" lang="en-US" altLang="zh-CN" sz="2200" b="0" i="0" u="none" strike="noStrike" kern="1200" cap="none" spc="0" normalizeH="0" baseline="0" noProof="0" dirty="0" smtClean="0">
                <a:ln>
                  <a:noFill/>
                </a:ln>
                <a:solidFill>
                  <a:prstClr val="black"/>
                </a:solidFill>
                <a:effectLst/>
                <a:uLnTx/>
                <a:uFillTx/>
                <a:latin typeface="微软雅黑"/>
                <a:ea typeface="微软雅黑"/>
                <a:cs typeface="+mn-cs"/>
              </a:rPr>
              <a:t>0.2ns</a:t>
            </a:r>
            <a:endParaRPr kumimoji="0" lang="zh-CN" altLang="en-US" sz="2200" b="0" i="0" u="none" strike="noStrike" kern="1200" cap="none" spc="0" normalizeH="0" baseline="0" noProof="0" dirty="0">
              <a:ln>
                <a:noFill/>
              </a:ln>
              <a:solidFill>
                <a:prstClr val="black"/>
              </a:solidFill>
              <a:effectLst/>
              <a:uLnTx/>
              <a:uFillTx/>
              <a:latin typeface="微软雅黑"/>
              <a:ea typeface="微软雅黑"/>
              <a:cs typeface="+mn-cs"/>
            </a:endParaRPr>
          </a:p>
        </p:txBody>
      </p:sp>
      <p:sp>
        <p:nvSpPr>
          <p:cNvPr id="10" name="灯片编号占位符 9"/>
          <p:cNvSpPr>
            <a:spLocks noGrp="1"/>
          </p:cNvSpPr>
          <p:nvPr>
            <p:ph type="sldNum" sz="quarter" idx="13"/>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4FA6E1-6B83-4935-BD31-F33F54FC6619}" type="slidenum">
              <a:rPr kumimoji="0" lang="zh-CN" altLang="en-US" sz="2000" b="1" i="0" u="none" strike="noStrike" kern="1200" cap="none" spc="0" normalizeH="0" baseline="0" noProof="0" smtClean="0">
                <a:ln>
                  <a:noFill/>
                </a:ln>
                <a:solidFill>
                  <a:srgbClr val="5B9BD5"/>
                </a:solidFill>
                <a:effectLst/>
                <a:uLnTx/>
                <a:uFillTx/>
                <a:latin typeface="微软雅黑"/>
                <a:ea typeface="微软雅黑"/>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zh-CN" altLang="en-US" sz="2000" b="1" i="0" u="none" strike="noStrike" kern="1200" cap="none" spc="0" normalizeH="0" baseline="0" noProof="0" dirty="0">
              <a:ln>
                <a:noFill/>
              </a:ln>
              <a:solidFill>
                <a:srgbClr val="5B9BD5"/>
              </a:solidFill>
              <a:effectLst/>
              <a:uLnTx/>
              <a:uFillTx/>
              <a:latin typeface="微软雅黑"/>
              <a:ea typeface="微软雅黑"/>
              <a:cs typeface="+mn-cs"/>
            </a:endParaRPr>
          </a:p>
        </p:txBody>
      </p:sp>
      <p:sp>
        <p:nvSpPr>
          <p:cNvPr id="20" name="文本框 19"/>
          <p:cNvSpPr txBox="1"/>
          <p:nvPr/>
        </p:nvSpPr>
        <p:spPr>
          <a:xfrm>
            <a:off x="351670" y="474124"/>
            <a:ext cx="4652950" cy="461665"/>
          </a:xfrm>
          <a:prstGeom prst="rect">
            <a:avLst/>
          </a:prstGeom>
          <a:noFill/>
        </p:spPr>
        <p:txBody>
          <a:bodyPr wrap="square" rtlCol="0">
            <a:spAutoFit/>
          </a:bodyPr>
          <a:lstStyle/>
          <a:p>
            <a:pPr marL="342900" indent="-342900">
              <a:buClr>
                <a:schemeClr val="accent1"/>
              </a:buClr>
              <a:buFont typeface="Wingdings" panose="05000000000000000000" pitchFamily="2" charset="2"/>
              <a:buChar char="p"/>
            </a:pPr>
            <a:r>
              <a:rPr lang="zh-CN" altLang="en-US" sz="2400" dirty="0" smtClean="0">
                <a:latin typeface="+mn-ea"/>
              </a:rPr>
              <a:t>分段线性电流源（</a:t>
            </a:r>
            <a:r>
              <a:rPr lang="en-US" altLang="zh-CN" sz="2400" dirty="0" smtClean="0">
                <a:latin typeface="+mn-ea"/>
              </a:rPr>
              <a:t>PWL</a:t>
            </a:r>
            <a:r>
              <a:rPr lang="zh-CN" altLang="en-US" sz="2400" dirty="0" smtClean="0">
                <a:latin typeface="+mn-ea"/>
              </a:rPr>
              <a:t>）建模</a:t>
            </a:r>
            <a:endParaRPr lang="zh-CN" altLang="en-US" sz="2400" dirty="0">
              <a:latin typeface="+mn-ea"/>
            </a:endParaRPr>
          </a:p>
        </p:txBody>
      </p:sp>
      <p:pic>
        <p:nvPicPr>
          <p:cNvPr id="22" name="图片 21"/>
          <p:cNvPicPr/>
          <p:nvPr/>
        </p:nvPicPr>
        <p:blipFill>
          <a:blip r:embed="rId4" cstate="print">
            <a:extLst>
              <a:ext uri="{28A0092B-C50C-407E-A947-70E740481C1C}">
                <a14:useLocalDpi xmlns:a14="http://schemas.microsoft.com/office/drawing/2010/main" val="0"/>
              </a:ext>
            </a:extLst>
          </a:blip>
          <a:stretch>
            <a:fillRect/>
          </a:stretch>
        </p:blipFill>
        <p:spPr>
          <a:xfrm>
            <a:off x="868728" y="894734"/>
            <a:ext cx="3542474" cy="5417573"/>
          </a:xfrm>
          <a:prstGeom prst="rect">
            <a:avLst/>
          </a:prstGeom>
        </p:spPr>
      </p:pic>
      <p:sp>
        <p:nvSpPr>
          <p:cNvPr id="29" name="文本框 28"/>
          <p:cNvSpPr txBox="1"/>
          <p:nvPr/>
        </p:nvSpPr>
        <p:spPr>
          <a:xfrm>
            <a:off x="787912" y="6200989"/>
            <a:ext cx="3823415" cy="430887"/>
          </a:xfrm>
          <a:prstGeom prst="rect">
            <a:avLst/>
          </a:prstGeom>
          <a:noFill/>
        </p:spPr>
        <p:txBody>
          <a:bodyPr wrap="square" rtlCol="0">
            <a:spAutoFit/>
          </a:bodyPr>
          <a:lstStyle/>
          <a:p>
            <a:pPr lvl="0"/>
            <a:r>
              <a:rPr lang="zh-CN" altLang="en-US" sz="2200" dirty="0">
                <a:solidFill>
                  <a:prstClr val="black"/>
                </a:solidFill>
                <a:latin typeface="微软雅黑"/>
              </a:rPr>
              <a:t>器件建模以及工艺对准流程图</a:t>
            </a:r>
            <a:endParaRPr kumimoji="0" lang="zh-CN" altLang="en-US" sz="2200" b="0" i="0" u="none" strike="noStrike" kern="1200" cap="none" spc="0" normalizeH="0" baseline="0" noProof="0" dirty="0">
              <a:ln>
                <a:noFill/>
              </a:ln>
              <a:solidFill>
                <a:prstClr val="black"/>
              </a:solidFill>
              <a:effectLst/>
              <a:uLnTx/>
              <a:uFillTx/>
              <a:latin typeface="微软雅黑"/>
              <a:ea typeface="微软雅黑"/>
              <a:cs typeface="+mn-cs"/>
            </a:endParaRPr>
          </a:p>
        </p:txBody>
      </p:sp>
      <p:sp>
        <p:nvSpPr>
          <p:cNvPr id="30" name="文本框 29"/>
          <p:cNvSpPr txBox="1"/>
          <p:nvPr/>
        </p:nvSpPr>
        <p:spPr>
          <a:xfrm>
            <a:off x="5394149" y="4370346"/>
            <a:ext cx="901821" cy="43088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sz="2200" dirty="0">
                <a:solidFill>
                  <a:prstClr val="black"/>
                </a:solidFill>
                <a:latin typeface="微软雅黑"/>
                <a:ea typeface="微软雅黑"/>
              </a:rPr>
              <a:t>结论</a:t>
            </a:r>
            <a:r>
              <a:rPr kumimoji="0" lang="zh-CN" altLang="en-US" sz="2200" b="0" i="0" u="none" strike="noStrike" kern="1200" cap="none" spc="0" normalizeH="0" baseline="0" noProof="0" dirty="0" smtClean="0">
                <a:ln>
                  <a:noFill/>
                </a:ln>
                <a:solidFill>
                  <a:prstClr val="black"/>
                </a:solidFill>
                <a:effectLst/>
                <a:uLnTx/>
                <a:uFillTx/>
                <a:latin typeface="微软雅黑"/>
                <a:ea typeface="微软雅黑"/>
                <a:cs typeface="+mn-cs"/>
              </a:rPr>
              <a:t>：</a:t>
            </a:r>
            <a:endParaRPr kumimoji="0" lang="zh-CN" altLang="en-US" sz="2200" b="0" i="0" u="none" strike="noStrike" kern="1200" cap="none" spc="0" normalizeH="0" baseline="0" noProof="0" dirty="0">
              <a:ln>
                <a:noFill/>
              </a:ln>
              <a:solidFill>
                <a:prstClr val="black"/>
              </a:solidFill>
              <a:effectLst/>
              <a:uLnTx/>
              <a:uFillTx/>
              <a:latin typeface="微软雅黑"/>
              <a:ea typeface="微软雅黑"/>
              <a:cs typeface="+mn-cs"/>
            </a:endParaRPr>
          </a:p>
        </p:txBody>
      </p:sp>
    </p:spTree>
    <p:extLst>
      <p:ext uri="{BB962C8B-B14F-4D97-AF65-F5344CB8AC3E}">
        <p14:creationId xmlns:p14="http://schemas.microsoft.com/office/powerpoint/2010/main" val="707996851"/>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pic>
        <p:nvPicPr>
          <p:cNvPr id="20" name="图片 19"/>
          <p:cNvPicPr/>
          <p:nvPr/>
        </p:nvPicPr>
        <p:blipFill>
          <a:blip r:embed="rId3"/>
          <a:stretch>
            <a:fillRect/>
          </a:stretch>
        </p:blipFill>
        <p:spPr>
          <a:xfrm>
            <a:off x="446608" y="523005"/>
            <a:ext cx="3806224" cy="3689753"/>
          </a:xfrm>
          <a:prstGeom prst="rect">
            <a:avLst/>
          </a:prstGeom>
        </p:spPr>
      </p:pic>
      <p:pic>
        <p:nvPicPr>
          <p:cNvPr id="22" name="图片 21"/>
          <p:cNvPicPr/>
          <p:nvPr/>
        </p:nvPicPr>
        <p:blipFill>
          <a:blip r:embed="rId4"/>
          <a:stretch>
            <a:fillRect/>
          </a:stretch>
        </p:blipFill>
        <p:spPr>
          <a:xfrm>
            <a:off x="407279" y="4466188"/>
            <a:ext cx="3900511" cy="1843106"/>
          </a:xfrm>
          <a:prstGeom prst="rect">
            <a:avLst/>
          </a:prstGeom>
        </p:spPr>
      </p:pic>
      <p:sp>
        <p:nvSpPr>
          <p:cNvPr id="27" name="圆角矩形 26"/>
          <p:cNvSpPr/>
          <p:nvPr/>
        </p:nvSpPr>
        <p:spPr>
          <a:xfrm>
            <a:off x="380999" y="529437"/>
            <a:ext cx="11382376" cy="6033287"/>
          </a:xfrm>
          <a:prstGeom prst="roundRect">
            <a:avLst>
              <a:gd name="adj" fmla="val 0"/>
            </a:avLst>
          </a:prstGeom>
          <a:noFill/>
          <a:ln w="3175">
            <a:solidFill>
              <a:srgbClr val="5B9BD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1200" cap="none" spc="0" normalizeH="0" baseline="0" noProof="0">
              <a:ln>
                <a:noFill/>
              </a:ln>
              <a:solidFill>
                <a:prstClr val="black"/>
              </a:solidFill>
              <a:effectLst/>
              <a:uLnTx/>
              <a:uFillTx/>
              <a:latin typeface="微软雅黑"/>
              <a:ea typeface="微软雅黑"/>
              <a:cs typeface="+mn-ea"/>
              <a:sym typeface="+mn-lt"/>
            </a:endParaRPr>
          </a:p>
        </p:txBody>
      </p:sp>
      <p:sp>
        <p:nvSpPr>
          <p:cNvPr id="2" name="文本占位符 1"/>
          <p:cNvSpPr>
            <a:spLocks noGrp="1"/>
          </p:cNvSpPr>
          <p:nvPr>
            <p:ph type="body" sz="quarter" idx="10"/>
          </p:nvPr>
        </p:nvSpPr>
        <p:spPr>
          <a:xfrm>
            <a:off x="302336" y="81259"/>
            <a:ext cx="11132580" cy="458787"/>
          </a:xfrm>
        </p:spPr>
        <p:txBody>
          <a:bodyPr>
            <a:noAutofit/>
          </a:bodyPr>
          <a:lstStyle/>
          <a:p>
            <a:r>
              <a:rPr lang="zh-CN" altLang="en-US" sz="2800" b="1" dirty="0">
                <a:solidFill>
                  <a:srgbClr val="5B9BD5"/>
                </a:solidFill>
                <a:latin typeface="+mn-ea"/>
                <a:cs typeface="+mn-ea"/>
                <a:sym typeface="+mn-lt"/>
              </a:rPr>
              <a:t>单节点翻转自恢复的</a:t>
            </a:r>
            <a:r>
              <a:rPr lang="zh-CN" altLang="en-US" sz="2800" b="1" dirty="0" smtClean="0">
                <a:solidFill>
                  <a:srgbClr val="5B9BD5"/>
                </a:solidFill>
                <a:latin typeface="+mn-ea"/>
                <a:cs typeface="+mn-ea"/>
                <a:sym typeface="+mn-lt"/>
              </a:rPr>
              <a:t>时序</a:t>
            </a:r>
            <a:r>
              <a:rPr lang="en-US" altLang="zh-CN" sz="2800" b="1" dirty="0" smtClean="0">
                <a:solidFill>
                  <a:srgbClr val="5B9BD5"/>
                </a:solidFill>
                <a:latin typeface="+mn-ea"/>
                <a:cs typeface="+mn-ea"/>
                <a:sym typeface="+mn-lt"/>
              </a:rPr>
              <a:t>SR EDAC</a:t>
            </a:r>
            <a:r>
              <a:rPr lang="zh-CN" altLang="en-US" sz="2800" b="1" dirty="0">
                <a:solidFill>
                  <a:srgbClr val="5B9BD5"/>
                </a:solidFill>
                <a:latin typeface="+mn-ea"/>
                <a:cs typeface="+mn-ea"/>
                <a:sym typeface="+mn-lt"/>
              </a:rPr>
              <a:t>电路联合</a:t>
            </a:r>
            <a:r>
              <a:rPr lang="zh-CN" altLang="en-US" sz="2800" b="1" dirty="0">
                <a:solidFill>
                  <a:srgbClr val="5B9BD5"/>
                </a:solidFill>
                <a:latin typeface="+mn-ea"/>
                <a:cs typeface="+mn-ea"/>
                <a:sym typeface="+mn-lt"/>
              </a:rPr>
              <a:t>故障注入仿真</a:t>
            </a:r>
          </a:p>
        </p:txBody>
      </p:sp>
      <p:sp>
        <p:nvSpPr>
          <p:cNvPr id="11" name="文本框 10"/>
          <p:cNvSpPr txBox="1"/>
          <p:nvPr/>
        </p:nvSpPr>
        <p:spPr>
          <a:xfrm>
            <a:off x="446608" y="4106586"/>
            <a:ext cx="5029039"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2000" b="0" i="0" u="none" strike="noStrike" kern="1200" cap="none" spc="0" normalizeH="0" baseline="0" noProof="0" dirty="0" smtClean="0">
                <a:ln>
                  <a:noFill/>
                </a:ln>
                <a:solidFill>
                  <a:prstClr val="black"/>
                </a:solidFill>
                <a:effectLst/>
                <a:uLnTx/>
                <a:uFillTx/>
                <a:latin typeface="微软雅黑"/>
                <a:ea typeface="微软雅黑"/>
                <a:cs typeface="+mn-cs"/>
              </a:rPr>
              <a:t>0.9V/TT/25</a:t>
            </a:r>
            <a:r>
              <a:rPr kumimoji="0" lang="zh-CN" altLang="en-US" sz="2000" b="0" i="0" u="none" strike="noStrike" kern="1200" cap="none" spc="0" normalizeH="0" baseline="0" noProof="0" dirty="0" smtClean="0">
                <a:ln>
                  <a:noFill/>
                </a:ln>
                <a:solidFill>
                  <a:prstClr val="black"/>
                </a:solidFill>
                <a:effectLst/>
                <a:uLnTx/>
                <a:uFillTx/>
                <a:latin typeface="微软雅黑"/>
                <a:ea typeface="微软雅黑"/>
                <a:cs typeface="+mn-cs"/>
              </a:rPr>
              <a:t>℃</a:t>
            </a:r>
            <a:r>
              <a:rPr kumimoji="0" lang="en-US" altLang="zh-CN" sz="2000" b="0" i="0" u="none" strike="noStrike" kern="1200" cap="none" spc="0" normalizeH="0" baseline="0" noProof="0" dirty="0">
                <a:ln>
                  <a:noFill/>
                </a:ln>
                <a:solidFill>
                  <a:prstClr val="black"/>
                </a:solidFill>
                <a:effectLst/>
                <a:uLnTx/>
                <a:uFillTx/>
                <a:latin typeface="微软雅黑"/>
                <a:ea typeface="微软雅黑"/>
                <a:cs typeface="+mn-cs"/>
              </a:rPr>
              <a:t>/</a:t>
            </a:r>
            <a:r>
              <a:rPr kumimoji="0" lang="en-US" altLang="zh-CN" sz="2000" b="0" i="0" u="none" strike="noStrike" kern="1200" cap="none" spc="0" normalizeH="0" baseline="0" noProof="0" dirty="0">
                <a:ln>
                  <a:noFill/>
                </a:ln>
                <a:solidFill>
                  <a:srgbClr val="FF0000"/>
                </a:solidFill>
                <a:effectLst/>
                <a:uLnTx/>
                <a:uFillTx/>
                <a:latin typeface="微软雅黑"/>
                <a:ea typeface="微软雅黑"/>
                <a:cs typeface="+mn-cs"/>
              </a:rPr>
              <a:t>1GHz</a:t>
            </a:r>
            <a:r>
              <a:rPr kumimoji="0" lang="zh-CN" altLang="en-US" sz="2000" b="0" i="0" u="none" strike="noStrike" kern="1200" cap="none" spc="0" normalizeH="0" baseline="0" noProof="0" dirty="0" smtClean="0">
                <a:ln>
                  <a:noFill/>
                </a:ln>
                <a:solidFill>
                  <a:prstClr val="black"/>
                </a:solidFill>
                <a:effectLst/>
                <a:uLnTx/>
                <a:uFillTx/>
                <a:latin typeface="微软雅黑"/>
                <a:ea typeface="微软雅黑"/>
                <a:cs typeface="+mn-cs"/>
              </a:rPr>
              <a:t>下，</a:t>
            </a:r>
            <a:r>
              <a:rPr kumimoji="0" lang="zh-CN" altLang="en-US" sz="2000" b="0" i="0" u="none" strike="noStrike" kern="1200" cap="none" spc="0" normalizeH="0" baseline="0" noProof="0" dirty="0">
                <a:ln>
                  <a:noFill/>
                </a:ln>
                <a:solidFill>
                  <a:prstClr val="black"/>
                </a:solidFill>
                <a:effectLst/>
                <a:uLnTx/>
                <a:uFillTx/>
                <a:latin typeface="微软雅黑"/>
                <a:ea typeface="微软雅黑"/>
                <a:cs typeface="+mn-cs"/>
              </a:rPr>
              <a:t>单</a:t>
            </a:r>
            <a:r>
              <a:rPr kumimoji="0" lang="zh-CN" altLang="en-US" sz="2000" b="0" i="0" u="none" strike="noStrike" kern="1200" cap="none" spc="0" normalizeH="0" baseline="0" noProof="0" dirty="0" smtClean="0">
                <a:ln>
                  <a:noFill/>
                </a:ln>
                <a:solidFill>
                  <a:prstClr val="black"/>
                </a:solidFill>
                <a:effectLst/>
                <a:uLnTx/>
                <a:uFillTx/>
                <a:latin typeface="微软雅黑"/>
                <a:ea typeface="微软雅黑"/>
                <a:cs typeface="+mn-cs"/>
              </a:rPr>
              <a:t>节点注入仿真</a:t>
            </a:r>
            <a:endParaRPr kumimoji="0" lang="zh-CN" altLang="en-US" sz="2000" b="0" i="0" u="none" strike="noStrike" kern="1200" cap="none" spc="0" normalizeH="0" baseline="0" noProof="0" dirty="0">
              <a:ln>
                <a:noFill/>
              </a:ln>
              <a:solidFill>
                <a:prstClr val="black"/>
              </a:solidFill>
              <a:effectLst/>
              <a:uLnTx/>
              <a:uFillTx/>
              <a:latin typeface="微软雅黑"/>
              <a:ea typeface="微软雅黑"/>
              <a:cs typeface="+mn-cs"/>
            </a:endParaRPr>
          </a:p>
        </p:txBody>
      </p:sp>
      <p:sp>
        <p:nvSpPr>
          <p:cNvPr id="21" name="文本框 20"/>
          <p:cNvSpPr txBox="1"/>
          <p:nvPr/>
        </p:nvSpPr>
        <p:spPr>
          <a:xfrm>
            <a:off x="677767" y="6215815"/>
            <a:ext cx="4210165" cy="43088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sz="2200" dirty="0">
                <a:solidFill>
                  <a:prstClr val="black"/>
                </a:solidFill>
                <a:latin typeface="微软雅黑"/>
                <a:ea typeface="微软雅黑"/>
              </a:rPr>
              <a:t>极端</a:t>
            </a:r>
            <a:r>
              <a:rPr kumimoji="0" lang="en-US" altLang="zh-CN" sz="2200" b="0" i="0" u="none" strike="noStrike" kern="1200" cap="none" spc="0" normalizeH="0" baseline="0" noProof="0" dirty="0" smtClean="0">
                <a:ln>
                  <a:noFill/>
                </a:ln>
                <a:solidFill>
                  <a:prstClr val="black"/>
                </a:solidFill>
                <a:effectLst/>
                <a:uLnTx/>
                <a:uFillTx/>
                <a:latin typeface="微软雅黑"/>
                <a:ea typeface="微软雅黑"/>
                <a:cs typeface="+mn-cs"/>
              </a:rPr>
              <a:t>PVT</a:t>
            </a:r>
            <a:r>
              <a:rPr kumimoji="0" lang="zh-CN" altLang="en-US" sz="2200" b="0" i="0" u="none" strike="noStrike" kern="1200" cap="none" spc="0" normalizeH="0" baseline="0" noProof="0" dirty="0" smtClean="0">
                <a:ln>
                  <a:noFill/>
                </a:ln>
                <a:solidFill>
                  <a:prstClr val="black"/>
                </a:solidFill>
                <a:effectLst/>
                <a:uLnTx/>
                <a:uFillTx/>
                <a:latin typeface="微软雅黑"/>
                <a:ea typeface="微软雅黑"/>
                <a:cs typeface="+mn-cs"/>
              </a:rPr>
              <a:t>下，</a:t>
            </a:r>
            <a:r>
              <a:rPr kumimoji="0" lang="en-US" altLang="zh-CN" sz="2200" b="0" i="0" u="none" strike="noStrike" kern="1200" cap="none" spc="0" normalizeH="0" baseline="0" noProof="0" dirty="0" smtClean="0">
                <a:ln>
                  <a:noFill/>
                </a:ln>
                <a:solidFill>
                  <a:prstClr val="black"/>
                </a:solidFill>
                <a:effectLst/>
                <a:uLnTx/>
                <a:uFillTx/>
                <a:latin typeface="微软雅黑"/>
                <a:ea typeface="微软雅黑"/>
                <a:cs typeface="+mn-cs"/>
              </a:rPr>
              <a:t>Q</a:t>
            </a:r>
            <a:r>
              <a:rPr kumimoji="0" lang="zh-CN" altLang="en-US" sz="2200" b="0" i="0" u="none" strike="noStrike" kern="1200" cap="none" spc="0" normalizeH="0" baseline="0" noProof="0" dirty="0" smtClean="0">
                <a:ln>
                  <a:noFill/>
                </a:ln>
                <a:solidFill>
                  <a:prstClr val="black"/>
                </a:solidFill>
                <a:effectLst/>
                <a:uLnTx/>
                <a:uFillTx/>
                <a:latin typeface="微软雅黑"/>
                <a:ea typeface="微软雅黑"/>
                <a:cs typeface="+mn-cs"/>
              </a:rPr>
              <a:t>的</a:t>
            </a:r>
            <a:r>
              <a:rPr lang="zh-CN" altLang="en-US" sz="2200" dirty="0">
                <a:solidFill>
                  <a:prstClr val="black"/>
                </a:solidFill>
                <a:latin typeface="微软雅黑"/>
                <a:ea typeface="微软雅黑"/>
              </a:rPr>
              <a:t>单</a:t>
            </a:r>
            <a:r>
              <a:rPr kumimoji="0" lang="zh-CN" altLang="en-US" sz="2200" b="0" i="0" u="none" strike="noStrike" kern="1200" cap="none" spc="0" normalizeH="0" baseline="0" noProof="0" dirty="0" smtClean="0">
                <a:ln>
                  <a:noFill/>
                </a:ln>
                <a:solidFill>
                  <a:prstClr val="black"/>
                </a:solidFill>
                <a:effectLst/>
                <a:uLnTx/>
                <a:uFillTx/>
                <a:latin typeface="微软雅黑"/>
                <a:ea typeface="微软雅黑"/>
                <a:cs typeface="+mn-cs"/>
              </a:rPr>
              <a:t>节点仿真</a:t>
            </a:r>
            <a:endParaRPr kumimoji="0" lang="zh-CN" altLang="en-US" sz="2200" b="0" i="0" u="none" strike="noStrike" kern="1200" cap="none" spc="0" normalizeH="0" baseline="0" noProof="0" dirty="0">
              <a:ln>
                <a:noFill/>
              </a:ln>
              <a:solidFill>
                <a:prstClr val="black"/>
              </a:solidFill>
              <a:effectLst/>
              <a:uLnTx/>
              <a:uFillTx/>
              <a:latin typeface="微软雅黑"/>
              <a:ea typeface="微软雅黑"/>
              <a:cs typeface="+mn-cs"/>
            </a:endParaRPr>
          </a:p>
        </p:txBody>
      </p:sp>
      <p:sp>
        <p:nvSpPr>
          <p:cNvPr id="10" name="灯片编号占位符 9"/>
          <p:cNvSpPr>
            <a:spLocks noGrp="1"/>
          </p:cNvSpPr>
          <p:nvPr>
            <p:ph type="sldNum" sz="quarter" idx="13"/>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4FA6E1-6B83-4935-BD31-F33F54FC6619}" type="slidenum">
              <a:rPr kumimoji="0" lang="zh-CN" altLang="en-US" sz="2000" b="1" i="0" u="none" strike="noStrike" kern="1200" cap="none" spc="0" normalizeH="0" baseline="0" noProof="0" smtClean="0">
                <a:ln>
                  <a:noFill/>
                </a:ln>
                <a:solidFill>
                  <a:srgbClr val="5B9BD5"/>
                </a:solidFill>
                <a:effectLst/>
                <a:uLnTx/>
                <a:uFillTx/>
                <a:latin typeface="微软雅黑"/>
                <a:ea typeface="微软雅黑"/>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zh-CN" altLang="en-US" sz="2000" b="1" i="0" u="none" strike="noStrike" kern="1200" cap="none" spc="0" normalizeH="0" baseline="0" noProof="0" dirty="0">
              <a:ln>
                <a:noFill/>
              </a:ln>
              <a:solidFill>
                <a:srgbClr val="5B9BD5"/>
              </a:solidFill>
              <a:effectLst/>
              <a:uLnTx/>
              <a:uFillTx/>
              <a:latin typeface="微软雅黑"/>
              <a:ea typeface="微软雅黑"/>
              <a:cs typeface="+mn-cs"/>
            </a:endParaRPr>
          </a:p>
        </p:txBody>
      </p:sp>
      <p:sp>
        <p:nvSpPr>
          <p:cNvPr id="24" name="TextBox 33"/>
          <p:cNvSpPr txBox="1"/>
          <p:nvPr/>
        </p:nvSpPr>
        <p:spPr>
          <a:xfrm>
            <a:off x="4754493" y="4557857"/>
            <a:ext cx="2741898" cy="1569662"/>
          </a:xfrm>
          <a:prstGeom prst="rect">
            <a:avLst/>
          </a:prstGeom>
          <a:noFill/>
        </p:spPr>
        <p:txBody>
          <a:bodyPr wrap="square" lIns="91445" tIns="45721" rIns="91445" bIns="45721"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zh-CN" altLang="en-US" sz="2400" b="0" i="0" u="none" strike="noStrike" kern="1200" cap="none" spc="0" normalizeH="0" baseline="0" noProof="0" dirty="0" smtClean="0">
                <a:ln>
                  <a:noFill/>
                </a:ln>
                <a:solidFill>
                  <a:prstClr val="black"/>
                </a:solidFill>
                <a:effectLst/>
                <a:uLnTx/>
                <a:uFillTx/>
                <a:latin typeface="微软雅黑"/>
                <a:ea typeface="微软雅黑"/>
                <a:cs typeface="+mn-ea"/>
                <a:sym typeface="+mn-lt"/>
              </a:rPr>
              <a:t>临界电荷量</a:t>
            </a:r>
            <a:r>
              <a:rPr kumimoji="0" lang="zh-CN" altLang="en-US" sz="2400" b="0" i="0" u="none" strike="noStrike" kern="1200" cap="none" spc="0" normalizeH="0" baseline="0" noProof="0" dirty="0" smtClean="0">
                <a:ln>
                  <a:noFill/>
                </a:ln>
                <a:solidFill>
                  <a:srgbClr val="FF0000"/>
                </a:solidFill>
                <a:effectLst/>
                <a:uLnTx/>
                <a:uFillTx/>
                <a:latin typeface="微软雅黑"/>
                <a:ea typeface="微软雅黑"/>
                <a:cs typeface="+mn-ea"/>
                <a:sym typeface="+mn-lt"/>
              </a:rPr>
              <a:t>无穷大</a:t>
            </a:r>
            <a:r>
              <a:rPr kumimoji="0" lang="zh-CN" altLang="en-US" sz="2400" b="0" i="0" u="none" strike="noStrike" kern="1200" cap="none" spc="0" normalizeH="0" baseline="0" noProof="0" dirty="0" smtClean="0">
                <a:ln>
                  <a:noFill/>
                </a:ln>
                <a:solidFill>
                  <a:prstClr val="black"/>
                </a:solidFill>
                <a:effectLst/>
                <a:uLnTx/>
                <a:uFillTx/>
                <a:latin typeface="微软雅黑"/>
                <a:ea typeface="微软雅黑"/>
                <a:cs typeface="+mn-ea"/>
                <a:sym typeface="+mn-lt"/>
              </a:rPr>
              <a:t>、所有节点均实现了单节点翻转的完全自恢复</a:t>
            </a:r>
            <a:endParaRPr kumimoji="0" lang="en-US" altLang="zh-CN" sz="2400" b="0" i="0" u="none" strike="noStrike" kern="1200" cap="none" spc="0" normalizeH="0" baseline="0" noProof="0" dirty="0">
              <a:ln>
                <a:noFill/>
              </a:ln>
              <a:solidFill>
                <a:prstClr val="black"/>
              </a:solidFill>
              <a:effectLst/>
              <a:uLnTx/>
              <a:uFillTx/>
              <a:latin typeface="微软雅黑"/>
              <a:ea typeface="微软雅黑"/>
              <a:cs typeface="+mn-ea"/>
              <a:sym typeface="+mn-lt"/>
            </a:endParaRPr>
          </a:p>
        </p:txBody>
      </p:sp>
      <p:pic>
        <p:nvPicPr>
          <p:cNvPr id="29" name="图片 28"/>
          <p:cNvPicPr/>
          <p:nvPr/>
        </p:nvPicPr>
        <p:blipFill>
          <a:blip r:embed="rId5"/>
          <a:stretch>
            <a:fillRect/>
          </a:stretch>
        </p:blipFill>
        <p:spPr>
          <a:xfrm>
            <a:off x="7839906" y="4494196"/>
            <a:ext cx="3821152" cy="1805220"/>
          </a:xfrm>
          <a:prstGeom prst="rect">
            <a:avLst/>
          </a:prstGeom>
        </p:spPr>
      </p:pic>
      <p:pic>
        <p:nvPicPr>
          <p:cNvPr id="30" name="图片 29"/>
          <p:cNvPicPr/>
          <p:nvPr/>
        </p:nvPicPr>
        <p:blipFill>
          <a:blip r:embed="rId6"/>
          <a:stretch>
            <a:fillRect/>
          </a:stretch>
        </p:blipFill>
        <p:spPr>
          <a:xfrm>
            <a:off x="7734225" y="578973"/>
            <a:ext cx="3926833" cy="3411138"/>
          </a:xfrm>
          <a:prstGeom prst="rect">
            <a:avLst/>
          </a:prstGeom>
        </p:spPr>
      </p:pic>
      <p:sp>
        <p:nvSpPr>
          <p:cNvPr id="31" name="文本框 30"/>
          <p:cNvSpPr txBox="1"/>
          <p:nvPr/>
        </p:nvSpPr>
        <p:spPr>
          <a:xfrm>
            <a:off x="7879848" y="6209415"/>
            <a:ext cx="3928695" cy="43088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sz="2200" dirty="0">
                <a:solidFill>
                  <a:prstClr val="black"/>
                </a:solidFill>
                <a:latin typeface="微软雅黑"/>
                <a:ea typeface="微软雅黑"/>
              </a:rPr>
              <a:t>极端</a:t>
            </a:r>
            <a:r>
              <a:rPr kumimoji="0" lang="en-US" altLang="zh-CN" sz="2200" b="0" i="0" u="none" strike="noStrike" kern="1200" cap="none" spc="0" normalizeH="0" baseline="0" noProof="0" dirty="0" smtClean="0">
                <a:ln>
                  <a:noFill/>
                </a:ln>
                <a:solidFill>
                  <a:prstClr val="black"/>
                </a:solidFill>
                <a:effectLst/>
                <a:uLnTx/>
                <a:uFillTx/>
                <a:latin typeface="微软雅黑"/>
                <a:ea typeface="微软雅黑"/>
                <a:cs typeface="+mn-cs"/>
              </a:rPr>
              <a:t>PVT</a:t>
            </a:r>
            <a:r>
              <a:rPr kumimoji="0" lang="zh-CN" altLang="en-US" sz="2200" b="0" i="0" u="none" strike="noStrike" kern="1200" cap="none" spc="0" normalizeH="0" baseline="0" noProof="0" dirty="0" smtClean="0">
                <a:ln>
                  <a:noFill/>
                </a:ln>
                <a:solidFill>
                  <a:prstClr val="black"/>
                </a:solidFill>
                <a:effectLst/>
                <a:uLnTx/>
                <a:uFillTx/>
                <a:latin typeface="微软雅黑"/>
                <a:ea typeface="微软雅黑"/>
                <a:cs typeface="+mn-cs"/>
              </a:rPr>
              <a:t>下，</a:t>
            </a:r>
            <a:r>
              <a:rPr kumimoji="0" lang="en-US" altLang="zh-CN" sz="2200" b="0" i="0" u="none" strike="noStrike" kern="1200" cap="none" spc="0" normalizeH="0" baseline="0" noProof="0" dirty="0" smtClean="0">
                <a:ln>
                  <a:noFill/>
                </a:ln>
                <a:solidFill>
                  <a:prstClr val="black"/>
                </a:solidFill>
                <a:effectLst/>
                <a:uLnTx/>
                <a:uFillTx/>
                <a:latin typeface="微软雅黑"/>
                <a:ea typeface="微软雅黑"/>
                <a:cs typeface="+mn-cs"/>
              </a:rPr>
              <a:t>Err</a:t>
            </a:r>
            <a:r>
              <a:rPr kumimoji="0" lang="zh-CN" altLang="en-US" sz="2200" b="0" i="0" u="none" strike="noStrike" kern="1200" cap="none" spc="0" normalizeH="0" baseline="0" noProof="0" dirty="0" smtClean="0">
                <a:ln>
                  <a:noFill/>
                </a:ln>
                <a:solidFill>
                  <a:prstClr val="black"/>
                </a:solidFill>
                <a:effectLst/>
                <a:uLnTx/>
                <a:uFillTx/>
                <a:latin typeface="微软雅黑"/>
                <a:ea typeface="微软雅黑"/>
                <a:cs typeface="+mn-cs"/>
              </a:rPr>
              <a:t>的</a:t>
            </a:r>
            <a:r>
              <a:rPr lang="zh-CN" altLang="en-US" sz="2200" dirty="0">
                <a:solidFill>
                  <a:prstClr val="black"/>
                </a:solidFill>
                <a:latin typeface="微软雅黑"/>
                <a:ea typeface="微软雅黑"/>
              </a:rPr>
              <a:t>单</a:t>
            </a:r>
            <a:r>
              <a:rPr kumimoji="0" lang="zh-CN" altLang="en-US" sz="2200" b="0" i="0" u="none" strike="noStrike" kern="1200" cap="none" spc="0" normalizeH="0" baseline="0" noProof="0" dirty="0" smtClean="0">
                <a:ln>
                  <a:noFill/>
                </a:ln>
                <a:solidFill>
                  <a:prstClr val="black"/>
                </a:solidFill>
                <a:effectLst/>
                <a:uLnTx/>
                <a:uFillTx/>
                <a:latin typeface="微软雅黑"/>
                <a:ea typeface="微软雅黑"/>
                <a:cs typeface="+mn-cs"/>
              </a:rPr>
              <a:t>节点仿真</a:t>
            </a:r>
            <a:endParaRPr kumimoji="0" lang="zh-CN" altLang="en-US" sz="2200" b="0" i="0" u="none" strike="noStrike" kern="1200" cap="none" spc="0" normalizeH="0" baseline="0" noProof="0" dirty="0">
              <a:ln>
                <a:noFill/>
              </a:ln>
              <a:solidFill>
                <a:prstClr val="black"/>
              </a:solidFill>
              <a:effectLst/>
              <a:uLnTx/>
              <a:uFillTx/>
              <a:latin typeface="微软雅黑"/>
              <a:ea typeface="微软雅黑"/>
              <a:cs typeface="+mn-cs"/>
            </a:endParaRPr>
          </a:p>
        </p:txBody>
      </p:sp>
      <p:sp>
        <p:nvSpPr>
          <p:cNvPr id="32" name="文本框 31"/>
          <p:cNvSpPr txBox="1"/>
          <p:nvPr/>
        </p:nvSpPr>
        <p:spPr>
          <a:xfrm>
            <a:off x="6594692" y="4067689"/>
            <a:ext cx="5273620"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2000" b="0" i="0" u="none" strike="noStrike" kern="1200" cap="none" spc="0" normalizeH="0" baseline="0" noProof="0" dirty="0" smtClean="0">
                <a:ln>
                  <a:noFill/>
                </a:ln>
                <a:solidFill>
                  <a:srgbClr val="FF0000"/>
                </a:solidFill>
                <a:effectLst/>
                <a:uLnTx/>
                <a:uFillTx/>
                <a:latin typeface="微软雅黑"/>
                <a:ea typeface="微软雅黑"/>
                <a:cs typeface="+mn-cs"/>
              </a:rPr>
              <a:t>0.37V</a:t>
            </a:r>
            <a:r>
              <a:rPr kumimoji="0" lang="en-US" altLang="zh-CN" sz="2000" b="0" i="0" u="none" strike="noStrike" kern="1200" cap="none" spc="0" normalizeH="0" baseline="0" noProof="0" dirty="0" smtClean="0">
                <a:ln>
                  <a:noFill/>
                </a:ln>
                <a:solidFill>
                  <a:prstClr val="black"/>
                </a:solidFill>
                <a:effectLst/>
                <a:uLnTx/>
                <a:uFillTx/>
                <a:latin typeface="微软雅黑"/>
                <a:ea typeface="微软雅黑"/>
                <a:cs typeface="+mn-cs"/>
              </a:rPr>
              <a:t>/SS/-40</a:t>
            </a:r>
            <a:r>
              <a:rPr kumimoji="0" lang="zh-CN" altLang="en-US" sz="2000" b="0" i="0" u="none" strike="noStrike" kern="1200" cap="none" spc="0" normalizeH="0" baseline="0" noProof="0" dirty="0" smtClean="0">
                <a:ln>
                  <a:noFill/>
                </a:ln>
                <a:solidFill>
                  <a:prstClr val="black"/>
                </a:solidFill>
                <a:effectLst/>
                <a:uLnTx/>
                <a:uFillTx/>
                <a:latin typeface="微软雅黑"/>
                <a:ea typeface="微软雅黑"/>
                <a:cs typeface="+mn-cs"/>
              </a:rPr>
              <a:t>℃</a:t>
            </a:r>
            <a:r>
              <a:rPr kumimoji="0" lang="en-US" altLang="zh-CN" sz="2000" b="0" i="0" u="none" strike="noStrike" kern="1200" cap="none" spc="0" normalizeH="0" baseline="0" noProof="0" dirty="0" smtClean="0">
                <a:ln>
                  <a:noFill/>
                </a:ln>
                <a:solidFill>
                  <a:prstClr val="black"/>
                </a:solidFill>
                <a:effectLst/>
                <a:uLnTx/>
                <a:uFillTx/>
                <a:latin typeface="微软雅黑"/>
                <a:ea typeface="微软雅黑"/>
                <a:cs typeface="+mn-cs"/>
              </a:rPr>
              <a:t>/</a:t>
            </a:r>
            <a:r>
              <a:rPr kumimoji="0" lang="en-US" altLang="zh-CN" sz="2000" b="0" i="0" u="none" strike="noStrike" kern="1200" cap="none" spc="0" normalizeH="0" baseline="0" noProof="0" dirty="0" smtClean="0">
                <a:ln>
                  <a:noFill/>
                </a:ln>
                <a:effectLst/>
                <a:uLnTx/>
                <a:uFillTx/>
                <a:latin typeface="微软雅黑"/>
                <a:ea typeface="微软雅黑"/>
                <a:cs typeface="+mn-cs"/>
              </a:rPr>
              <a:t>10KHz</a:t>
            </a:r>
            <a:r>
              <a:rPr kumimoji="0" lang="zh-CN" altLang="en-US" sz="2000" b="0" i="0" u="none" strike="noStrike" kern="1200" cap="none" spc="0" normalizeH="0" baseline="0" noProof="0" dirty="0" smtClean="0">
                <a:ln>
                  <a:noFill/>
                </a:ln>
                <a:solidFill>
                  <a:prstClr val="black"/>
                </a:solidFill>
                <a:effectLst/>
                <a:uLnTx/>
                <a:uFillTx/>
                <a:latin typeface="微软雅黑"/>
                <a:ea typeface="微软雅黑"/>
                <a:cs typeface="+mn-cs"/>
              </a:rPr>
              <a:t>下，</a:t>
            </a:r>
            <a:r>
              <a:rPr kumimoji="0" lang="zh-CN" altLang="en-US" sz="2000" b="0" i="0" u="none" strike="noStrike" kern="1200" cap="none" spc="0" normalizeH="0" baseline="0" noProof="0" dirty="0">
                <a:ln>
                  <a:noFill/>
                </a:ln>
                <a:solidFill>
                  <a:prstClr val="black"/>
                </a:solidFill>
                <a:effectLst/>
                <a:uLnTx/>
                <a:uFillTx/>
                <a:latin typeface="微软雅黑"/>
                <a:ea typeface="微软雅黑"/>
                <a:cs typeface="+mn-cs"/>
              </a:rPr>
              <a:t>单</a:t>
            </a:r>
            <a:r>
              <a:rPr kumimoji="0" lang="zh-CN" altLang="en-US" sz="2000" b="0" i="0" u="none" strike="noStrike" kern="1200" cap="none" spc="0" normalizeH="0" baseline="0" noProof="0" dirty="0" smtClean="0">
                <a:ln>
                  <a:noFill/>
                </a:ln>
                <a:solidFill>
                  <a:prstClr val="black"/>
                </a:solidFill>
                <a:effectLst/>
                <a:uLnTx/>
                <a:uFillTx/>
                <a:latin typeface="微软雅黑"/>
                <a:ea typeface="微软雅黑"/>
                <a:cs typeface="+mn-cs"/>
              </a:rPr>
              <a:t>节点</a:t>
            </a:r>
            <a:r>
              <a:rPr lang="zh-CN" altLang="en-US" sz="2000" dirty="0">
                <a:solidFill>
                  <a:prstClr val="black"/>
                </a:solidFill>
                <a:latin typeface="微软雅黑"/>
                <a:ea typeface="微软雅黑"/>
              </a:rPr>
              <a:t>注入</a:t>
            </a:r>
            <a:r>
              <a:rPr kumimoji="0" lang="zh-CN" altLang="en-US" sz="2000" b="0" i="0" u="none" strike="noStrike" kern="1200" cap="none" spc="0" normalizeH="0" baseline="0" noProof="0" dirty="0" smtClean="0">
                <a:ln>
                  <a:noFill/>
                </a:ln>
                <a:solidFill>
                  <a:prstClr val="black"/>
                </a:solidFill>
                <a:effectLst/>
                <a:uLnTx/>
                <a:uFillTx/>
                <a:latin typeface="微软雅黑"/>
                <a:ea typeface="微软雅黑"/>
                <a:cs typeface="+mn-cs"/>
              </a:rPr>
              <a:t>仿真</a:t>
            </a:r>
            <a:endParaRPr kumimoji="0" lang="zh-CN" altLang="en-US" sz="2000" b="0" i="0" u="none" strike="noStrike" kern="1200" cap="none" spc="0" normalizeH="0" baseline="0" noProof="0" dirty="0">
              <a:ln>
                <a:noFill/>
              </a:ln>
              <a:solidFill>
                <a:prstClr val="black"/>
              </a:solidFill>
              <a:effectLst/>
              <a:uLnTx/>
              <a:uFillTx/>
              <a:latin typeface="微软雅黑"/>
              <a:ea typeface="微软雅黑"/>
              <a:cs typeface="+mn-cs"/>
            </a:endParaRPr>
          </a:p>
        </p:txBody>
      </p:sp>
      <p:sp>
        <p:nvSpPr>
          <p:cNvPr id="34" name="TextBox 33"/>
          <p:cNvSpPr txBox="1"/>
          <p:nvPr/>
        </p:nvSpPr>
        <p:spPr>
          <a:xfrm>
            <a:off x="4754493" y="1655093"/>
            <a:ext cx="2741898" cy="1200331"/>
          </a:xfrm>
          <a:prstGeom prst="rect">
            <a:avLst/>
          </a:prstGeom>
          <a:noFill/>
        </p:spPr>
        <p:txBody>
          <a:bodyPr wrap="square" lIns="91445" tIns="45721" rIns="91445" bIns="45721"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zh-CN" altLang="en-US" sz="2400" b="0" i="0" u="none" strike="noStrike" kern="1200" cap="none" spc="0" normalizeH="0" baseline="0" noProof="0" dirty="0" smtClean="0">
                <a:ln>
                  <a:noFill/>
                </a:ln>
                <a:solidFill>
                  <a:prstClr val="black"/>
                </a:solidFill>
                <a:effectLst/>
                <a:uLnTx/>
                <a:uFillTx/>
                <a:latin typeface="微软雅黑"/>
                <a:ea typeface="微软雅黑"/>
                <a:cs typeface="+mn-ea"/>
                <a:sym typeface="+mn-lt"/>
              </a:rPr>
              <a:t>纠错电路的时钟</a:t>
            </a:r>
            <a:r>
              <a:rPr kumimoji="0" lang="en-US" altLang="zh-CN" sz="2400" b="0" i="0" u="none" strike="noStrike" kern="1200" cap="none" spc="0" normalizeH="0" baseline="0" noProof="0" dirty="0" smtClean="0">
                <a:ln>
                  <a:noFill/>
                </a:ln>
                <a:solidFill>
                  <a:prstClr val="black"/>
                </a:solidFill>
                <a:effectLst/>
                <a:uLnTx/>
                <a:uFillTx/>
                <a:latin typeface="微软雅黑"/>
                <a:ea typeface="微软雅黑"/>
                <a:cs typeface="+mn-ea"/>
                <a:sym typeface="+mn-lt"/>
              </a:rPr>
              <a:t>C</a:t>
            </a:r>
            <a:r>
              <a:rPr kumimoji="0" lang="zh-CN" altLang="en-US" sz="2400" b="0" i="0" u="none" strike="noStrike" kern="1200" cap="none" spc="0" normalizeH="0" baseline="0" noProof="0" dirty="0" smtClean="0">
                <a:ln>
                  <a:noFill/>
                </a:ln>
                <a:solidFill>
                  <a:prstClr val="black"/>
                </a:solidFill>
                <a:effectLst/>
                <a:uLnTx/>
                <a:uFillTx/>
                <a:latin typeface="微软雅黑"/>
                <a:ea typeface="微软雅黑"/>
                <a:cs typeface="+mn-ea"/>
                <a:sym typeface="+mn-lt"/>
              </a:rPr>
              <a:t>重采样时发生单节点翻转的极端情况</a:t>
            </a:r>
            <a:endParaRPr kumimoji="0" lang="en-US" altLang="zh-CN" sz="2400" b="0" i="0" u="none" strike="noStrike" kern="1200" cap="none" spc="0" normalizeH="0" baseline="0" noProof="0" dirty="0">
              <a:ln>
                <a:noFill/>
              </a:ln>
              <a:solidFill>
                <a:prstClr val="black"/>
              </a:solidFill>
              <a:effectLst/>
              <a:uLnTx/>
              <a:uFillTx/>
              <a:latin typeface="微软雅黑"/>
              <a:ea typeface="微软雅黑"/>
              <a:cs typeface="+mn-ea"/>
              <a:sym typeface="+mn-lt"/>
            </a:endParaRPr>
          </a:p>
        </p:txBody>
      </p:sp>
      <p:sp>
        <p:nvSpPr>
          <p:cNvPr id="3" name="椭圆 2"/>
          <p:cNvSpPr/>
          <p:nvPr/>
        </p:nvSpPr>
        <p:spPr>
          <a:xfrm>
            <a:off x="3505434" y="888244"/>
            <a:ext cx="705844" cy="511277"/>
          </a:xfrm>
          <a:prstGeom prst="ellipse">
            <a:avLst/>
          </a:prstGeom>
          <a:solidFill>
            <a:srgbClr val="D99FBD">
              <a:alpha val="4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椭圆 34"/>
          <p:cNvSpPr/>
          <p:nvPr/>
        </p:nvSpPr>
        <p:spPr>
          <a:xfrm>
            <a:off x="10823472" y="1143882"/>
            <a:ext cx="705844" cy="511277"/>
          </a:xfrm>
          <a:prstGeom prst="ellipse">
            <a:avLst/>
          </a:prstGeom>
          <a:solidFill>
            <a:srgbClr val="D99FBD">
              <a:alpha val="4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2" name="直接箭头连接符 11"/>
          <p:cNvCxnSpPr>
            <a:stCxn id="34" idx="1"/>
            <a:endCxn id="3" idx="6"/>
          </p:cNvCxnSpPr>
          <p:nvPr/>
        </p:nvCxnSpPr>
        <p:spPr>
          <a:xfrm flipH="1" flipV="1">
            <a:off x="4211278" y="1143883"/>
            <a:ext cx="543215" cy="1111376"/>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4" name="直接箭头连接符 13"/>
          <p:cNvCxnSpPr>
            <a:stCxn id="34" idx="3"/>
            <a:endCxn id="35" idx="2"/>
          </p:cNvCxnSpPr>
          <p:nvPr/>
        </p:nvCxnSpPr>
        <p:spPr>
          <a:xfrm flipV="1">
            <a:off x="7496391" y="1399521"/>
            <a:ext cx="3327081" cy="855738"/>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9" name="圆角矩形 18"/>
          <p:cNvSpPr/>
          <p:nvPr/>
        </p:nvSpPr>
        <p:spPr>
          <a:xfrm>
            <a:off x="4777077" y="1655093"/>
            <a:ext cx="2696730" cy="1200331"/>
          </a:xfrm>
          <a:prstGeom prst="roundRect">
            <a:avLst/>
          </a:prstGeom>
          <a:solidFill>
            <a:schemeClr val="accent1">
              <a:alpha val="2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2000" b="0" i="0" u="none" strike="noStrike" kern="1200" cap="none" spc="0" normalizeH="0" baseline="0" noProof="0">
              <a:ln>
                <a:noFill/>
              </a:ln>
              <a:solidFill>
                <a:prstClr val="white"/>
              </a:solidFill>
              <a:effectLst/>
              <a:uLnTx/>
              <a:uFillTx/>
              <a:latin typeface="微软雅黑"/>
              <a:ea typeface="微软雅黑"/>
              <a:cs typeface="+mn-cs"/>
            </a:endParaRPr>
          </a:p>
        </p:txBody>
      </p:sp>
      <p:sp>
        <p:nvSpPr>
          <p:cNvPr id="23" name="圆角矩形 22"/>
          <p:cNvSpPr/>
          <p:nvPr/>
        </p:nvSpPr>
        <p:spPr>
          <a:xfrm>
            <a:off x="4754493" y="4557857"/>
            <a:ext cx="2741898" cy="1569662"/>
          </a:xfrm>
          <a:prstGeom prst="roundRect">
            <a:avLst/>
          </a:prstGeom>
          <a:solidFill>
            <a:schemeClr val="accent1">
              <a:alpha val="2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2000" b="0" i="0" u="none" strike="noStrike" kern="1200" cap="none" spc="0" normalizeH="0" baseline="0" noProof="0">
              <a:ln>
                <a:noFill/>
              </a:ln>
              <a:solidFill>
                <a:prstClr val="white"/>
              </a:solidFill>
              <a:effectLst/>
              <a:uLnTx/>
              <a:uFillTx/>
              <a:latin typeface="微软雅黑"/>
              <a:ea typeface="微软雅黑"/>
              <a:cs typeface="+mn-cs"/>
            </a:endParaRPr>
          </a:p>
        </p:txBody>
      </p:sp>
    </p:spTree>
    <p:extLst>
      <p:ext uri="{BB962C8B-B14F-4D97-AF65-F5344CB8AC3E}">
        <p14:creationId xmlns:p14="http://schemas.microsoft.com/office/powerpoint/2010/main" val="1729504232"/>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4"/>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1"/>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2"/>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21" grpId="0"/>
      <p:bldP spid="24" grpId="0"/>
      <p:bldP spid="31" grpId="0"/>
      <p:bldP spid="32" grpId="0"/>
      <p:bldP spid="34" grpId="0"/>
    </p:bldLst>
  </p:timing>
</p:sld>
</file>

<file path=ppt/slides/slide20.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pic>
        <p:nvPicPr>
          <p:cNvPr id="15" name="图片 14"/>
          <p:cNvPicPr>
            <a:picLocks noChangeAspect="1"/>
          </p:cNvPicPr>
          <p:nvPr/>
        </p:nvPicPr>
        <p:blipFill>
          <a:blip r:embed="rId3"/>
          <a:stretch>
            <a:fillRect/>
          </a:stretch>
        </p:blipFill>
        <p:spPr>
          <a:xfrm>
            <a:off x="367823" y="4997391"/>
            <a:ext cx="11420478" cy="1048746"/>
          </a:xfrm>
          <a:prstGeom prst="rect">
            <a:avLst/>
          </a:prstGeom>
        </p:spPr>
      </p:pic>
      <p:pic>
        <p:nvPicPr>
          <p:cNvPr id="4" name="图片 3"/>
          <p:cNvPicPr>
            <a:picLocks noChangeAspect="1"/>
          </p:cNvPicPr>
          <p:nvPr/>
        </p:nvPicPr>
        <p:blipFill>
          <a:blip r:embed="rId4"/>
          <a:stretch>
            <a:fillRect/>
          </a:stretch>
        </p:blipFill>
        <p:spPr>
          <a:xfrm>
            <a:off x="7838697" y="559394"/>
            <a:ext cx="3927024" cy="1557267"/>
          </a:xfrm>
          <a:prstGeom prst="rect">
            <a:avLst/>
          </a:prstGeom>
        </p:spPr>
      </p:pic>
      <p:pic>
        <p:nvPicPr>
          <p:cNvPr id="9" name="图片 8"/>
          <p:cNvPicPr>
            <a:picLocks noChangeAspect="1"/>
          </p:cNvPicPr>
          <p:nvPr/>
        </p:nvPicPr>
        <p:blipFill>
          <a:blip r:embed="rId5"/>
          <a:stretch>
            <a:fillRect/>
          </a:stretch>
        </p:blipFill>
        <p:spPr>
          <a:xfrm>
            <a:off x="416983" y="540046"/>
            <a:ext cx="3708334" cy="3230866"/>
          </a:xfrm>
          <a:prstGeom prst="rect">
            <a:avLst/>
          </a:prstGeom>
        </p:spPr>
      </p:pic>
      <p:pic>
        <p:nvPicPr>
          <p:cNvPr id="5" name="图片 4"/>
          <p:cNvPicPr>
            <a:picLocks noChangeAspect="1"/>
          </p:cNvPicPr>
          <p:nvPr/>
        </p:nvPicPr>
        <p:blipFill>
          <a:blip r:embed="rId6"/>
          <a:stretch>
            <a:fillRect/>
          </a:stretch>
        </p:blipFill>
        <p:spPr>
          <a:xfrm>
            <a:off x="7860513" y="2191845"/>
            <a:ext cx="3897256" cy="1538768"/>
          </a:xfrm>
          <a:prstGeom prst="rect">
            <a:avLst/>
          </a:prstGeom>
        </p:spPr>
      </p:pic>
      <p:sp>
        <p:nvSpPr>
          <p:cNvPr id="27" name="圆角矩形 26"/>
          <p:cNvSpPr/>
          <p:nvPr/>
        </p:nvSpPr>
        <p:spPr>
          <a:xfrm>
            <a:off x="380999" y="529437"/>
            <a:ext cx="11382376" cy="6033287"/>
          </a:xfrm>
          <a:prstGeom prst="roundRect">
            <a:avLst>
              <a:gd name="adj" fmla="val 0"/>
            </a:avLst>
          </a:prstGeom>
          <a:noFill/>
          <a:ln w="3175">
            <a:solidFill>
              <a:srgbClr val="5B9BD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1200" cap="none" spc="0" normalizeH="0" baseline="0" noProof="0">
              <a:ln>
                <a:noFill/>
              </a:ln>
              <a:solidFill>
                <a:prstClr val="black"/>
              </a:solidFill>
              <a:effectLst/>
              <a:uLnTx/>
              <a:uFillTx/>
              <a:latin typeface="微软雅黑"/>
              <a:ea typeface="微软雅黑"/>
              <a:cs typeface="+mn-ea"/>
              <a:sym typeface="+mn-lt"/>
            </a:endParaRPr>
          </a:p>
        </p:txBody>
      </p:sp>
      <p:sp>
        <p:nvSpPr>
          <p:cNvPr id="2" name="文本占位符 1"/>
          <p:cNvSpPr>
            <a:spLocks noGrp="1"/>
          </p:cNvSpPr>
          <p:nvPr>
            <p:ph type="body" sz="quarter" idx="10"/>
          </p:nvPr>
        </p:nvSpPr>
        <p:spPr>
          <a:xfrm>
            <a:off x="302337" y="81259"/>
            <a:ext cx="7929784" cy="458787"/>
          </a:xfrm>
        </p:spPr>
        <p:txBody>
          <a:bodyPr>
            <a:noAutofit/>
          </a:bodyPr>
          <a:lstStyle/>
          <a:p>
            <a:r>
              <a:rPr lang="zh-CN" altLang="en-US" sz="2800" b="1" dirty="0">
                <a:solidFill>
                  <a:srgbClr val="5B9BD5"/>
                </a:solidFill>
                <a:latin typeface="+mn-ea"/>
                <a:cs typeface="+mn-ea"/>
                <a:sym typeface="+mn-lt"/>
              </a:rPr>
              <a:t>双</a:t>
            </a:r>
            <a:r>
              <a:rPr lang="zh-CN" altLang="en-US" sz="2800" b="1" dirty="0" smtClean="0">
                <a:solidFill>
                  <a:srgbClr val="5B9BD5"/>
                </a:solidFill>
                <a:latin typeface="+mn-ea"/>
                <a:cs typeface="+mn-ea"/>
                <a:sym typeface="+mn-lt"/>
              </a:rPr>
              <a:t>节点自恢复的</a:t>
            </a:r>
            <a:r>
              <a:rPr lang="en-US" altLang="zh-CN" sz="2800" b="1" dirty="0" smtClean="0">
                <a:solidFill>
                  <a:srgbClr val="5B9BD5"/>
                </a:solidFill>
                <a:latin typeface="+mn-ea"/>
                <a:cs typeface="+mn-ea"/>
                <a:sym typeface="+mn-lt"/>
              </a:rPr>
              <a:t>DRLW</a:t>
            </a:r>
            <a:r>
              <a:rPr lang="zh-CN" altLang="en-US" sz="2800" b="1" dirty="0" smtClean="0">
                <a:solidFill>
                  <a:srgbClr val="5B9BD5"/>
                </a:solidFill>
                <a:latin typeface="+mn-ea"/>
                <a:cs typeface="+mn-ea"/>
                <a:sym typeface="+mn-lt"/>
              </a:rPr>
              <a:t>锁存器故障注入仿真结果</a:t>
            </a:r>
            <a:endParaRPr lang="zh-CN" altLang="en-US" sz="2800" b="1" dirty="0">
              <a:solidFill>
                <a:srgbClr val="5B9BD5"/>
              </a:solidFill>
              <a:latin typeface="+mn-ea"/>
              <a:cs typeface="+mn-ea"/>
              <a:sym typeface="+mn-lt"/>
            </a:endParaRPr>
          </a:p>
        </p:txBody>
      </p:sp>
      <p:pic>
        <p:nvPicPr>
          <p:cNvPr id="8" name="图片 7"/>
          <p:cNvPicPr>
            <a:picLocks noChangeAspect="1"/>
          </p:cNvPicPr>
          <p:nvPr/>
        </p:nvPicPr>
        <p:blipFill>
          <a:blip r:embed="rId7"/>
          <a:stretch>
            <a:fillRect/>
          </a:stretch>
        </p:blipFill>
        <p:spPr>
          <a:xfrm>
            <a:off x="4129620" y="540478"/>
            <a:ext cx="3647698" cy="3214206"/>
          </a:xfrm>
          <a:prstGeom prst="rect">
            <a:avLst/>
          </a:prstGeom>
        </p:spPr>
      </p:pic>
      <p:sp>
        <p:nvSpPr>
          <p:cNvPr id="11" name="文本框 10"/>
          <p:cNvSpPr txBox="1"/>
          <p:nvPr/>
        </p:nvSpPr>
        <p:spPr>
          <a:xfrm>
            <a:off x="895825" y="3722683"/>
            <a:ext cx="6321052"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2000" b="0" i="0" u="none" strike="noStrike" kern="1200" cap="none" spc="0" normalizeH="0" baseline="0" noProof="0" dirty="0" smtClean="0">
                <a:ln>
                  <a:noFill/>
                </a:ln>
                <a:solidFill>
                  <a:prstClr val="black"/>
                </a:solidFill>
                <a:effectLst/>
                <a:uLnTx/>
                <a:uFillTx/>
                <a:latin typeface="微软雅黑"/>
                <a:ea typeface="微软雅黑"/>
                <a:cs typeface="+mn-cs"/>
              </a:rPr>
              <a:t>0.9V/TT/25</a:t>
            </a:r>
            <a:r>
              <a:rPr kumimoji="0" lang="zh-CN" altLang="en-US" sz="2000" b="0" i="0" u="none" strike="noStrike" kern="1200" cap="none" spc="0" normalizeH="0" baseline="0" noProof="0" dirty="0" smtClean="0">
                <a:ln>
                  <a:noFill/>
                </a:ln>
                <a:solidFill>
                  <a:prstClr val="black"/>
                </a:solidFill>
                <a:effectLst/>
                <a:uLnTx/>
                <a:uFillTx/>
                <a:latin typeface="微软雅黑"/>
                <a:ea typeface="微软雅黑"/>
                <a:cs typeface="+mn-cs"/>
              </a:rPr>
              <a:t>℃</a:t>
            </a:r>
            <a:r>
              <a:rPr kumimoji="0" lang="en-US" altLang="zh-CN" sz="2000" b="0" i="0" u="none" strike="noStrike" kern="1200" cap="none" spc="0" normalizeH="0" baseline="0" noProof="0" dirty="0">
                <a:ln>
                  <a:noFill/>
                </a:ln>
                <a:solidFill>
                  <a:prstClr val="black"/>
                </a:solidFill>
                <a:effectLst/>
                <a:uLnTx/>
                <a:uFillTx/>
                <a:latin typeface="微软雅黑"/>
                <a:ea typeface="微软雅黑"/>
                <a:cs typeface="+mn-cs"/>
              </a:rPr>
              <a:t>/</a:t>
            </a:r>
            <a:r>
              <a:rPr kumimoji="0" lang="en-US" altLang="zh-CN" sz="2000" b="0" i="0" u="none" strike="noStrike" kern="1200" cap="none" spc="0" normalizeH="0" baseline="0" noProof="0" dirty="0">
                <a:ln>
                  <a:noFill/>
                </a:ln>
                <a:solidFill>
                  <a:srgbClr val="FF0000"/>
                </a:solidFill>
                <a:effectLst/>
                <a:uLnTx/>
                <a:uFillTx/>
                <a:latin typeface="微软雅黑"/>
                <a:ea typeface="微软雅黑"/>
                <a:cs typeface="+mn-cs"/>
              </a:rPr>
              <a:t>1GHz</a:t>
            </a:r>
            <a:r>
              <a:rPr kumimoji="0" lang="zh-CN" altLang="en-US" sz="2000" b="0" i="0" u="none" strike="noStrike" kern="1200" cap="none" spc="0" normalizeH="0" baseline="0" noProof="0" dirty="0" smtClean="0">
                <a:ln>
                  <a:noFill/>
                </a:ln>
                <a:solidFill>
                  <a:prstClr val="black"/>
                </a:solidFill>
                <a:effectLst/>
                <a:uLnTx/>
                <a:uFillTx/>
                <a:latin typeface="微软雅黑"/>
                <a:ea typeface="微软雅黑"/>
                <a:cs typeface="+mn-cs"/>
              </a:rPr>
              <a:t>下，</a:t>
            </a:r>
            <a:r>
              <a:rPr kumimoji="0" lang="zh-CN" altLang="en-US" sz="2000" b="0" i="0" u="none" strike="noStrike" kern="1200" cap="none" spc="0" normalizeH="0" baseline="0" noProof="0" dirty="0">
                <a:ln>
                  <a:noFill/>
                </a:ln>
                <a:solidFill>
                  <a:prstClr val="black"/>
                </a:solidFill>
                <a:effectLst/>
                <a:uLnTx/>
                <a:uFillTx/>
                <a:latin typeface="微软雅黑"/>
                <a:ea typeface="微软雅黑"/>
                <a:cs typeface="+mn-cs"/>
              </a:rPr>
              <a:t>单</a:t>
            </a:r>
            <a:r>
              <a:rPr kumimoji="0" lang="zh-CN" altLang="en-US" sz="2000" b="0" i="0" u="none" strike="noStrike" kern="1200" cap="none" spc="0" normalizeH="0" baseline="0" noProof="0" dirty="0" smtClean="0">
                <a:ln>
                  <a:noFill/>
                </a:ln>
                <a:solidFill>
                  <a:prstClr val="black"/>
                </a:solidFill>
                <a:effectLst/>
                <a:uLnTx/>
                <a:uFillTx/>
                <a:latin typeface="微软雅黑"/>
                <a:ea typeface="微软雅黑"/>
                <a:cs typeface="+mn-cs"/>
              </a:rPr>
              <a:t>节点和</a:t>
            </a:r>
            <a:r>
              <a:rPr kumimoji="0" lang="zh-CN" altLang="en-US" sz="2000" b="0" i="0" u="none" strike="noStrike" kern="1200" cap="none" spc="0" normalizeH="0" baseline="0" noProof="0" dirty="0">
                <a:ln>
                  <a:noFill/>
                </a:ln>
                <a:solidFill>
                  <a:prstClr val="black"/>
                </a:solidFill>
                <a:effectLst/>
                <a:uLnTx/>
                <a:uFillTx/>
                <a:latin typeface="微软雅黑"/>
                <a:ea typeface="微软雅黑"/>
                <a:cs typeface="+mn-cs"/>
              </a:rPr>
              <a:t>双</a:t>
            </a:r>
            <a:r>
              <a:rPr kumimoji="0" lang="zh-CN" altLang="en-US" sz="2000" b="0" i="0" u="none" strike="noStrike" kern="1200" cap="none" spc="0" normalizeH="0" baseline="0" noProof="0" dirty="0" smtClean="0">
                <a:ln>
                  <a:noFill/>
                </a:ln>
                <a:solidFill>
                  <a:prstClr val="black"/>
                </a:solidFill>
                <a:effectLst/>
                <a:uLnTx/>
                <a:uFillTx/>
                <a:latin typeface="微软雅黑"/>
                <a:ea typeface="微软雅黑"/>
                <a:cs typeface="+mn-cs"/>
              </a:rPr>
              <a:t>节点注入仿真</a:t>
            </a:r>
            <a:endParaRPr kumimoji="0" lang="zh-CN" altLang="en-US" sz="2000" b="0" i="0" u="none" strike="noStrike" kern="1200" cap="none" spc="0" normalizeH="0" baseline="0" noProof="0" dirty="0">
              <a:ln>
                <a:noFill/>
              </a:ln>
              <a:solidFill>
                <a:prstClr val="black"/>
              </a:solidFill>
              <a:effectLst/>
              <a:uLnTx/>
              <a:uFillTx/>
              <a:latin typeface="微软雅黑"/>
              <a:ea typeface="微软雅黑"/>
              <a:cs typeface="+mn-cs"/>
            </a:endParaRPr>
          </a:p>
        </p:txBody>
      </p:sp>
      <p:sp>
        <p:nvSpPr>
          <p:cNvPr id="21" name="文本框 20"/>
          <p:cNvSpPr txBox="1"/>
          <p:nvPr/>
        </p:nvSpPr>
        <p:spPr>
          <a:xfrm>
            <a:off x="7961712" y="3696420"/>
            <a:ext cx="3929677"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000" b="0" i="0" u="none" strike="noStrike" kern="1200" cap="none" spc="0" normalizeH="0" baseline="0" noProof="0" dirty="0" smtClean="0">
                <a:ln>
                  <a:noFill/>
                </a:ln>
                <a:solidFill>
                  <a:prstClr val="black"/>
                </a:solidFill>
                <a:effectLst/>
                <a:uLnTx/>
                <a:uFillTx/>
                <a:latin typeface="微软雅黑"/>
                <a:ea typeface="微软雅黑"/>
                <a:cs typeface="+mn-cs"/>
              </a:rPr>
              <a:t>极端</a:t>
            </a:r>
            <a:r>
              <a:rPr kumimoji="0" lang="en-US" altLang="zh-CN" sz="2000" b="0" i="0" u="none" strike="noStrike" kern="1200" cap="none" spc="0" normalizeH="0" baseline="0" noProof="0" dirty="0" smtClean="0">
                <a:ln>
                  <a:noFill/>
                </a:ln>
                <a:solidFill>
                  <a:prstClr val="black"/>
                </a:solidFill>
                <a:effectLst/>
                <a:uLnTx/>
                <a:uFillTx/>
                <a:latin typeface="微软雅黑"/>
                <a:ea typeface="微软雅黑"/>
                <a:cs typeface="+mn-cs"/>
              </a:rPr>
              <a:t>PVT</a:t>
            </a:r>
            <a:r>
              <a:rPr kumimoji="0" lang="zh-CN" altLang="en-US" sz="2000" b="0" i="0" u="none" strike="noStrike" kern="1200" cap="none" spc="0" normalizeH="0" baseline="0" noProof="0" dirty="0" smtClean="0">
                <a:ln>
                  <a:noFill/>
                </a:ln>
                <a:solidFill>
                  <a:prstClr val="black"/>
                </a:solidFill>
                <a:effectLst/>
                <a:uLnTx/>
                <a:uFillTx/>
                <a:latin typeface="微软雅黑"/>
                <a:ea typeface="微软雅黑"/>
                <a:cs typeface="+mn-cs"/>
              </a:rPr>
              <a:t>下，</a:t>
            </a:r>
            <a:r>
              <a:rPr kumimoji="0" lang="en-US" altLang="zh-CN" sz="2000" b="0" i="0" u="none" strike="noStrike" kern="1200" cap="none" spc="0" normalizeH="0" baseline="0" noProof="0" dirty="0" smtClean="0">
                <a:ln>
                  <a:noFill/>
                </a:ln>
                <a:solidFill>
                  <a:prstClr val="black"/>
                </a:solidFill>
                <a:effectLst/>
                <a:uLnTx/>
                <a:uFillTx/>
                <a:latin typeface="微软雅黑"/>
                <a:ea typeface="微软雅黑"/>
                <a:cs typeface="+mn-cs"/>
              </a:rPr>
              <a:t>Q</a:t>
            </a:r>
            <a:r>
              <a:rPr kumimoji="0" lang="zh-CN" altLang="en-US" sz="2000" b="0" i="0" u="none" strike="noStrike" kern="1200" cap="none" spc="0" normalizeH="0" baseline="0" noProof="0" dirty="0" smtClean="0">
                <a:ln>
                  <a:noFill/>
                </a:ln>
                <a:solidFill>
                  <a:prstClr val="black"/>
                </a:solidFill>
                <a:effectLst/>
                <a:uLnTx/>
                <a:uFillTx/>
                <a:latin typeface="微软雅黑"/>
                <a:ea typeface="微软雅黑"/>
                <a:cs typeface="+mn-cs"/>
              </a:rPr>
              <a:t>的双节点注入仿真</a:t>
            </a:r>
            <a:endParaRPr kumimoji="0" lang="zh-CN" altLang="en-US" sz="2000" b="0" i="0" u="none" strike="noStrike" kern="1200" cap="none" spc="0" normalizeH="0" baseline="0" noProof="0" dirty="0">
              <a:ln>
                <a:noFill/>
              </a:ln>
              <a:solidFill>
                <a:prstClr val="black"/>
              </a:solidFill>
              <a:effectLst/>
              <a:uLnTx/>
              <a:uFillTx/>
              <a:latin typeface="微软雅黑"/>
              <a:ea typeface="微软雅黑"/>
              <a:cs typeface="+mn-cs"/>
            </a:endParaRPr>
          </a:p>
        </p:txBody>
      </p:sp>
      <p:sp>
        <p:nvSpPr>
          <p:cNvPr id="10" name="灯片编号占位符 9"/>
          <p:cNvSpPr>
            <a:spLocks noGrp="1"/>
          </p:cNvSpPr>
          <p:nvPr>
            <p:ph type="sldNum" sz="quarter" idx="13"/>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4FA6E1-6B83-4935-BD31-F33F54FC6619}" type="slidenum">
              <a:rPr kumimoji="0" lang="zh-CN" altLang="en-US" sz="2000" b="1" i="0" u="none" strike="noStrike" kern="1200" cap="none" spc="0" normalizeH="0" baseline="0" noProof="0" smtClean="0">
                <a:ln>
                  <a:noFill/>
                </a:ln>
                <a:solidFill>
                  <a:srgbClr val="5B9BD5"/>
                </a:solidFill>
                <a:effectLst/>
                <a:uLnTx/>
                <a:uFillTx/>
                <a:latin typeface="微软雅黑"/>
                <a:ea typeface="微软雅黑"/>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zh-CN" altLang="en-US" sz="2000" b="1" i="0" u="none" strike="noStrike" kern="1200" cap="none" spc="0" normalizeH="0" baseline="0" noProof="0" dirty="0">
              <a:ln>
                <a:noFill/>
              </a:ln>
              <a:solidFill>
                <a:srgbClr val="5B9BD5"/>
              </a:solidFill>
              <a:effectLst/>
              <a:uLnTx/>
              <a:uFillTx/>
              <a:latin typeface="微软雅黑"/>
              <a:ea typeface="微软雅黑"/>
              <a:cs typeface="+mn-cs"/>
            </a:endParaRPr>
          </a:p>
        </p:txBody>
      </p:sp>
      <p:sp>
        <p:nvSpPr>
          <p:cNvPr id="24" name="TextBox 33"/>
          <p:cNvSpPr txBox="1"/>
          <p:nvPr/>
        </p:nvSpPr>
        <p:spPr>
          <a:xfrm>
            <a:off x="817083" y="4341003"/>
            <a:ext cx="10864819" cy="461667"/>
          </a:xfrm>
          <a:prstGeom prst="rect">
            <a:avLst/>
          </a:prstGeom>
          <a:noFill/>
        </p:spPr>
        <p:txBody>
          <a:bodyPr wrap="square" lIns="91445" tIns="45721" rIns="91445" bIns="45721"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zh-CN" altLang="en-US" sz="2400" b="0" i="0" u="none" strike="noStrike" kern="1200" cap="none" spc="0" normalizeH="0" baseline="0" noProof="0" dirty="0" smtClean="0">
                <a:ln>
                  <a:noFill/>
                </a:ln>
                <a:solidFill>
                  <a:prstClr val="black"/>
                </a:solidFill>
                <a:effectLst/>
                <a:uLnTx/>
                <a:uFillTx/>
                <a:latin typeface="微软雅黑"/>
                <a:ea typeface="微软雅黑"/>
                <a:cs typeface="+mn-ea"/>
                <a:sym typeface="+mn-lt"/>
              </a:rPr>
              <a:t>临界电荷量</a:t>
            </a:r>
            <a:r>
              <a:rPr kumimoji="0" lang="zh-CN" altLang="en-US" sz="2400" b="0" i="0" u="none" strike="noStrike" kern="1200" cap="none" spc="0" normalizeH="0" baseline="0" noProof="0" dirty="0" smtClean="0">
                <a:ln>
                  <a:noFill/>
                </a:ln>
                <a:solidFill>
                  <a:srgbClr val="FF0000"/>
                </a:solidFill>
                <a:effectLst/>
                <a:uLnTx/>
                <a:uFillTx/>
                <a:latin typeface="微软雅黑"/>
                <a:ea typeface="微软雅黑"/>
                <a:cs typeface="+mn-ea"/>
                <a:sym typeface="+mn-lt"/>
              </a:rPr>
              <a:t>无穷大</a:t>
            </a:r>
            <a:r>
              <a:rPr kumimoji="0" lang="zh-CN" altLang="en-US" sz="2400" b="0" i="0" u="none" strike="noStrike" kern="1200" cap="none" spc="0" normalizeH="0" baseline="0" noProof="0" dirty="0" smtClean="0">
                <a:ln>
                  <a:noFill/>
                </a:ln>
                <a:solidFill>
                  <a:prstClr val="black"/>
                </a:solidFill>
                <a:effectLst/>
                <a:uLnTx/>
                <a:uFillTx/>
                <a:latin typeface="微软雅黑"/>
                <a:ea typeface="微软雅黑"/>
                <a:cs typeface="+mn-ea"/>
                <a:sym typeface="+mn-lt"/>
              </a:rPr>
              <a:t>、采用</a:t>
            </a:r>
            <a:r>
              <a:rPr kumimoji="0" lang="zh-CN" altLang="en-US" sz="2400" b="0" i="0" u="none" strike="noStrike" kern="1200" cap="none" spc="0" normalizeH="0" baseline="0" noProof="0" dirty="0" smtClean="0">
                <a:ln>
                  <a:noFill/>
                </a:ln>
                <a:solidFill>
                  <a:srgbClr val="FF0000"/>
                </a:solidFill>
                <a:effectLst/>
                <a:uLnTx/>
                <a:uFillTx/>
                <a:latin typeface="微软雅黑"/>
                <a:ea typeface="微软雅黑"/>
                <a:cs typeface="+mn-ea"/>
                <a:sym typeface="+mn-lt"/>
              </a:rPr>
              <a:t>最小尺寸</a:t>
            </a:r>
            <a:r>
              <a:rPr kumimoji="0" lang="zh-CN" altLang="en-US" sz="2400" b="0" i="0" u="none" strike="noStrike" kern="1200" cap="none" spc="0" normalizeH="0" baseline="0" noProof="0" dirty="0" smtClean="0">
                <a:ln>
                  <a:noFill/>
                </a:ln>
                <a:solidFill>
                  <a:prstClr val="black"/>
                </a:solidFill>
                <a:effectLst/>
                <a:uLnTx/>
                <a:uFillTx/>
                <a:latin typeface="微软雅黑"/>
                <a:ea typeface="微软雅黑"/>
                <a:cs typeface="+mn-ea"/>
                <a:sym typeface="+mn-lt"/>
              </a:rPr>
              <a:t>可恢复任意电流大小的单节点和双节点翻转</a:t>
            </a:r>
            <a:endParaRPr kumimoji="0" lang="en-US" altLang="zh-CN" sz="2400" b="0" i="0" u="none" strike="noStrike" kern="1200" cap="none" spc="0" normalizeH="0" baseline="0" noProof="0" dirty="0">
              <a:ln>
                <a:noFill/>
              </a:ln>
              <a:solidFill>
                <a:prstClr val="black"/>
              </a:solidFill>
              <a:effectLst/>
              <a:uLnTx/>
              <a:uFillTx/>
              <a:latin typeface="微软雅黑"/>
              <a:ea typeface="微软雅黑"/>
              <a:cs typeface="+mn-ea"/>
              <a:sym typeface="+mn-lt"/>
            </a:endParaRPr>
          </a:p>
        </p:txBody>
      </p:sp>
      <p:sp>
        <p:nvSpPr>
          <p:cNvPr id="19" name="矩形 18"/>
          <p:cNvSpPr/>
          <p:nvPr/>
        </p:nvSpPr>
        <p:spPr>
          <a:xfrm>
            <a:off x="292505" y="6262420"/>
            <a:ext cx="11737000" cy="369332"/>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altLang="zh-CN" sz="1600" b="1" i="0" u="none" strike="noStrike" kern="1200" cap="none" spc="0" normalizeH="0" baseline="0" noProof="0" dirty="0">
                <a:ln>
                  <a:noFill/>
                </a:ln>
                <a:solidFill>
                  <a:srgbClr val="5B9BD5"/>
                </a:solidFill>
                <a:effectLst/>
                <a:uLnTx/>
                <a:uFillTx/>
                <a:latin typeface="微软雅黑"/>
                <a:ea typeface="微软雅黑"/>
                <a:cs typeface="Times New Roman" panose="02020603050405020304" pitchFamily="18" charset="0"/>
                <a:sym typeface="+mn-lt"/>
              </a:rPr>
              <a:t>Y. Bai</a:t>
            </a:r>
            <a:r>
              <a:rPr kumimoji="0" lang="en-US" altLang="zh-CN" sz="1400" b="0" i="0" u="none" strike="noStrike" kern="1200" cap="none" spc="0" normalizeH="0" baseline="0" noProof="0" dirty="0">
                <a:ln>
                  <a:noFill/>
                </a:ln>
                <a:solidFill>
                  <a:prstClr val="black"/>
                </a:solidFill>
                <a:effectLst/>
                <a:uLnTx/>
                <a:uFillTx/>
                <a:latin typeface="微软雅黑"/>
                <a:ea typeface="微软雅黑"/>
                <a:cs typeface="Times New Roman" panose="02020603050405020304" pitchFamily="18" charset="0"/>
                <a:sym typeface="+mn-lt"/>
              </a:rPr>
              <a:t>, </a:t>
            </a:r>
            <a:r>
              <a:rPr kumimoji="0" lang="en-US" altLang="zh-CN" sz="1450" b="0" i="0" u="none" strike="noStrike" kern="1200" cap="none" spc="0" normalizeH="0" baseline="0" noProof="0" dirty="0" smtClean="0">
                <a:ln>
                  <a:noFill/>
                </a:ln>
                <a:solidFill>
                  <a:prstClr val="black"/>
                </a:solidFill>
                <a:effectLst/>
                <a:uLnTx/>
                <a:uFillTx/>
                <a:latin typeface="微软雅黑"/>
                <a:ea typeface="微软雅黑"/>
                <a:cs typeface="Times New Roman" panose="02020603050405020304" pitchFamily="18" charset="0"/>
                <a:sym typeface="+mn-lt"/>
              </a:rPr>
              <a:t>et, al., </a:t>
            </a:r>
            <a:r>
              <a:rPr kumimoji="0" lang="en-US" altLang="zh-CN" sz="1450" b="0" i="0" u="none" strike="noStrike" kern="1200" cap="none" spc="0" normalizeH="0" baseline="0" noProof="0" dirty="0">
                <a:ln>
                  <a:noFill/>
                </a:ln>
                <a:solidFill>
                  <a:prstClr val="black"/>
                </a:solidFill>
                <a:effectLst/>
                <a:uLnTx/>
                <a:uFillTx/>
                <a:latin typeface="微软雅黑"/>
                <a:ea typeface="微软雅黑"/>
                <a:cs typeface="Times New Roman" panose="02020603050405020304" pitchFamily="18" charset="0"/>
                <a:sym typeface="+mn-lt"/>
              </a:rPr>
              <a:t>"</a:t>
            </a:r>
            <a:r>
              <a:rPr kumimoji="0" lang="en-US" altLang="zh-CN" sz="1500" b="0" i="0" u="none" strike="noStrike" kern="1200" cap="none" spc="0" normalizeH="0" baseline="0" noProof="0" dirty="0" smtClean="0">
                <a:ln>
                  <a:noFill/>
                </a:ln>
                <a:solidFill>
                  <a:prstClr val="black"/>
                </a:solidFill>
                <a:effectLst/>
                <a:uLnTx/>
                <a:uFillTx/>
                <a:latin typeface="微软雅黑"/>
                <a:ea typeface="微软雅黑"/>
                <a:cs typeface="Times New Roman" panose="02020603050405020304" pitchFamily="18" charset="0"/>
                <a:sym typeface="+mn-lt"/>
              </a:rPr>
              <a:t>Double-Node-Upset </a:t>
            </a:r>
            <a:r>
              <a:rPr kumimoji="0" lang="en-US" altLang="zh-CN" sz="1500" b="0" i="0" u="none" strike="noStrike" kern="1200" cap="none" spc="0" normalizeH="0" baseline="0" noProof="0" dirty="0">
                <a:ln>
                  <a:noFill/>
                </a:ln>
                <a:solidFill>
                  <a:prstClr val="black"/>
                </a:solidFill>
                <a:effectLst/>
                <a:uLnTx/>
                <a:uFillTx/>
                <a:latin typeface="微软雅黑"/>
                <a:ea typeface="微软雅黑"/>
                <a:cs typeface="Times New Roman" panose="02020603050405020304" pitchFamily="18" charset="0"/>
                <a:sym typeface="+mn-lt"/>
              </a:rPr>
              <a:t>Self-Recoverable Latch Design for Wide Voltage Range </a:t>
            </a:r>
            <a:r>
              <a:rPr kumimoji="0" lang="en-US" altLang="zh-CN" sz="1500" b="0" i="0" u="none" strike="noStrike" kern="1200" cap="none" spc="0" normalizeH="0" baseline="0" noProof="0" dirty="0" err="1">
                <a:ln>
                  <a:noFill/>
                </a:ln>
                <a:solidFill>
                  <a:prstClr val="black"/>
                </a:solidFill>
                <a:effectLst/>
                <a:uLnTx/>
                <a:uFillTx/>
                <a:latin typeface="微软雅黑"/>
                <a:ea typeface="微软雅黑"/>
                <a:cs typeface="Times New Roman" panose="02020603050405020304" pitchFamily="18" charset="0"/>
                <a:sym typeface="+mn-lt"/>
              </a:rPr>
              <a:t>Application</a:t>
            </a:r>
            <a:r>
              <a:rPr kumimoji="0" lang="en-US" altLang="zh-CN" sz="1400" b="0" i="0" u="none" strike="noStrike" kern="1200" cap="none" spc="0" normalizeH="0" baseline="0" noProof="0" dirty="0" err="1" smtClean="0">
                <a:ln>
                  <a:noFill/>
                </a:ln>
                <a:solidFill>
                  <a:prstClr val="black"/>
                </a:solidFill>
                <a:effectLst/>
                <a:uLnTx/>
                <a:uFillTx/>
                <a:latin typeface="微软雅黑"/>
                <a:ea typeface="微软雅黑"/>
                <a:cs typeface="Times New Roman" panose="02020603050405020304" pitchFamily="18" charset="0"/>
                <a:sym typeface="+mn-lt"/>
              </a:rPr>
              <a:t>,”</a:t>
            </a:r>
            <a:r>
              <a:rPr kumimoji="0" lang="en-US" altLang="zh-CN" sz="1800" b="0" i="0" u="none" strike="noStrike" kern="1200" cap="none" spc="0" normalizeH="0" baseline="0" noProof="0" dirty="0" err="1" smtClean="0">
                <a:ln>
                  <a:noFill/>
                </a:ln>
                <a:solidFill>
                  <a:srgbClr val="5B9BD5"/>
                </a:solidFill>
                <a:effectLst/>
                <a:uLnTx/>
                <a:uFillTx/>
                <a:latin typeface="微软雅黑"/>
                <a:ea typeface="微软雅黑"/>
                <a:cs typeface="Times New Roman" panose="02020603050405020304" pitchFamily="18" charset="0"/>
                <a:sym typeface="+mn-lt"/>
              </a:rPr>
              <a:t>IEEE</a:t>
            </a:r>
            <a:r>
              <a:rPr kumimoji="0" lang="en-US" altLang="zh-CN" sz="1800" b="0" i="0" u="none" strike="noStrike" kern="1200" cap="none" spc="0" normalizeH="0" baseline="0" noProof="0" dirty="0" smtClean="0">
                <a:ln>
                  <a:noFill/>
                </a:ln>
                <a:solidFill>
                  <a:srgbClr val="5B9BD5"/>
                </a:solidFill>
                <a:effectLst/>
                <a:uLnTx/>
                <a:uFillTx/>
                <a:latin typeface="微软雅黑"/>
                <a:ea typeface="微软雅黑"/>
                <a:cs typeface="Times New Roman" panose="02020603050405020304" pitchFamily="18" charset="0"/>
                <a:sym typeface="+mn-lt"/>
              </a:rPr>
              <a:t> TCAS-II 2023</a:t>
            </a:r>
            <a:endParaRPr kumimoji="0" lang="en-GB" altLang="zh-CN" sz="1400" b="0" i="0" u="none" strike="noStrike" kern="1200" cap="none" spc="0" normalizeH="0" baseline="0" noProof="0" dirty="0">
              <a:ln>
                <a:noFill/>
              </a:ln>
              <a:solidFill>
                <a:prstClr val="black"/>
              </a:solidFill>
              <a:effectLst/>
              <a:uLnTx/>
              <a:uFillTx/>
              <a:latin typeface="微软雅黑"/>
              <a:ea typeface="微软雅黑"/>
              <a:cs typeface="Times New Roman" panose="02020603050405020304" pitchFamily="18" charset="0"/>
              <a:sym typeface="+mn-lt"/>
            </a:endParaRPr>
          </a:p>
        </p:txBody>
      </p:sp>
      <p:sp>
        <p:nvSpPr>
          <p:cNvPr id="16" name="文本框 15"/>
          <p:cNvSpPr txBox="1"/>
          <p:nvPr/>
        </p:nvSpPr>
        <p:spPr>
          <a:xfrm>
            <a:off x="529783" y="5979317"/>
            <a:ext cx="10344694" cy="400110"/>
          </a:xfrm>
          <a:prstGeom prst="rect">
            <a:avLst/>
          </a:prstGeom>
          <a:noFill/>
        </p:spPr>
        <p:txBody>
          <a:bodyPr wrap="square" rtlCol="0">
            <a:spAutoFit/>
          </a:bodyPr>
          <a:lstStyle/>
          <a:p>
            <a:r>
              <a:rPr lang="en-US" altLang="zh-CN" sz="2000" dirty="0" smtClean="0">
                <a:solidFill>
                  <a:srgbClr val="FF0000"/>
                </a:solidFill>
                <a:latin typeface="+mn-ea"/>
              </a:rPr>
              <a:t>0.25V</a:t>
            </a:r>
            <a:r>
              <a:rPr lang="en-US" altLang="zh-CN" sz="2000" dirty="0" smtClean="0">
                <a:latin typeface="+mn-ea"/>
              </a:rPr>
              <a:t>/SS/</a:t>
            </a:r>
            <a:r>
              <a:rPr lang="en-US" altLang="zh-CN" sz="2000" dirty="0" smtClean="0">
                <a:solidFill>
                  <a:srgbClr val="FF0000"/>
                </a:solidFill>
                <a:latin typeface="+mn-ea"/>
              </a:rPr>
              <a:t>-40</a:t>
            </a:r>
            <a:r>
              <a:rPr lang="zh-CN" altLang="en-US" sz="2000" dirty="0" smtClean="0">
                <a:solidFill>
                  <a:srgbClr val="FF0000"/>
                </a:solidFill>
                <a:latin typeface="+mn-ea"/>
              </a:rPr>
              <a:t>℃</a:t>
            </a:r>
            <a:r>
              <a:rPr lang="zh-CN" altLang="en-US" sz="2000" dirty="0" smtClean="0">
                <a:latin typeface="+mn-ea"/>
              </a:rPr>
              <a:t>下</a:t>
            </a:r>
            <a:r>
              <a:rPr lang="en-US" altLang="zh-CN" sz="2000" dirty="0" smtClean="0">
                <a:latin typeface="+mn-ea"/>
              </a:rPr>
              <a:t>10k Monte Carlo</a:t>
            </a:r>
            <a:r>
              <a:rPr lang="zh-CN" altLang="en-US" sz="2000" dirty="0" smtClean="0">
                <a:latin typeface="+mn-ea"/>
              </a:rPr>
              <a:t>仿真</a:t>
            </a:r>
            <a:r>
              <a:rPr lang="zh-CN" altLang="en-US" sz="2000" dirty="0">
                <a:latin typeface="+mn-ea"/>
              </a:rPr>
              <a:t>：</a:t>
            </a:r>
            <a:r>
              <a:rPr lang="en-US" altLang="zh-CN" sz="2000" dirty="0" smtClean="0">
                <a:latin typeface="+mn-ea"/>
              </a:rPr>
              <a:t>250KHz</a:t>
            </a:r>
            <a:r>
              <a:rPr lang="zh-CN" altLang="en-US" sz="2000" dirty="0" smtClean="0">
                <a:latin typeface="+mn-ea"/>
              </a:rPr>
              <a:t>正常</a:t>
            </a:r>
            <a:r>
              <a:rPr lang="zh-CN" altLang="en-US" sz="2000" dirty="0" smtClean="0">
                <a:latin typeface="+mn-ea"/>
              </a:rPr>
              <a:t>工作，</a:t>
            </a:r>
            <a:r>
              <a:rPr lang="en-US" altLang="zh-CN" sz="2000" dirty="0" smtClean="0">
                <a:latin typeface="+mn-ea"/>
              </a:rPr>
              <a:t>10KHz</a:t>
            </a:r>
            <a:r>
              <a:rPr lang="zh-CN" altLang="en-US" sz="2000" dirty="0" smtClean="0">
                <a:latin typeface="+mn-ea"/>
              </a:rPr>
              <a:t>双节点翻转注入</a:t>
            </a:r>
            <a:endParaRPr lang="zh-CN" altLang="en-US" sz="2000" dirty="0">
              <a:latin typeface="+mn-ea"/>
            </a:endParaRPr>
          </a:p>
        </p:txBody>
      </p:sp>
      <p:sp>
        <p:nvSpPr>
          <p:cNvPr id="20" name="圆角矩形 19"/>
          <p:cNvSpPr/>
          <p:nvPr/>
        </p:nvSpPr>
        <p:spPr>
          <a:xfrm>
            <a:off x="689069" y="4326985"/>
            <a:ext cx="10742474" cy="494683"/>
          </a:xfrm>
          <a:prstGeom prst="roundRect">
            <a:avLst/>
          </a:prstGeom>
          <a:solidFill>
            <a:schemeClr val="accent1">
              <a:alpha val="2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2000" b="0" i="0" u="none" strike="noStrike" kern="1200" cap="none" spc="0" normalizeH="0" baseline="0" noProof="0">
              <a:ln>
                <a:noFill/>
              </a:ln>
              <a:solidFill>
                <a:prstClr val="white"/>
              </a:solidFill>
              <a:effectLst/>
              <a:uLnTx/>
              <a:uFillTx/>
              <a:latin typeface="微软雅黑"/>
              <a:ea typeface="微软雅黑"/>
              <a:cs typeface="+mn-cs"/>
            </a:endParaRPr>
          </a:p>
        </p:txBody>
      </p:sp>
    </p:spTree>
    <p:extLst>
      <p:ext uri="{BB962C8B-B14F-4D97-AF65-F5344CB8AC3E}">
        <p14:creationId xmlns:p14="http://schemas.microsoft.com/office/powerpoint/2010/main" val="719638382"/>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1"/>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21" grpId="0"/>
      <p:bldP spid="24" grpId="0"/>
    </p:bldLst>
  </p:timing>
</p:sld>
</file>

<file path=ppt/slides/slide21.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13" name="圆角矩形 12"/>
          <p:cNvSpPr/>
          <p:nvPr/>
        </p:nvSpPr>
        <p:spPr>
          <a:xfrm>
            <a:off x="4960299" y="4423886"/>
            <a:ext cx="2390403" cy="1200331"/>
          </a:xfrm>
          <a:prstGeom prst="roundRect">
            <a:avLst/>
          </a:prstGeom>
          <a:solidFill>
            <a:schemeClr val="accent1">
              <a:alpha val="2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2000" b="0" i="0" u="none" strike="noStrike" kern="1200" cap="none" spc="0" normalizeH="0" baseline="0" noProof="0">
              <a:ln>
                <a:noFill/>
              </a:ln>
              <a:solidFill>
                <a:prstClr val="white"/>
              </a:solidFill>
              <a:effectLst/>
              <a:uLnTx/>
              <a:uFillTx/>
              <a:latin typeface="微软雅黑"/>
              <a:ea typeface="微软雅黑"/>
              <a:cs typeface="+mn-cs"/>
            </a:endParaRPr>
          </a:p>
        </p:txBody>
      </p:sp>
      <p:sp>
        <p:nvSpPr>
          <p:cNvPr id="27" name="圆角矩形 26"/>
          <p:cNvSpPr/>
          <p:nvPr/>
        </p:nvSpPr>
        <p:spPr>
          <a:xfrm>
            <a:off x="380999" y="529437"/>
            <a:ext cx="11382376" cy="6033287"/>
          </a:xfrm>
          <a:prstGeom prst="roundRect">
            <a:avLst>
              <a:gd name="adj" fmla="val 0"/>
            </a:avLst>
          </a:prstGeom>
          <a:noFill/>
          <a:ln w="3175">
            <a:solidFill>
              <a:srgbClr val="5B9BD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1200" cap="none" spc="0" normalizeH="0" baseline="0" noProof="0">
              <a:ln>
                <a:noFill/>
              </a:ln>
              <a:solidFill>
                <a:prstClr val="black"/>
              </a:solidFill>
              <a:effectLst/>
              <a:uLnTx/>
              <a:uFillTx/>
              <a:latin typeface="微软雅黑"/>
              <a:ea typeface="微软雅黑"/>
              <a:cs typeface="+mn-ea"/>
              <a:sym typeface="+mn-lt"/>
            </a:endParaRPr>
          </a:p>
        </p:txBody>
      </p:sp>
      <p:sp>
        <p:nvSpPr>
          <p:cNvPr id="2" name="文本占位符 1"/>
          <p:cNvSpPr>
            <a:spLocks noGrp="1"/>
          </p:cNvSpPr>
          <p:nvPr>
            <p:ph type="body" sz="quarter" idx="10"/>
          </p:nvPr>
        </p:nvSpPr>
        <p:spPr>
          <a:xfrm>
            <a:off x="302336" y="81259"/>
            <a:ext cx="8674515" cy="458787"/>
          </a:xfrm>
        </p:spPr>
        <p:txBody>
          <a:bodyPr>
            <a:noAutofit/>
          </a:bodyPr>
          <a:lstStyle/>
          <a:p>
            <a:r>
              <a:rPr lang="zh-CN" altLang="en-US" sz="2800" b="1" dirty="0">
                <a:solidFill>
                  <a:srgbClr val="5B9BD5"/>
                </a:solidFill>
                <a:latin typeface="+mn-ea"/>
                <a:cs typeface="+mn-ea"/>
                <a:sym typeface="+mn-lt"/>
              </a:rPr>
              <a:t>双</a:t>
            </a:r>
            <a:r>
              <a:rPr lang="zh-CN" altLang="en-US" sz="2800" b="1" dirty="0" smtClean="0">
                <a:solidFill>
                  <a:srgbClr val="5B9BD5"/>
                </a:solidFill>
                <a:latin typeface="+mn-ea"/>
                <a:cs typeface="+mn-ea"/>
                <a:sym typeface="+mn-lt"/>
              </a:rPr>
              <a:t>节点</a:t>
            </a:r>
            <a:r>
              <a:rPr lang="zh-CN" altLang="en-US" sz="2800" b="1" dirty="0">
                <a:solidFill>
                  <a:srgbClr val="5B9BD5"/>
                </a:solidFill>
                <a:latin typeface="+mn-ea"/>
                <a:cs typeface="+mn-ea"/>
                <a:sym typeface="+mn-lt"/>
              </a:rPr>
              <a:t>翻转</a:t>
            </a:r>
            <a:r>
              <a:rPr lang="zh-CN" altLang="en-US" sz="2800" b="1" dirty="0" smtClean="0">
                <a:solidFill>
                  <a:srgbClr val="5B9BD5"/>
                </a:solidFill>
                <a:latin typeface="+mn-ea"/>
                <a:cs typeface="+mn-ea"/>
                <a:sym typeface="+mn-lt"/>
              </a:rPr>
              <a:t>容忍</a:t>
            </a:r>
            <a:r>
              <a:rPr lang="zh-CN" altLang="en-US" sz="2800" b="1" dirty="0" smtClean="0">
                <a:solidFill>
                  <a:srgbClr val="5B9BD5"/>
                </a:solidFill>
                <a:latin typeface="+mn-ea"/>
                <a:cs typeface="+mn-ea"/>
                <a:sym typeface="+mn-lt"/>
              </a:rPr>
              <a:t>的</a:t>
            </a:r>
            <a:r>
              <a:rPr lang="en-US" altLang="zh-CN" sz="2800" b="1" dirty="0" smtClean="0">
                <a:solidFill>
                  <a:srgbClr val="5B9BD5"/>
                </a:solidFill>
                <a:latin typeface="+mn-ea"/>
                <a:cs typeface="+mn-ea"/>
                <a:sym typeface="+mn-lt"/>
              </a:rPr>
              <a:t>DTD</a:t>
            </a:r>
            <a:r>
              <a:rPr lang="zh-CN" altLang="en-US" sz="2800" b="1" dirty="0" smtClean="0">
                <a:solidFill>
                  <a:srgbClr val="5B9BD5"/>
                </a:solidFill>
                <a:latin typeface="+mn-ea"/>
                <a:cs typeface="+mn-ea"/>
                <a:sym typeface="+mn-lt"/>
              </a:rPr>
              <a:t>监测单元故障注入仿真结果</a:t>
            </a:r>
            <a:endParaRPr lang="zh-CN" altLang="en-US" sz="2800" b="1" dirty="0">
              <a:solidFill>
                <a:srgbClr val="5B9BD5"/>
              </a:solidFill>
              <a:latin typeface="+mn-ea"/>
              <a:cs typeface="+mn-ea"/>
              <a:sym typeface="+mn-lt"/>
            </a:endParaRPr>
          </a:p>
        </p:txBody>
      </p:sp>
      <p:sp>
        <p:nvSpPr>
          <p:cNvPr id="11" name="文本框 10"/>
          <p:cNvSpPr txBox="1"/>
          <p:nvPr/>
        </p:nvSpPr>
        <p:spPr>
          <a:xfrm>
            <a:off x="302337" y="3809650"/>
            <a:ext cx="5049346"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2000" b="0" i="0" u="none" strike="noStrike" kern="1200" cap="none" spc="0" normalizeH="0" baseline="0" noProof="0" dirty="0" smtClean="0">
                <a:ln>
                  <a:noFill/>
                </a:ln>
                <a:solidFill>
                  <a:prstClr val="black"/>
                </a:solidFill>
                <a:effectLst/>
                <a:uLnTx/>
                <a:uFillTx/>
                <a:latin typeface="微软雅黑"/>
                <a:ea typeface="微软雅黑"/>
                <a:cs typeface="+mn-cs"/>
              </a:rPr>
              <a:t>0.9V/TT/25</a:t>
            </a:r>
            <a:r>
              <a:rPr kumimoji="0" lang="zh-CN" altLang="en-US" sz="2000" b="0" i="0" u="none" strike="noStrike" kern="1200" cap="none" spc="0" normalizeH="0" baseline="0" noProof="0" dirty="0" smtClean="0">
                <a:ln>
                  <a:noFill/>
                </a:ln>
                <a:solidFill>
                  <a:prstClr val="black"/>
                </a:solidFill>
                <a:effectLst/>
                <a:uLnTx/>
                <a:uFillTx/>
                <a:latin typeface="微软雅黑"/>
                <a:ea typeface="微软雅黑"/>
                <a:cs typeface="+mn-cs"/>
              </a:rPr>
              <a:t>℃</a:t>
            </a:r>
            <a:r>
              <a:rPr kumimoji="0" lang="en-US" altLang="zh-CN" sz="2000" b="0" i="0" u="none" strike="noStrike" kern="1200" cap="none" spc="0" normalizeH="0" baseline="0" noProof="0" dirty="0">
                <a:ln>
                  <a:noFill/>
                </a:ln>
                <a:solidFill>
                  <a:prstClr val="black"/>
                </a:solidFill>
                <a:effectLst/>
                <a:uLnTx/>
                <a:uFillTx/>
                <a:latin typeface="微软雅黑"/>
                <a:ea typeface="微软雅黑"/>
                <a:cs typeface="+mn-cs"/>
              </a:rPr>
              <a:t>/</a:t>
            </a:r>
            <a:r>
              <a:rPr kumimoji="0" lang="en-US" altLang="zh-CN" sz="2000" b="0" i="0" u="none" strike="noStrike" kern="1200" cap="none" spc="0" normalizeH="0" baseline="0" noProof="0" dirty="0">
                <a:ln>
                  <a:noFill/>
                </a:ln>
                <a:solidFill>
                  <a:srgbClr val="FF0000"/>
                </a:solidFill>
                <a:effectLst/>
                <a:uLnTx/>
                <a:uFillTx/>
                <a:latin typeface="微软雅黑"/>
                <a:ea typeface="微软雅黑"/>
                <a:cs typeface="+mn-cs"/>
              </a:rPr>
              <a:t>1GHz</a:t>
            </a:r>
            <a:r>
              <a:rPr kumimoji="0" lang="zh-CN" altLang="en-US" sz="2000" b="0" i="0" u="none" strike="noStrike" kern="1200" cap="none" spc="0" normalizeH="0" baseline="0" noProof="0" dirty="0" smtClean="0">
                <a:ln>
                  <a:noFill/>
                </a:ln>
                <a:solidFill>
                  <a:prstClr val="black"/>
                </a:solidFill>
                <a:effectLst/>
                <a:uLnTx/>
                <a:uFillTx/>
                <a:latin typeface="微软雅黑"/>
                <a:ea typeface="微软雅黑"/>
                <a:cs typeface="+mn-cs"/>
              </a:rPr>
              <a:t>下，</a:t>
            </a:r>
            <a:r>
              <a:rPr kumimoji="0" lang="zh-CN" altLang="en-US" sz="2000" b="0" i="0" u="none" strike="noStrike" kern="1200" cap="none" spc="0" normalizeH="0" baseline="0" noProof="0" dirty="0">
                <a:ln>
                  <a:noFill/>
                </a:ln>
                <a:solidFill>
                  <a:prstClr val="black"/>
                </a:solidFill>
                <a:effectLst/>
                <a:uLnTx/>
                <a:uFillTx/>
                <a:latin typeface="微软雅黑"/>
                <a:ea typeface="微软雅黑"/>
                <a:cs typeface="+mn-cs"/>
              </a:rPr>
              <a:t>单</a:t>
            </a:r>
            <a:r>
              <a:rPr kumimoji="0" lang="zh-CN" altLang="en-US" sz="2000" b="0" i="0" u="none" strike="noStrike" kern="1200" cap="none" spc="0" normalizeH="0" baseline="0" noProof="0" dirty="0" smtClean="0">
                <a:ln>
                  <a:noFill/>
                </a:ln>
                <a:solidFill>
                  <a:prstClr val="black"/>
                </a:solidFill>
                <a:effectLst/>
                <a:uLnTx/>
                <a:uFillTx/>
                <a:latin typeface="微软雅黑"/>
                <a:ea typeface="微软雅黑"/>
                <a:cs typeface="+mn-cs"/>
              </a:rPr>
              <a:t>节点故障注入</a:t>
            </a:r>
            <a:endParaRPr kumimoji="0" lang="zh-CN" altLang="en-US" sz="2000" b="0" i="0" u="none" strike="noStrike" kern="1200" cap="none" spc="0" normalizeH="0" baseline="0" noProof="0" dirty="0">
              <a:ln>
                <a:noFill/>
              </a:ln>
              <a:solidFill>
                <a:prstClr val="black"/>
              </a:solidFill>
              <a:effectLst/>
              <a:uLnTx/>
              <a:uFillTx/>
              <a:latin typeface="微软雅黑"/>
              <a:ea typeface="微软雅黑"/>
              <a:cs typeface="+mn-cs"/>
            </a:endParaRPr>
          </a:p>
        </p:txBody>
      </p:sp>
      <p:sp>
        <p:nvSpPr>
          <p:cNvPr id="21" name="文本框 20"/>
          <p:cNvSpPr txBox="1"/>
          <p:nvPr/>
        </p:nvSpPr>
        <p:spPr>
          <a:xfrm>
            <a:off x="688261" y="6047576"/>
            <a:ext cx="4064609"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000" b="0" i="0" u="none" strike="noStrike" kern="1200" cap="none" spc="0" normalizeH="0" baseline="0" noProof="0" dirty="0" smtClean="0">
                <a:ln>
                  <a:noFill/>
                </a:ln>
                <a:solidFill>
                  <a:prstClr val="black"/>
                </a:solidFill>
                <a:effectLst/>
                <a:uLnTx/>
                <a:uFillTx/>
                <a:latin typeface="微软雅黑"/>
                <a:ea typeface="微软雅黑"/>
                <a:cs typeface="+mn-cs"/>
              </a:rPr>
              <a:t>极端</a:t>
            </a:r>
            <a:r>
              <a:rPr kumimoji="0" lang="en-US" altLang="zh-CN" sz="2000" b="0" i="0" u="none" strike="noStrike" kern="1200" cap="none" spc="0" normalizeH="0" baseline="0" noProof="0" dirty="0" smtClean="0">
                <a:ln>
                  <a:noFill/>
                </a:ln>
                <a:solidFill>
                  <a:prstClr val="black"/>
                </a:solidFill>
                <a:effectLst/>
                <a:uLnTx/>
                <a:uFillTx/>
                <a:latin typeface="微软雅黑"/>
                <a:ea typeface="微软雅黑"/>
                <a:cs typeface="+mn-cs"/>
              </a:rPr>
              <a:t>PVT</a:t>
            </a:r>
            <a:r>
              <a:rPr kumimoji="0" lang="zh-CN" altLang="en-US" sz="2000" b="0" i="0" u="none" strike="noStrike" kern="1200" cap="none" spc="0" normalizeH="0" baseline="0" noProof="0" dirty="0" smtClean="0">
                <a:ln>
                  <a:noFill/>
                </a:ln>
                <a:solidFill>
                  <a:prstClr val="black"/>
                </a:solidFill>
                <a:effectLst/>
                <a:uLnTx/>
                <a:uFillTx/>
                <a:latin typeface="微软雅黑"/>
                <a:ea typeface="微软雅黑"/>
                <a:cs typeface="+mn-cs"/>
              </a:rPr>
              <a:t>下，</a:t>
            </a:r>
            <a:r>
              <a:rPr kumimoji="0" lang="en-US" altLang="zh-CN" sz="2000" b="0" i="0" u="none" strike="noStrike" kern="1200" cap="none" spc="0" normalizeH="0" baseline="0" noProof="0" dirty="0" smtClean="0">
                <a:ln>
                  <a:noFill/>
                </a:ln>
                <a:solidFill>
                  <a:prstClr val="black"/>
                </a:solidFill>
                <a:effectLst/>
                <a:uLnTx/>
                <a:uFillTx/>
                <a:latin typeface="微软雅黑"/>
                <a:ea typeface="微软雅黑"/>
                <a:cs typeface="+mn-cs"/>
              </a:rPr>
              <a:t>Err</a:t>
            </a:r>
            <a:r>
              <a:rPr kumimoji="0" lang="zh-CN" altLang="en-US" sz="2000" b="0" i="0" u="none" strike="noStrike" kern="1200" cap="none" spc="0" normalizeH="0" baseline="0" noProof="0" dirty="0" smtClean="0">
                <a:ln>
                  <a:noFill/>
                </a:ln>
                <a:solidFill>
                  <a:prstClr val="black"/>
                </a:solidFill>
                <a:effectLst/>
                <a:uLnTx/>
                <a:uFillTx/>
                <a:latin typeface="微软雅黑"/>
                <a:ea typeface="微软雅黑"/>
                <a:cs typeface="+mn-cs"/>
              </a:rPr>
              <a:t>的双节点</a:t>
            </a:r>
            <a:r>
              <a:rPr lang="zh-CN" altLang="en-US" sz="2000" dirty="0">
                <a:solidFill>
                  <a:prstClr val="black"/>
                </a:solidFill>
                <a:latin typeface="微软雅黑"/>
                <a:ea typeface="微软雅黑"/>
              </a:rPr>
              <a:t>故障</a:t>
            </a:r>
            <a:r>
              <a:rPr kumimoji="0" lang="zh-CN" altLang="en-US" sz="2000" b="0" i="0" u="none" strike="noStrike" kern="1200" cap="none" spc="0" normalizeH="0" baseline="0" noProof="0" dirty="0" smtClean="0">
                <a:ln>
                  <a:noFill/>
                </a:ln>
                <a:solidFill>
                  <a:prstClr val="black"/>
                </a:solidFill>
                <a:effectLst/>
                <a:uLnTx/>
                <a:uFillTx/>
                <a:latin typeface="微软雅黑"/>
                <a:ea typeface="微软雅黑"/>
                <a:cs typeface="+mn-cs"/>
              </a:rPr>
              <a:t>注入</a:t>
            </a:r>
            <a:endParaRPr kumimoji="0" lang="zh-CN" altLang="en-US" sz="2000" b="0" i="0" u="none" strike="noStrike" kern="1200" cap="none" spc="0" normalizeH="0" baseline="0" noProof="0" dirty="0">
              <a:ln>
                <a:noFill/>
              </a:ln>
              <a:solidFill>
                <a:prstClr val="black"/>
              </a:solidFill>
              <a:effectLst/>
              <a:uLnTx/>
              <a:uFillTx/>
              <a:latin typeface="微软雅黑"/>
              <a:ea typeface="微软雅黑"/>
              <a:cs typeface="+mn-cs"/>
            </a:endParaRPr>
          </a:p>
        </p:txBody>
      </p:sp>
      <p:sp>
        <p:nvSpPr>
          <p:cNvPr id="10" name="灯片编号占位符 9"/>
          <p:cNvSpPr>
            <a:spLocks noGrp="1"/>
          </p:cNvSpPr>
          <p:nvPr>
            <p:ph type="sldNum" sz="quarter" idx="13"/>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4FA6E1-6B83-4935-BD31-F33F54FC6619}" type="slidenum">
              <a:rPr kumimoji="0" lang="zh-CN" altLang="en-US" sz="2000" b="1" i="0" u="none" strike="noStrike" kern="1200" cap="none" spc="0" normalizeH="0" baseline="0" noProof="0" smtClean="0">
                <a:ln>
                  <a:noFill/>
                </a:ln>
                <a:solidFill>
                  <a:srgbClr val="5B9BD5"/>
                </a:solidFill>
                <a:effectLst/>
                <a:uLnTx/>
                <a:uFillTx/>
                <a:latin typeface="微软雅黑"/>
                <a:ea typeface="微软雅黑"/>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zh-CN" altLang="en-US" sz="2000" b="1" i="0" u="none" strike="noStrike" kern="1200" cap="none" spc="0" normalizeH="0" baseline="0" noProof="0" dirty="0">
              <a:ln>
                <a:noFill/>
              </a:ln>
              <a:solidFill>
                <a:srgbClr val="5B9BD5"/>
              </a:solidFill>
              <a:effectLst/>
              <a:uLnTx/>
              <a:uFillTx/>
              <a:latin typeface="微软雅黑"/>
              <a:ea typeface="微软雅黑"/>
              <a:cs typeface="+mn-cs"/>
            </a:endParaRPr>
          </a:p>
        </p:txBody>
      </p:sp>
      <p:sp>
        <p:nvSpPr>
          <p:cNvPr id="24" name="TextBox 33"/>
          <p:cNvSpPr txBox="1"/>
          <p:nvPr/>
        </p:nvSpPr>
        <p:spPr>
          <a:xfrm>
            <a:off x="5047279" y="4423886"/>
            <a:ext cx="2210028" cy="1200331"/>
          </a:xfrm>
          <a:prstGeom prst="rect">
            <a:avLst/>
          </a:prstGeom>
          <a:noFill/>
        </p:spPr>
        <p:txBody>
          <a:bodyPr wrap="square" lIns="91445" tIns="45721" rIns="91445" bIns="45721"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zh-CN" altLang="en-US" sz="2400" b="0" i="0" u="none" strike="noStrike" kern="1200" cap="none" spc="0" normalizeH="0" baseline="0" noProof="0" dirty="0" smtClean="0">
                <a:ln>
                  <a:noFill/>
                </a:ln>
                <a:solidFill>
                  <a:prstClr val="black"/>
                </a:solidFill>
                <a:effectLst/>
                <a:uLnTx/>
                <a:uFillTx/>
                <a:latin typeface="微软雅黑"/>
                <a:ea typeface="微软雅黑"/>
                <a:cs typeface="+mn-ea"/>
                <a:sym typeface="+mn-lt"/>
              </a:rPr>
              <a:t>在常规与超低电压下均具有极高的可靠性</a:t>
            </a:r>
            <a:endParaRPr kumimoji="0" lang="en-US" altLang="zh-CN" sz="2400" b="0" i="0" u="none" strike="noStrike" kern="1200" cap="none" spc="0" normalizeH="0" baseline="0" noProof="0" dirty="0">
              <a:ln>
                <a:noFill/>
              </a:ln>
              <a:solidFill>
                <a:prstClr val="black"/>
              </a:solidFill>
              <a:effectLst/>
              <a:uLnTx/>
              <a:uFillTx/>
              <a:latin typeface="微软雅黑"/>
              <a:ea typeface="微软雅黑"/>
              <a:cs typeface="+mn-ea"/>
              <a:sym typeface="+mn-lt"/>
            </a:endParaRPr>
          </a:p>
        </p:txBody>
      </p:sp>
      <p:sp>
        <p:nvSpPr>
          <p:cNvPr id="16" name="文本框 15"/>
          <p:cNvSpPr txBox="1"/>
          <p:nvPr/>
        </p:nvSpPr>
        <p:spPr>
          <a:xfrm>
            <a:off x="7074274" y="6212194"/>
            <a:ext cx="5045485" cy="400110"/>
          </a:xfrm>
          <a:prstGeom prst="rect">
            <a:avLst/>
          </a:prstGeom>
          <a:noFill/>
        </p:spPr>
        <p:txBody>
          <a:bodyPr wrap="square" rtlCol="0">
            <a:spAutoFit/>
          </a:bodyPr>
          <a:lstStyle/>
          <a:p>
            <a:r>
              <a:rPr lang="en-US" altLang="zh-CN" sz="2000" dirty="0" smtClean="0">
                <a:solidFill>
                  <a:srgbClr val="FF0000"/>
                </a:solidFill>
                <a:latin typeface="+mn-ea"/>
              </a:rPr>
              <a:t>0.3V</a:t>
            </a:r>
            <a:r>
              <a:rPr lang="en-US" altLang="zh-CN" sz="2000" dirty="0" smtClean="0">
                <a:latin typeface="+mn-ea"/>
              </a:rPr>
              <a:t>/SS</a:t>
            </a:r>
            <a:r>
              <a:rPr lang="en-US" altLang="zh-CN" sz="2000" dirty="0" smtClean="0">
                <a:latin typeface="+mn-ea"/>
              </a:rPr>
              <a:t>/</a:t>
            </a:r>
            <a:r>
              <a:rPr lang="en-US" altLang="zh-CN" sz="2000" dirty="0" smtClean="0">
                <a:solidFill>
                  <a:srgbClr val="FF0000"/>
                </a:solidFill>
                <a:latin typeface="+mn-ea"/>
              </a:rPr>
              <a:t>-40</a:t>
            </a:r>
            <a:r>
              <a:rPr lang="zh-CN" altLang="en-US" sz="2000" dirty="0" smtClean="0">
                <a:solidFill>
                  <a:srgbClr val="FF0000"/>
                </a:solidFill>
                <a:latin typeface="+mn-ea"/>
              </a:rPr>
              <a:t>℃</a:t>
            </a:r>
            <a:r>
              <a:rPr lang="zh-CN" altLang="en-US" sz="2000" dirty="0" smtClean="0">
                <a:latin typeface="+mn-ea"/>
              </a:rPr>
              <a:t>下</a:t>
            </a:r>
            <a:r>
              <a:rPr lang="en-US" altLang="zh-CN" sz="2000" dirty="0" smtClean="0">
                <a:latin typeface="+mn-ea"/>
              </a:rPr>
              <a:t>Err</a:t>
            </a:r>
            <a:r>
              <a:rPr lang="zh-CN" altLang="en-US" sz="2000" dirty="0" smtClean="0">
                <a:latin typeface="+mn-ea"/>
              </a:rPr>
              <a:t>的双节点故障注入</a:t>
            </a:r>
            <a:endParaRPr lang="zh-CN" altLang="en-US" sz="2000" dirty="0">
              <a:latin typeface="+mn-ea"/>
            </a:endParaRPr>
          </a:p>
        </p:txBody>
      </p:sp>
      <p:pic>
        <p:nvPicPr>
          <p:cNvPr id="20" name="图片 19"/>
          <p:cNvPicPr/>
          <p:nvPr/>
        </p:nvPicPr>
        <p:blipFill>
          <a:blip r:embed="rId3"/>
          <a:stretch>
            <a:fillRect/>
          </a:stretch>
        </p:blipFill>
        <p:spPr>
          <a:xfrm>
            <a:off x="394381" y="538389"/>
            <a:ext cx="4053410" cy="3252787"/>
          </a:xfrm>
          <a:prstGeom prst="rect">
            <a:avLst/>
          </a:prstGeom>
        </p:spPr>
      </p:pic>
      <p:pic>
        <p:nvPicPr>
          <p:cNvPr id="22" name="图片 21"/>
          <p:cNvPicPr/>
          <p:nvPr/>
        </p:nvPicPr>
        <p:blipFill>
          <a:blip r:embed="rId4"/>
          <a:stretch>
            <a:fillRect/>
          </a:stretch>
        </p:blipFill>
        <p:spPr>
          <a:xfrm>
            <a:off x="7664907" y="557577"/>
            <a:ext cx="4064297" cy="3252073"/>
          </a:xfrm>
          <a:prstGeom prst="rect">
            <a:avLst/>
          </a:prstGeom>
        </p:spPr>
      </p:pic>
      <p:pic>
        <p:nvPicPr>
          <p:cNvPr id="23" name="图片 22"/>
          <p:cNvPicPr/>
          <p:nvPr/>
        </p:nvPicPr>
        <p:blipFill>
          <a:blip r:embed="rId5"/>
          <a:stretch>
            <a:fillRect/>
          </a:stretch>
        </p:blipFill>
        <p:spPr>
          <a:xfrm>
            <a:off x="536624" y="4338556"/>
            <a:ext cx="3939854" cy="1781533"/>
          </a:xfrm>
          <a:prstGeom prst="rect">
            <a:avLst/>
          </a:prstGeom>
        </p:spPr>
      </p:pic>
      <p:pic>
        <p:nvPicPr>
          <p:cNvPr id="25" name="图片 24"/>
          <p:cNvPicPr/>
          <p:nvPr/>
        </p:nvPicPr>
        <p:blipFill>
          <a:blip r:embed="rId6"/>
          <a:stretch>
            <a:fillRect/>
          </a:stretch>
        </p:blipFill>
        <p:spPr>
          <a:xfrm>
            <a:off x="7707086" y="3908809"/>
            <a:ext cx="3887097" cy="2355396"/>
          </a:xfrm>
          <a:prstGeom prst="rect">
            <a:avLst/>
          </a:prstGeom>
        </p:spPr>
      </p:pic>
      <p:sp>
        <p:nvSpPr>
          <p:cNvPr id="14" name="圆角矩形 13"/>
          <p:cNvSpPr/>
          <p:nvPr/>
        </p:nvSpPr>
        <p:spPr>
          <a:xfrm>
            <a:off x="4977726" y="1671888"/>
            <a:ext cx="2390403" cy="1200331"/>
          </a:xfrm>
          <a:prstGeom prst="roundRect">
            <a:avLst/>
          </a:prstGeom>
          <a:solidFill>
            <a:schemeClr val="accent1">
              <a:alpha val="2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2000" b="0" i="0" u="none" strike="noStrike" kern="1200" cap="none" spc="0" normalizeH="0" baseline="0" noProof="0">
              <a:ln>
                <a:noFill/>
              </a:ln>
              <a:solidFill>
                <a:prstClr val="white"/>
              </a:solidFill>
              <a:effectLst/>
              <a:uLnTx/>
              <a:uFillTx/>
              <a:latin typeface="微软雅黑"/>
              <a:ea typeface="微软雅黑"/>
              <a:cs typeface="+mn-cs"/>
            </a:endParaRPr>
          </a:p>
        </p:txBody>
      </p:sp>
      <p:sp>
        <p:nvSpPr>
          <p:cNvPr id="15" name="TextBox 33"/>
          <p:cNvSpPr txBox="1"/>
          <p:nvPr/>
        </p:nvSpPr>
        <p:spPr>
          <a:xfrm>
            <a:off x="5064706" y="1671888"/>
            <a:ext cx="2210028" cy="1200331"/>
          </a:xfrm>
          <a:prstGeom prst="rect">
            <a:avLst/>
          </a:prstGeom>
          <a:noFill/>
        </p:spPr>
        <p:txBody>
          <a:bodyPr wrap="square" lIns="91445" tIns="45721" rIns="91445" bIns="45721"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zh-CN" altLang="en-US" sz="2400" b="0" i="0" u="none" strike="noStrike" kern="1200" cap="none" spc="0" normalizeH="0" baseline="0" noProof="0" dirty="0" smtClean="0">
                <a:ln>
                  <a:noFill/>
                </a:ln>
                <a:solidFill>
                  <a:prstClr val="black"/>
                </a:solidFill>
                <a:effectLst/>
                <a:uLnTx/>
                <a:uFillTx/>
                <a:latin typeface="微软雅黑"/>
                <a:ea typeface="微软雅黑"/>
                <a:cs typeface="+mn-ea"/>
                <a:sym typeface="+mn-lt"/>
              </a:rPr>
              <a:t>实现了单节点和双节点翻转的完全容忍</a:t>
            </a:r>
            <a:endParaRPr kumimoji="0" lang="en-US" altLang="zh-CN" sz="2400" b="0" i="0" u="none" strike="noStrike" kern="1200" cap="none" spc="0" normalizeH="0" baseline="0" noProof="0" dirty="0">
              <a:ln>
                <a:noFill/>
              </a:ln>
              <a:solidFill>
                <a:prstClr val="black"/>
              </a:solidFill>
              <a:effectLst/>
              <a:uLnTx/>
              <a:uFillTx/>
              <a:latin typeface="微软雅黑"/>
              <a:ea typeface="微软雅黑"/>
              <a:cs typeface="+mn-ea"/>
              <a:sym typeface="+mn-lt"/>
            </a:endParaRPr>
          </a:p>
        </p:txBody>
      </p:sp>
    </p:spTree>
    <p:extLst>
      <p:ext uri="{BB962C8B-B14F-4D97-AF65-F5344CB8AC3E}">
        <p14:creationId xmlns:p14="http://schemas.microsoft.com/office/powerpoint/2010/main" val="2612619835"/>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4"/>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21" grpId="0"/>
      <p:bldP spid="24" grpId="0"/>
      <p:bldP spid="15" grpId="0"/>
    </p:bld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63" name="组合 62"/>
          <p:cNvGrpSpPr/>
          <p:nvPr/>
        </p:nvGrpSpPr>
        <p:grpSpPr>
          <a:xfrm>
            <a:off x="4025341" y="2940891"/>
            <a:ext cx="5143000" cy="612920"/>
            <a:chOff x="4315150" y="1647579"/>
            <a:chExt cx="3857250" cy="540057"/>
          </a:xfrm>
          <a:noFill/>
        </p:grpSpPr>
        <p:sp>
          <p:nvSpPr>
            <p:cNvPr id="64" name="矩形 63"/>
            <p:cNvSpPr/>
            <p:nvPr/>
          </p:nvSpPr>
          <p:spPr>
            <a:xfrm>
              <a:off x="4841196" y="1705066"/>
              <a:ext cx="2827147" cy="461020"/>
            </a:xfrm>
            <a:prstGeom prst="rect">
              <a:avLst/>
            </a:prstGeom>
            <a:grpFill/>
            <a:ln w="15875">
              <a:noFill/>
            </a:ln>
          </p:spPr>
          <p:txBody>
            <a:bodyPr wrap="square" lIns="91440" tIns="45720" rIns="91440" bIns="45720">
              <a:spAutoFit/>
            </a:bodyPr>
            <a:lstStyle/>
            <a:p>
              <a:r>
                <a:rPr lang="zh-CN" altLang="en-US" sz="2800" b="1" dirty="0" smtClean="0">
                  <a:solidFill>
                    <a:schemeClr val="bg1">
                      <a:lumMod val="75000"/>
                    </a:schemeClr>
                  </a:solidFill>
                  <a:cs typeface="+mn-ea"/>
                  <a:sym typeface="+mn-lt"/>
                </a:rPr>
                <a:t>研究方法</a:t>
              </a:r>
              <a:endParaRPr lang="zh-CN" altLang="en-US" sz="2800" b="1" dirty="0">
                <a:solidFill>
                  <a:schemeClr val="bg1">
                    <a:lumMod val="75000"/>
                  </a:schemeClr>
                </a:solidFill>
                <a:cs typeface="+mn-ea"/>
                <a:sym typeface="+mn-lt"/>
              </a:endParaRPr>
            </a:p>
          </p:txBody>
        </p:sp>
        <p:sp>
          <p:nvSpPr>
            <p:cNvPr id="65" name="平行四边形 64"/>
            <p:cNvSpPr/>
            <p:nvPr/>
          </p:nvSpPr>
          <p:spPr>
            <a:xfrm>
              <a:off x="4315150" y="1647579"/>
              <a:ext cx="3857250" cy="540057"/>
            </a:xfrm>
            <a:prstGeom prst="parallelogram">
              <a:avLst>
                <a:gd name="adj" fmla="val 48207"/>
              </a:avLst>
            </a:prstGeom>
            <a:grpFill/>
            <a:ln w="158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endParaRPr lang="zh-CN" altLang="en-US" sz="2135" b="1" dirty="0">
                <a:solidFill>
                  <a:schemeClr val="tx1"/>
                </a:solidFill>
                <a:cs typeface="+mn-ea"/>
                <a:sym typeface="+mn-lt"/>
              </a:endParaRPr>
            </a:p>
          </p:txBody>
        </p:sp>
      </p:grpSp>
      <p:sp>
        <p:nvSpPr>
          <p:cNvPr id="15" name="Text Placeholder 4"/>
          <p:cNvSpPr txBox="1"/>
          <p:nvPr/>
        </p:nvSpPr>
        <p:spPr>
          <a:xfrm>
            <a:off x="815413" y="572625"/>
            <a:ext cx="3496603" cy="662379"/>
          </a:xfrm>
          <a:prstGeom prst="rect">
            <a:avLst/>
          </a:prstGeom>
        </p:spPr>
        <p:txBody>
          <a:bodyPr anchor="ctr">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zh-CN" altLang="en-US" sz="4265" b="1" dirty="0">
                <a:solidFill>
                  <a:schemeClr val="accent1"/>
                </a:solidFill>
                <a:cs typeface="+mn-ea"/>
                <a:sym typeface="+mn-lt"/>
              </a:rPr>
              <a:t>目录</a:t>
            </a:r>
            <a:r>
              <a:rPr lang="en-US" altLang="zh-CN" sz="4265" b="1" dirty="0">
                <a:solidFill>
                  <a:schemeClr val="accent1"/>
                </a:solidFill>
                <a:cs typeface="+mn-ea"/>
                <a:sym typeface="+mn-lt"/>
              </a:rPr>
              <a:t>/</a:t>
            </a:r>
            <a:r>
              <a:rPr lang="en-US" altLang="zh-CN" sz="3600" b="1" dirty="0">
                <a:solidFill>
                  <a:schemeClr val="accent1"/>
                </a:solidFill>
                <a:cs typeface="+mn-ea"/>
                <a:sym typeface="+mn-lt"/>
              </a:rPr>
              <a:t>Contents</a:t>
            </a:r>
            <a:endParaRPr lang="en-GB" sz="3600" b="1" dirty="0">
              <a:solidFill>
                <a:schemeClr val="accent1"/>
              </a:solidFill>
              <a:cs typeface="+mn-ea"/>
              <a:sym typeface="+mn-lt"/>
            </a:endParaRPr>
          </a:p>
        </p:txBody>
      </p:sp>
      <p:cxnSp>
        <p:nvCxnSpPr>
          <p:cNvPr id="43" name="直接连接符 42"/>
          <p:cNvCxnSpPr/>
          <p:nvPr/>
        </p:nvCxnSpPr>
        <p:spPr>
          <a:xfrm>
            <a:off x="984763" y="1412776"/>
            <a:ext cx="10199803" cy="0"/>
          </a:xfrm>
          <a:prstGeom prst="line">
            <a:avLst/>
          </a:prstGeom>
        </p:spPr>
        <p:style>
          <a:lnRef idx="1">
            <a:schemeClr val="accent1"/>
          </a:lnRef>
          <a:fillRef idx="0">
            <a:schemeClr val="accent1"/>
          </a:fillRef>
          <a:effectRef idx="0">
            <a:schemeClr val="accent1"/>
          </a:effectRef>
          <a:fontRef idx="minor">
            <a:schemeClr val="tx1"/>
          </a:fontRef>
        </p:style>
      </p:cxnSp>
      <p:grpSp>
        <p:nvGrpSpPr>
          <p:cNvPr id="45" name="组合 44"/>
          <p:cNvGrpSpPr/>
          <p:nvPr/>
        </p:nvGrpSpPr>
        <p:grpSpPr>
          <a:xfrm>
            <a:off x="3119672" y="1997604"/>
            <a:ext cx="1192345" cy="666786"/>
            <a:chOff x="2215144" y="927951"/>
            <a:chExt cx="1244730" cy="916847"/>
          </a:xfrm>
        </p:grpSpPr>
        <p:sp>
          <p:nvSpPr>
            <p:cNvPr id="46" name="平行四边形 45"/>
            <p:cNvSpPr/>
            <p:nvPr/>
          </p:nvSpPr>
          <p:spPr>
            <a:xfrm>
              <a:off x="2215144" y="982844"/>
              <a:ext cx="1120898" cy="842780"/>
            </a:xfrm>
            <a:prstGeom prst="parallelogram">
              <a:avLst>
                <a:gd name="adj" fmla="val 48207"/>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a:solidFill>
                  <a:schemeClr val="bg1"/>
                </a:solidFill>
                <a:cs typeface="+mn-ea"/>
                <a:sym typeface="+mn-lt"/>
              </a:endParaRPr>
            </a:p>
          </p:txBody>
        </p:sp>
        <p:sp>
          <p:nvSpPr>
            <p:cNvPr id="47" name="文本框 9"/>
            <p:cNvSpPr txBox="1"/>
            <p:nvPr/>
          </p:nvSpPr>
          <p:spPr>
            <a:xfrm>
              <a:off x="2393075" y="927951"/>
              <a:ext cx="1066799" cy="916847"/>
            </a:xfrm>
            <a:prstGeom prst="rect">
              <a:avLst/>
            </a:prstGeom>
            <a:noFill/>
          </p:spPr>
          <p:txBody>
            <a:bodyPr wrap="square" rtlCol="0">
              <a:spAutoFit/>
            </a:bodyPr>
            <a:lstStyle/>
            <a:p>
              <a:r>
                <a:rPr lang="en-US" altLang="zh-CN" sz="3735" dirty="0">
                  <a:solidFill>
                    <a:schemeClr val="bg1"/>
                  </a:solidFill>
                  <a:cs typeface="+mn-ea"/>
                  <a:sym typeface="+mn-lt"/>
                </a:rPr>
                <a:t>01</a:t>
              </a:r>
              <a:endParaRPr lang="zh-CN" altLang="en-US" sz="3735" dirty="0">
                <a:solidFill>
                  <a:schemeClr val="bg1"/>
                </a:solidFill>
                <a:cs typeface="+mn-ea"/>
                <a:sym typeface="+mn-lt"/>
              </a:endParaRPr>
            </a:p>
          </p:txBody>
        </p:sp>
      </p:grpSp>
      <p:grpSp>
        <p:nvGrpSpPr>
          <p:cNvPr id="48" name="组合 47"/>
          <p:cNvGrpSpPr/>
          <p:nvPr/>
        </p:nvGrpSpPr>
        <p:grpSpPr>
          <a:xfrm>
            <a:off x="3119672" y="2903757"/>
            <a:ext cx="1192345" cy="672218"/>
            <a:chOff x="2215144" y="1952311"/>
            <a:chExt cx="1244730" cy="924318"/>
          </a:xfrm>
        </p:grpSpPr>
        <p:sp>
          <p:nvSpPr>
            <p:cNvPr id="49" name="平行四边形 48"/>
            <p:cNvSpPr/>
            <p:nvPr/>
          </p:nvSpPr>
          <p:spPr>
            <a:xfrm>
              <a:off x="2215144" y="2033848"/>
              <a:ext cx="1120898" cy="842781"/>
            </a:xfrm>
            <a:prstGeom prst="parallelogram">
              <a:avLst>
                <a:gd name="adj" fmla="val 48207"/>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a:solidFill>
                  <a:schemeClr val="bg1"/>
                </a:solidFill>
                <a:cs typeface="+mn-ea"/>
                <a:sym typeface="+mn-lt"/>
              </a:endParaRPr>
            </a:p>
          </p:txBody>
        </p:sp>
        <p:sp>
          <p:nvSpPr>
            <p:cNvPr id="50" name="文本框 10"/>
            <p:cNvSpPr txBox="1"/>
            <p:nvPr/>
          </p:nvSpPr>
          <p:spPr>
            <a:xfrm>
              <a:off x="2393075" y="1952311"/>
              <a:ext cx="1066799" cy="916850"/>
            </a:xfrm>
            <a:prstGeom prst="rect">
              <a:avLst/>
            </a:prstGeom>
            <a:noFill/>
          </p:spPr>
          <p:txBody>
            <a:bodyPr wrap="square" rtlCol="0">
              <a:spAutoFit/>
            </a:bodyPr>
            <a:lstStyle/>
            <a:p>
              <a:r>
                <a:rPr lang="en-US" altLang="zh-CN" sz="3735" dirty="0">
                  <a:solidFill>
                    <a:schemeClr val="bg1"/>
                  </a:solidFill>
                  <a:cs typeface="+mn-ea"/>
                  <a:sym typeface="+mn-lt"/>
                </a:rPr>
                <a:t>02</a:t>
              </a:r>
              <a:endParaRPr lang="zh-CN" altLang="en-US" sz="3735" dirty="0">
                <a:solidFill>
                  <a:schemeClr val="bg1"/>
                </a:solidFill>
                <a:cs typeface="+mn-ea"/>
                <a:sym typeface="+mn-lt"/>
              </a:endParaRPr>
            </a:p>
          </p:txBody>
        </p:sp>
      </p:grpSp>
      <p:grpSp>
        <p:nvGrpSpPr>
          <p:cNvPr id="51" name="组合 50"/>
          <p:cNvGrpSpPr/>
          <p:nvPr/>
        </p:nvGrpSpPr>
        <p:grpSpPr>
          <a:xfrm>
            <a:off x="3119672" y="3839554"/>
            <a:ext cx="1192345" cy="666786"/>
            <a:chOff x="2215144" y="3018134"/>
            <a:chExt cx="1244730" cy="916848"/>
          </a:xfrm>
        </p:grpSpPr>
        <p:sp>
          <p:nvSpPr>
            <p:cNvPr id="52" name="平行四边形 51"/>
            <p:cNvSpPr/>
            <p:nvPr/>
          </p:nvSpPr>
          <p:spPr>
            <a:xfrm>
              <a:off x="2215144" y="3084852"/>
              <a:ext cx="1120898" cy="842781"/>
            </a:xfrm>
            <a:prstGeom prst="parallelogram">
              <a:avLst>
                <a:gd name="adj" fmla="val 48207"/>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a:solidFill>
                  <a:schemeClr val="bg1"/>
                </a:solidFill>
                <a:cs typeface="+mn-ea"/>
                <a:sym typeface="+mn-lt"/>
              </a:endParaRPr>
            </a:p>
          </p:txBody>
        </p:sp>
        <p:sp>
          <p:nvSpPr>
            <p:cNvPr id="53" name="文本框 11"/>
            <p:cNvSpPr txBox="1"/>
            <p:nvPr/>
          </p:nvSpPr>
          <p:spPr>
            <a:xfrm>
              <a:off x="2393075" y="3018134"/>
              <a:ext cx="1066799" cy="916848"/>
            </a:xfrm>
            <a:prstGeom prst="rect">
              <a:avLst/>
            </a:prstGeom>
            <a:noFill/>
          </p:spPr>
          <p:txBody>
            <a:bodyPr wrap="square" rtlCol="0">
              <a:spAutoFit/>
            </a:bodyPr>
            <a:lstStyle/>
            <a:p>
              <a:r>
                <a:rPr lang="en-US" altLang="zh-CN" sz="3735" dirty="0">
                  <a:solidFill>
                    <a:schemeClr val="bg1"/>
                  </a:solidFill>
                  <a:cs typeface="+mn-ea"/>
                  <a:sym typeface="+mn-lt"/>
                </a:rPr>
                <a:t>03</a:t>
              </a:r>
              <a:endParaRPr lang="zh-CN" altLang="en-US" sz="3735" dirty="0">
                <a:solidFill>
                  <a:schemeClr val="bg1"/>
                </a:solidFill>
                <a:cs typeface="+mn-ea"/>
                <a:sym typeface="+mn-lt"/>
              </a:endParaRPr>
            </a:p>
          </p:txBody>
        </p:sp>
      </p:grpSp>
      <p:grpSp>
        <p:nvGrpSpPr>
          <p:cNvPr id="54" name="组合 53"/>
          <p:cNvGrpSpPr/>
          <p:nvPr/>
        </p:nvGrpSpPr>
        <p:grpSpPr>
          <a:xfrm>
            <a:off x="3119672" y="4749540"/>
            <a:ext cx="1192345" cy="677512"/>
            <a:chOff x="2215144" y="4047039"/>
            <a:chExt cx="1244730" cy="931598"/>
          </a:xfrm>
        </p:grpSpPr>
        <p:sp>
          <p:nvSpPr>
            <p:cNvPr id="55" name="平行四边形 54"/>
            <p:cNvSpPr/>
            <p:nvPr/>
          </p:nvSpPr>
          <p:spPr>
            <a:xfrm>
              <a:off x="2215144" y="4135856"/>
              <a:ext cx="1120898" cy="842781"/>
            </a:xfrm>
            <a:prstGeom prst="parallelogram">
              <a:avLst>
                <a:gd name="adj" fmla="val 48207"/>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a:solidFill>
                  <a:schemeClr val="bg1"/>
                </a:solidFill>
                <a:cs typeface="+mn-ea"/>
                <a:sym typeface="+mn-lt"/>
              </a:endParaRPr>
            </a:p>
          </p:txBody>
        </p:sp>
        <p:sp>
          <p:nvSpPr>
            <p:cNvPr id="56" name="文本框 12"/>
            <p:cNvSpPr txBox="1"/>
            <p:nvPr/>
          </p:nvSpPr>
          <p:spPr>
            <a:xfrm>
              <a:off x="2393075" y="4047039"/>
              <a:ext cx="1066799" cy="916850"/>
            </a:xfrm>
            <a:prstGeom prst="rect">
              <a:avLst/>
            </a:prstGeom>
            <a:noFill/>
          </p:spPr>
          <p:txBody>
            <a:bodyPr wrap="square" rtlCol="0">
              <a:spAutoFit/>
            </a:bodyPr>
            <a:lstStyle/>
            <a:p>
              <a:r>
                <a:rPr lang="en-US" altLang="zh-CN" sz="3735" dirty="0">
                  <a:solidFill>
                    <a:schemeClr val="bg1"/>
                  </a:solidFill>
                  <a:cs typeface="+mn-ea"/>
                  <a:sym typeface="+mn-lt"/>
                </a:rPr>
                <a:t>04</a:t>
              </a:r>
              <a:endParaRPr lang="zh-CN" altLang="en-US" sz="3735" dirty="0">
                <a:solidFill>
                  <a:schemeClr val="bg1"/>
                </a:solidFill>
                <a:cs typeface="+mn-ea"/>
                <a:sym typeface="+mn-lt"/>
              </a:endParaRPr>
            </a:p>
          </p:txBody>
        </p:sp>
      </p:grpSp>
      <p:grpSp>
        <p:nvGrpSpPr>
          <p:cNvPr id="60" name="组合 59"/>
          <p:cNvGrpSpPr/>
          <p:nvPr/>
        </p:nvGrpSpPr>
        <p:grpSpPr>
          <a:xfrm>
            <a:off x="4025341" y="2015353"/>
            <a:ext cx="5143000" cy="612920"/>
            <a:chOff x="4315150" y="953426"/>
            <a:chExt cx="3857250" cy="540057"/>
          </a:xfrm>
          <a:noFill/>
        </p:grpSpPr>
        <p:sp>
          <p:nvSpPr>
            <p:cNvPr id="62" name="平行四边形 61"/>
            <p:cNvSpPr/>
            <p:nvPr/>
          </p:nvSpPr>
          <p:spPr>
            <a:xfrm>
              <a:off x="4315150" y="953426"/>
              <a:ext cx="3857250" cy="540057"/>
            </a:xfrm>
            <a:prstGeom prst="parallelogram">
              <a:avLst>
                <a:gd name="adj" fmla="val 48207"/>
              </a:avLst>
            </a:prstGeom>
            <a:grpFill/>
            <a:ln w="158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endParaRPr lang="zh-CN" altLang="en-US" sz="2135" b="1">
                <a:solidFill>
                  <a:schemeClr val="tx1"/>
                </a:solidFill>
                <a:cs typeface="+mn-ea"/>
                <a:sym typeface="+mn-lt"/>
              </a:endParaRPr>
            </a:p>
          </p:txBody>
        </p:sp>
        <p:sp>
          <p:nvSpPr>
            <p:cNvPr id="61" name="矩形 60"/>
            <p:cNvSpPr/>
            <p:nvPr/>
          </p:nvSpPr>
          <p:spPr>
            <a:xfrm>
              <a:off x="4841196" y="1002520"/>
              <a:ext cx="2827147" cy="461020"/>
            </a:xfrm>
            <a:prstGeom prst="rect">
              <a:avLst/>
            </a:prstGeom>
            <a:grpFill/>
            <a:ln w="15875">
              <a:noFill/>
            </a:ln>
          </p:spPr>
          <p:txBody>
            <a:bodyPr wrap="square" lIns="91440" tIns="45720" rIns="91440" bIns="45720">
              <a:spAutoFit/>
            </a:bodyPr>
            <a:lstStyle/>
            <a:p>
              <a:r>
                <a:rPr lang="zh-CN" altLang="en-US" sz="2800" b="1" dirty="0" smtClean="0">
                  <a:solidFill>
                    <a:schemeClr val="bg1">
                      <a:lumMod val="75000"/>
                    </a:schemeClr>
                  </a:solidFill>
                  <a:cs typeface="+mn-ea"/>
                  <a:sym typeface="+mn-lt"/>
                </a:rPr>
                <a:t>背景和意义</a:t>
              </a:r>
              <a:endParaRPr lang="zh-CN" altLang="en-US" sz="2800" b="1" dirty="0">
                <a:solidFill>
                  <a:schemeClr val="bg1">
                    <a:lumMod val="75000"/>
                  </a:schemeClr>
                </a:solidFill>
                <a:cs typeface="+mn-ea"/>
                <a:sym typeface="+mn-lt"/>
              </a:endParaRPr>
            </a:p>
          </p:txBody>
        </p:sp>
      </p:grpSp>
      <p:grpSp>
        <p:nvGrpSpPr>
          <p:cNvPr id="66" name="组合 65"/>
          <p:cNvGrpSpPr/>
          <p:nvPr/>
        </p:nvGrpSpPr>
        <p:grpSpPr>
          <a:xfrm>
            <a:off x="4025341" y="3866428"/>
            <a:ext cx="5143000" cy="612920"/>
            <a:chOff x="4315150" y="2341731"/>
            <a:chExt cx="3857250" cy="540057"/>
          </a:xfrm>
        </p:grpSpPr>
        <p:sp>
          <p:nvSpPr>
            <p:cNvPr id="67" name="矩形 66"/>
            <p:cNvSpPr/>
            <p:nvPr/>
          </p:nvSpPr>
          <p:spPr>
            <a:xfrm>
              <a:off x="4841197" y="2374040"/>
              <a:ext cx="2827146" cy="461020"/>
            </a:xfrm>
            <a:prstGeom prst="rect">
              <a:avLst/>
            </a:prstGeom>
            <a:ln w="15875">
              <a:noFill/>
            </a:ln>
          </p:spPr>
          <p:txBody>
            <a:bodyPr wrap="square" lIns="91440" tIns="45720" rIns="91440" bIns="45720">
              <a:spAutoFit/>
            </a:bodyPr>
            <a:lstStyle/>
            <a:p>
              <a:r>
                <a:rPr lang="zh-CN" altLang="en-US" sz="2800" b="1" dirty="0" smtClean="0">
                  <a:solidFill>
                    <a:schemeClr val="bg1">
                      <a:lumMod val="75000"/>
                    </a:schemeClr>
                  </a:solidFill>
                  <a:cs typeface="+mn-ea"/>
                  <a:sym typeface="+mn-lt"/>
                </a:rPr>
                <a:t>研究内容</a:t>
              </a:r>
              <a:endParaRPr lang="zh-CN" altLang="en-US" sz="2800" b="1" dirty="0">
                <a:solidFill>
                  <a:schemeClr val="bg1">
                    <a:lumMod val="75000"/>
                  </a:schemeClr>
                </a:solidFill>
                <a:cs typeface="+mn-ea"/>
                <a:sym typeface="+mn-lt"/>
              </a:endParaRPr>
            </a:p>
          </p:txBody>
        </p:sp>
        <p:sp>
          <p:nvSpPr>
            <p:cNvPr id="68" name="平行四边形 67"/>
            <p:cNvSpPr/>
            <p:nvPr/>
          </p:nvSpPr>
          <p:spPr>
            <a:xfrm>
              <a:off x="4315150" y="2341731"/>
              <a:ext cx="3857250" cy="540057"/>
            </a:xfrm>
            <a:prstGeom prst="parallelogram">
              <a:avLst>
                <a:gd name="adj" fmla="val 48207"/>
              </a:avLst>
            </a:prstGeom>
            <a:noFill/>
            <a:ln w="158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endParaRPr lang="zh-CN" altLang="en-US" sz="2135" b="1">
                <a:solidFill>
                  <a:schemeClr val="tx1"/>
                </a:solidFill>
                <a:cs typeface="+mn-ea"/>
                <a:sym typeface="+mn-lt"/>
              </a:endParaRPr>
            </a:p>
          </p:txBody>
        </p:sp>
      </p:grpSp>
      <p:grpSp>
        <p:nvGrpSpPr>
          <p:cNvPr id="69" name="组合 68"/>
          <p:cNvGrpSpPr/>
          <p:nvPr/>
        </p:nvGrpSpPr>
        <p:grpSpPr>
          <a:xfrm>
            <a:off x="4025341" y="4791966"/>
            <a:ext cx="5143000" cy="612920"/>
            <a:chOff x="4315150" y="3035884"/>
            <a:chExt cx="3857250" cy="540057"/>
          </a:xfrm>
        </p:grpSpPr>
        <p:sp>
          <p:nvSpPr>
            <p:cNvPr id="70" name="矩形 69"/>
            <p:cNvSpPr/>
            <p:nvPr/>
          </p:nvSpPr>
          <p:spPr>
            <a:xfrm>
              <a:off x="4841196" y="3076586"/>
              <a:ext cx="2827147" cy="461020"/>
            </a:xfrm>
            <a:prstGeom prst="rect">
              <a:avLst/>
            </a:prstGeom>
            <a:ln w="15875">
              <a:noFill/>
            </a:ln>
          </p:spPr>
          <p:txBody>
            <a:bodyPr wrap="square" lIns="91440" tIns="45720" rIns="91440" bIns="45720">
              <a:spAutoFit/>
            </a:bodyPr>
            <a:lstStyle/>
            <a:p>
              <a:r>
                <a:rPr lang="zh-CN" altLang="en-US" sz="2800" b="1" dirty="0" smtClean="0">
                  <a:cs typeface="+mn-ea"/>
                  <a:sym typeface="+mn-lt"/>
                </a:rPr>
                <a:t>创新与不足</a:t>
              </a:r>
              <a:endParaRPr lang="zh-CN" altLang="en-US" sz="2800" b="1" dirty="0">
                <a:cs typeface="+mn-ea"/>
                <a:sym typeface="+mn-lt"/>
              </a:endParaRPr>
            </a:p>
          </p:txBody>
        </p:sp>
        <p:sp>
          <p:nvSpPr>
            <p:cNvPr id="71" name="平行四边形 70"/>
            <p:cNvSpPr/>
            <p:nvPr/>
          </p:nvSpPr>
          <p:spPr>
            <a:xfrm>
              <a:off x="4315150" y="3035884"/>
              <a:ext cx="3857250" cy="540057"/>
            </a:xfrm>
            <a:prstGeom prst="parallelogram">
              <a:avLst>
                <a:gd name="adj" fmla="val 48207"/>
              </a:avLst>
            </a:prstGeom>
            <a:noFill/>
            <a:ln w="158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endParaRPr lang="zh-CN" altLang="en-US" sz="2135" b="1">
                <a:solidFill>
                  <a:schemeClr val="tx1"/>
                </a:solidFill>
                <a:cs typeface="+mn-ea"/>
                <a:sym typeface="+mn-lt"/>
              </a:endParaRPr>
            </a:p>
          </p:txBody>
        </p:sp>
      </p:grpSp>
      <p:sp>
        <p:nvSpPr>
          <p:cNvPr id="2" name="灯片编号占位符 1"/>
          <p:cNvSpPr>
            <a:spLocks noGrp="1"/>
          </p:cNvSpPr>
          <p:nvPr>
            <p:ph type="sldNum" sz="quarter" idx="12"/>
          </p:nvPr>
        </p:nvSpPr>
        <p:spPr/>
        <p:txBody>
          <a:bodyPr/>
          <a:lstStyle/>
          <a:p>
            <a:fld id="{D44FA6E1-6B83-4935-BD31-F33F54FC6619}" type="slidenum">
              <a:rPr lang="zh-CN" altLang="en-US" smtClean="0"/>
              <a:pPr/>
              <a:t>22</a:t>
            </a:fld>
            <a:endParaRPr lang="zh-CN" altLang="en-US" dirty="0"/>
          </a:p>
        </p:txBody>
      </p:sp>
    </p:spTree>
    <p:extLst>
      <p:ext uri="{BB962C8B-B14F-4D97-AF65-F5344CB8AC3E}">
        <p14:creationId xmlns:p14="http://schemas.microsoft.com/office/powerpoint/2010/main" val="436551909"/>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19" name="TextBox 33"/>
          <p:cNvSpPr txBox="1"/>
          <p:nvPr/>
        </p:nvSpPr>
        <p:spPr>
          <a:xfrm>
            <a:off x="1762567" y="1363970"/>
            <a:ext cx="9497766" cy="461667"/>
          </a:xfrm>
          <a:prstGeom prst="rect">
            <a:avLst/>
          </a:prstGeom>
          <a:noFill/>
        </p:spPr>
        <p:txBody>
          <a:bodyPr wrap="square" lIns="91445" tIns="45721" rIns="91445" bIns="45721" rtlCol="0">
            <a:spAutoFit/>
          </a:bodyPr>
          <a:lstStyle/>
          <a:p>
            <a:pPr lvl="0" algn="just">
              <a:defRPr/>
            </a:pPr>
            <a:r>
              <a:rPr lang="en-US" altLang="zh-CN" sz="2400" dirty="0" smtClean="0">
                <a:latin typeface="+mn-ea"/>
                <a:cs typeface="+mn-ea"/>
                <a:sym typeface="+mn-lt"/>
              </a:rPr>
              <a:t>2</a:t>
            </a:r>
            <a:r>
              <a:rPr lang="zh-CN" altLang="en-US" sz="2400" dirty="0" smtClean="0">
                <a:latin typeface="+mn-ea"/>
                <a:cs typeface="+mn-ea"/>
                <a:sym typeface="+mn-lt"/>
              </a:rPr>
              <a:t>）一款单节点翻转可完全自恢复的时序</a:t>
            </a:r>
            <a:r>
              <a:rPr lang="en-US" altLang="zh-CN" sz="2400" dirty="0" smtClean="0">
                <a:latin typeface="+mn-ea"/>
                <a:cs typeface="+mn-ea"/>
                <a:sym typeface="+mn-lt"/>
              </a:rPr>
              <a:t>EDAC</a:t>
            </a:r>
            <a:r>
              <a:rPr lang="zh-CN" altLang="en-US" sz="2400" dirty="0" smtClean="0">
                <a:latin typeface="+mn-ea"/>
                <a:cs typeface="+mn-ea"/>
                <a:sym typeface="+mn-lt"/>
              </a:rPr>
              <a:t>电路设计（</a:t>
            </a:r>
            <a:r>
              <a:rPr lang="en-US" altLang="zh-CN" sz="2400" dirty="0" smtClean="0">
                <a:latin typeface="+mn-ea"/>
                <a:cs typeface="+mn-ea"/>
                <a:sym typeface="+mn-lt"/>
              </a:rPr>
              <a:t>SR EDAC</a:t>
            </a:r>
            <a:r>
              <a:rPr lang="zh-CN" altLang="en-US" sz="2400" dirty="0" smtClean="0">
                <a:latin typeface="+mn-ea"/>
                <a:cs typeface="+mn-ea"/>
                <a:sym typeface="+mn-lt"/>
              </a:rPr>
              <a:t>）</a:t>
            </a:r>
            <a:endParaRPr kumimoji="0" lang="en-US" altLang="zh-CN" sz="2400" i="0" u="none" strike="noStrike" kern="1200" cap="none" spc="0" normalizeH="0" baseline="0" noProof="0" dirty="0">
              <a:ln>
                <a:noFill/>
              </a:ln>
              <a:effectLst/>
              <a:uLnTx/>
              <a:uFillTx/>
              <a:latin typeface="+mn-ea"/>
              <a:cs typeface="+mn-ea"/>
              <a:sym typeface="+mn-lt"/>
            </a:endParaRPr>
          </a:p>
        </p:txBody>
      </p:sp>
      <p:sp>
        <p:nvSpPr>
          <p:cNvPr id="28" name="圆角矩形 27"/>
          <p:cNvSpPr/>
          <p:nvPr/>
        </p:nvSpPr>
        <p:spPr>
          <a:xfrm>
            <a:off x="380999" y="5407838"/>
            <a:ext cx="11382376" cy="1153861"/>
          </a:xfrm>
          <a:prstGeom prst="roundRect">
            <a:avLst/>
          </a:prstGeom>
          <a:solidFill>
            <a:schemeClr val="accent1">
              <a:alpha val="2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2000" b="0" i="0" u="none" strike="noStrike" kern="1200" cap="none" spc="0" normalizeH="0" baseline="0" noProof="0">
              <a:ln>
                <a:noFill/>
              </a:ln>
              <a:solidFill>
                <a:prstClr val="white"/>
              </a:solidFill>
              <a:effectLst/>
              <a:uLnTx/>
              <a:uFillTx/>
              <a:latin typeface="微软雅黑"/>
              <a:ea typeface="微软雅黑"/>
              <a:cs typeface="+mn-cs"/>
            </a:endParaRPr>
          </a:p>
        </p:txBody>
      </p:sp>
      <p:sp>
        <p:nvSpPr>
          <p:cNvPr id="27" name="圆角矩形 26"/>
          <p:cNvSpPr/>
          <p:nvPr/>
        </p:nvSpPr>
        <p:spPr>
          <a:xfrm>
            <a:off x="380999" y="529437"/>
            <a:ext cx="11382376" cy="6033287"/>
          </a:xfrm>
          <a:prstGeom prst="roundRect">
            <a:avLst>
              <a:gd name="adj" fmla="val 0"/>
            </a:avLst>
          </a:prstGeom>
          <a:noFill/>
          <a:ln w="3175">
            <a:solidFill>
              <a:srgbClr val="5B9BD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1200" cap="none" spc="0" normalizeH="0" baseline="0" noProof="0">
              <a:ln>
                <a:noFill/>
              </a:ln>
              <a:solidFill>
                <a:prstClr val="black"/>
              </a:solidFill>
              <a:effectLst/>
              <a:uLnTx/>
              <a:uFillTx/>
              <a:latin typeface="微软雅黑"/>
              <a:ea typeface="微软雅黑"/>
              <a:cs typeface="+mn-ea"/>
              <a:sym typeface="+mn-lt"/>
            </a:endParaRPr>
          </a:p>
        </p:txBody>
      </p:sp>
      <p:sp>
        <p:nvSpPr>
          <p:cNvPr id="2" name="文本占位符 1"/>
          <p:cNvSpPr>
            <a:spLocks noGrp="1"/>
          </p:cNvSpPr>
          <p:nvPr>
            <p:ph type="body" sz="quarter" idx="10"/>
          </p:nvPr>
        </p:nvSpPr>
        <p:spPr>
          <a:xfrm>
            <a:off x="302337" y="81259"/>
            <a:ext cx="6511418" cy="458787"/>
          </a:xfrm>
        </p:spPr>
        <p:txBody>
          <a:bodyPr>
            <a:noAutofit/>
          </a:bodyPr>
          <a:lstStyle/>
          <a:p>
            <a:r>
              <a:rPr lang="zh-CN" altLang="en-US" sz="2800" b="1" dirty="0" smtClean="0">
                <a:solidFill>
                  <a:srgbClr val="5B9BD5"/>
                </a:solidFill>
                <a:latin typeface="+mn-ea"/>
                <a:cs typeface="+mn-ea"/>
                <a:sym typeface="+mn-lt"/>
              </a:rPr>
              <a:t>创新与不足</a:t>
            </a:r>
            <a:endParaRPr lang="zh-CN" altLang="en-US" sz="2800" b="1" dirty="0">
              <a:solidFill>
                <a:srgbClr val="5B9BD5"/>
              </a:solidFill>
              <a:latin typeface="+mn-ea"/>
              <a:cs typeface="+mn-ea"/>
              <a:sym typeface="+mn-lt"/>
            </a:endParaRPr>
          </a:p>
        </p:txBody>
      </p:sp>
      <p:sp>
        <p:nvSpPr>
          <p:cNvPr id="10" name="灯片编号占位符 9"/>
          <p:cNvSpPr>
            <a:spLocks noGrp="1"/>
          </p:cNvSpPr>
          <p:nvPr>
            <p:ph type="sldNum" sz="quarter" idx="13"/>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4FA6E1-6B83-4935-BD31-F33F54FC6619}" type="slidenum">
              <a:rPr kumimoji="0" lang="zh-CN" altLang="en-US" sz="2000" b="1" i="0" u="none" strike="noStrike" kern="1200" cap="none" spc="0" normalizeH="0" baseline="0" noProof="0" smtClean="0">
                <a:ln>
                  <a:noFill/>
                </a:ln>
                <a:solidFill>
                  <a:srgbClr val="5B9BD5"/>
                </a:solidFill>
                <a:effectLst/>
                <a:uLnTx/>
                <a:uFillTx/>
                <a:latin typeface="微软雅黑"/>
                <a:ea typeface="微软雅黑"/>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zh-CN" altLang="en-US" sz="2000" b="1" i="0" u="none" strike="noStrike" kern="1200" cap="none" spc="0" normalizeH="0" baseline="0" noProof="0" dirty="0">
              <a:ln>
                <a:noFill/>
              </a:ln>
              <a:solidFill>
                <a:srgbClr val="5B9BD5"/>
              </a:solidFill>
              <a:effectLst/>
              <a:uLnTx/>
              <a:uFillTx/>
              <a:latin typeface="微软雅黑"/>
              <a:ea typeface="微软雅黑"/>
              <a:cs typeface="+mn-cs"/>
            </a:endParaRPr>
          </a:p>
        </p:txBody>
      </p:sp>
      <p:sp>
        <p:nvSpPr>
          <p:cNvPr id="18" name="TextBox 33"/>
          <p:cNvSpPr txBox="1"/>
          <p:nvPr/>
        </p:nvSpPr>
        <p:spPr>
          <a:xfrm>
            <a:off x="1762567" y="2459610"/>
            <a:ext cx="8348179" cy="461667"/>
          </a:xfrm>
          <a:prstGeom prst="rect">
            <a:avLst/>
          </a:prstGeom>
          <a:noFill/>
        </p:spPr>
        <p:txBody>
          <a:bodyPr wrap="square" lIns="91445" tIns="45721" rIns="91445" bIns="45721"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en-US" altLang="zh-CN" sz="2400" dirty="0" smtClean="0">
                <a:latin typeface="+mn-ea"/>
                <a:cs typeface="+mn-ea"/>
                <a:sym typeface="+mn-lt"/>
              </a:rPr>
              <a:t>4</a:t>
            </a:r>
            <a:r>
              <a:rPr lang="zh-CN" altLang="en-US" sz="2400" dirty="0" smtClean="0">
                <a:latin typeface="+mn-ea"/>
                <a:cs typeface="+mn-ea"/>
                <a:sym typeface="+mn-lt"/>
              </a:rPr>
              <a:t>）对跳变型监测单元进行全定制的单粒子翻转的加固设计</a:t>
            </a:r>
            <a:endParaRPr kumimoji="0" lang="en-US" altLang="zh-CN" sz="2400" i="0" u="none" strike="noStrike" kern="1200" cap="none" spc="0" normalizeH="0" baseline="0" noProof="0" dirty="0">
              <a:ln>
                <a:noFill/>
              </a:ln>
              <a:effectLst/>
              <a:uLnTx/>
              <a:uFillTx/>
              <a:latin typeface="+mn-ea"/>
              <a:cs typeface="+mn-ea"/>
              <a:sym typeface="+mn-lt"/>
            </a:endParaRPr>
          </a:p>
        </p:txBody>
      </p:sp>
      <p:sp>
        <p:nvSpPr>
          <p:cNvPr id="21" name="TextBox 33"/>
          <p:cNvSpPr txBox="1"/>
          <p:nvPr/>
        </p:nvSpPr>
        <p:spPr>
          <a:xfrm>
            <a:off x="441990" y="5469342"/>
            <a:ext cx="11535698" cy="461667"/>
          </a:xfrm>
          <a:prstGeom prst="rect">
            <a:avLst/>
          </a:prstGeom>
          <a:noFill/>
        </p:spPr>
        <p:txBody>
          <a:bodyPr wrap="square" lIns="91445" tIns="45721" rIns="91445" bIns="45721"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zh-CN" altLang="en-US" sz="2400" dirty="0" smtClean="0">
                <a:latin typeface="+mn-ea"/>
                <a:cs typeface="+mn-ea"/>
                <a:sym typeface="+mn-lt"/>
              </a:rPr>
              <a:t>不足</a:t>
            </a:r>
            <a:r>
              <a:rPr lang="en-US" altLang="zh-CN" sz="2400" dirty="0" smtClean="0">
                <a:latin typeface="+mn-ea"/>
                <a:cs typeface="+mn-ea"/>
                <a:sym typeface="+mn-lt"/>
              </a:rPr>
              <a:t>1</a:t>
            </a:r>
            <a:r>
              <a:rPr lang="zh-CN" altLang="en-US" sz="2400" dirty="0" smtClean="0">
                <a:latin typeface="+mn-ea"/>
                <a:cs typeface="+mn-ea"/>
                <a:sym typeface="+mn-lt"/>
              </a:rPr>
              <a:t>：自适应调节技术带来的能效收益非常可观，但必须配合</a:t>
            </a:r>
            <a:r>
              <a:rPr lang="zh-CN" altLang="en-US" sz="2400" dirty="0" smtClean="0">
                <a:solidFill>
                  <a:srgbClr val="FF0000"/>
                </a:solidFill>
                <a:latin typeface="+mn-ea"/>
                <a:cs typeface="+mn-ea"/>
                <a:sym typeface="+mn-lt"/>
              </a:rPr>
              <a:t>高效的系统调节</a:t>
            </a:r>
            <a:r>
              <a:rPr lang="en-US" altLang="zh-CN" sz="2400" dirty="0" smtClean="0">
                <a:latin typeface="+mn-ea"/>
                <a:cs typeface="+mn-ea"/>
                <a:sym typeface="+mn-lt"/>
              </a:rPr>
              <a:t>!</a:t>
            </a:r>
            <a:endParaRPr kumimoji="0" lang="en-US" altLang="zh-CN" sz="2400" i="0" u="none" strike="noStrike" kern="1200" cap="none" spc="0" normalizeH="0" baseline="0" noProof="0" dirty="0">
              <a:ln>
                <a:noFill/>
              </a:ln>
              <a:effectLst/>
              <a:uLnTx/>
              <a:uFillTx/>
              <a:latin typeface="+mn-ea"/>
              <a:cs typeface="+mn-ea"/>
              <a:sym typeface="+mn-lt"/>
            </a:endParaRPr>
          </a:p>
        </p:txBody>
      </p:sp>
      <p:sp>
        <p:nvSpPr>
          <p:cNvPr id="24" name="TextBox 33"/>
          <p:cNvSpPr txBox="1"/>
          <p:nvPr/>
        </p:nvSpPr>
        <p:spPr>
          <a:xfrm>
            <a:off x="453531" y="6046437"/>
            <a:ext cx="11121033" cy="461667"/>
          </a:xfrm>
          <a:prstGeom prst="rect">
            <a:avLst/>
          </a:prstGeom>
          <a:noFill/>
        </p:spPr>
        <p:txBody>
          <a:bodyPr wrap="square" lIns="91445" tIns="45721" rIns="91445" bIns="45721" rtlCol="0">
            <a:spAutoFit/>
          </a:bodyPr>
          <a:lstStyle/>
          <a:p>
            <a:pPr lvl="0" algn="just">
              <a:defRPr/>
            </a:pPr>
            <a:r>
              <a:rPr lang="zh-CN" altLang="en-US" sz="2400" dirty="0" smtClean="0">
                <a:latin typeface="+mn-ea"/>
                <a:cs typeface="+mn-ea"/>
                <a:sym typeface="+mn-lt"/>
              </a:rPr>
              <a:t>不足</a:t>
            </a:r>
            <a:r>
              <a:rPr lang="en-US" altLang="zh-CN" sz="2400" dirty="0" smtClean="0">
                <a:latin typeface="+mn-ea"/>
                <a:cs typeface="+mn-ea"/>
                <a:sym typeface="+mn-lt"/>
              </a:rPr>
              <a:t>2</a:t>
            </a:r>
            <a:r>
              <a:rPr lang="zh-CN" altLang="en-US" sz="2400" dirty="0" smtClean="0">
                <a:latin typeface="+mn-ea"/>
                <a:cs typeface="+mn-ea"/>
                <a:sym typeface="+mn-lt"/>
              </a:rPr>
              <a:t>：不影响</a:t>
            </a:r>
            <a:r>
              <a:rPr lang="zh-CN" altLang="en-US" sz="2400" dirty="0" smtClean="0">
                <a:solidFill>
                  <a:srgbClr val="FF0000"/>
                </a:solidFill>
                <a:latin typeface="+mn-ea"/>
                <a:cs typeface="+mn-ea"/>
                <a:sym typeface="+mn-lt"/>
              </a:rPr>
              <a:t>系统吞吐率</a:t>
            </a:r>
            <a:r>
              <a:rPr lang="zh-CN" altLang="en-US" sz="2400" dirty="0">
                <a:latin typeface="+mn-ea"/>
                <a:cs typeface="+mn-ea"/>
                <a:sym typeface="+mn-lt"/>
              </a:rPr>
              <a:t>的单粒子翻转加固</a:t>
            </a:r>
            <a:r>
              <a:rPr lang="zh-CN" altLang="en-US" sz="2400" dirty="0" smtClean="0">
                <a:latin typeface="+mn-ea"/>
                <a:cs typeface="+mn-ea"/>
                <a:sym typeface="+mn-lt"/>
              </a:rPr>
              <a:t>方法和时序纠错机制至关重要！</a:t>
            </a:r>
            <a:endParaRPr kumimoji="0" lang="en-US" altLang="zh-CN" sz="2400" i="0" u="none" strike="noStrike" kern="1200" cap="none" spc="0" normalizeH="0" baseline="0" noProof="0" dirty="0">
              <a:ln>
                <a:noFill/>
              </a:ln>
              <a:effectLst/>
              <a:uLnTx/>
              <a:uFillTx/>
              <a:latin typeface="+mn-ea"/>
              <a:cs typeface="+mn-ea"/>
              <a:sym typeface="+mn-lt"/>
            </a:endParaRPr>
          </a:p>
        </p:txBody>
      </p:sp>
      <p:sp>
        <p:nvSpPr>
          <p:cNvPr id="31" name="TextBox 33"/>
          <p:cNvSpPr txBox="1"/>
          <p:nvPr/>
        </p:nvSpPr>
        <p:spPr>
          <a:xfrm>
            <a:off x="1762567" y="1911790"/>
            <a:ext cx="9276047" cy="461667"/>
          </a:xfrm>
          <a:prstGeom prst="rect">
            <a:avLst/>
          </a:prstGeom>
          <a:noFill/>
        </p:spPr>
        <p:txBody>
          <a:bodyPr wrap="square" lIns="91445" tIns="45721" rIns="91445" bIns="45721" rtlCol="0">
            <a:spAutoFit/>
          </a:bodyPr>
          <a:lstStyle/>
          <a:p>
            <a:pPr lvl="0" algn="just">
              <a:defRPr/>
            </a:pPr>
            <a:r>
              <a:rPr lang="en-US" altLang="zh-CN" sz="2400" dirty="0" smtClean="0">
                <a:latin typeface="+mn-ea"/>
                <a:cs typeface="+mn-ea"/>
                <a:sym typeface="+mn-lt"/>
              </a:rPr>
              <a:t>3</a:t>
            </a:r>
            <a:r>
              <a:rPr lang="zh-CN" altLang="en-US" sz="2400" dirty="0" smtClean="0">
                <a:latin typeface="+mn-ea"/>
                <a:cs typeface="+mn-ea"/>
                <a:sym typeface="+mn-lt"/>
              </a:rPr>
              <a:t>）一款双节点翻转可完全容忍的时序</a:t>
            </a:r>
            <a:r>
              <a:rPr lang="en-US" altLang="zh-CN" sz="2400" dirty="0" smtClean="0">
                <a:latin typeface="+mn-ea"/>
                <a:cs typeface="+mn-ea"/>
                <a:sym typeface="+mn-lt"/>
              </a:rPr>
              <a:t>EDAC</a:t>
            </a:r>
            <a:r>
              <a:rPr lang="zh-CN" altLang="en-US" sz="2400" dirty="0" smtClean="0">
                <a:latin typeface="+mn-ea"/>
                <a:cs typeface="+mn-ea"/>
                <a:sym typeface="+mn-lt"/>
              </a:rPr>
              <a:t>电路设计（</a:t>
            </a:r>
            <a:r>
              <a:rPr lang="en-US" altLang="zh-CN" sz="2400" dirty="0" smtClean="0">
                <a:latin typeface="+mn-ea"/>
                <a:cs typeface="+mn-ea"/>
                <a:sym typeface="+mn-lt"/>
              </a:rPr>
              <a:t>DT</a:t>
            </a:r>
            <a:r>
              <a:rPr lang="en-US" altLang="zh-CN" sz="2400" dirty="0" smtClean="0">
                <a:latin typeface="+mn-ea"/>
                <a:cs typeface="+mn-ea"/>
                <a:sym typeface="+mn-lt"/>
              </a:rPr>
              <a:t> EDAC</a:t>
            </a:r>
            <a:r>
              <a:rPr lang="zh-CN" altLang="en-US" sz="2400" dirty="0" smtClean="0">
                <a:latin typeface="+mn-ea"/>
                <a:cs typeface="+mn-ea"/>
                <a:sym typeface="+mn-lt"/>
              </a:rPr>
              <a:t>）</a:t>
            </a:r>
            <a:endParaRPr kumimoji="0" lang="en-US" altLang="zh-CN" sz="2400" i="0" u="none" strike="noStrike" kern="1200" cap="none" spc="0" normalizeH="0" baseline="0" noProof="0" dirty="0">
              <a:ln>
                <a:noFill/>
              </a:ln>
              <a:effectLst/>
              <a:uLnTx/>
              <a:uFillTx/>
              <a:latin typeface="+mn-ea"/>
              <a:cs typeface="+mn-ea"/>
              <a:sym typeface="+mn-lt"/>
            </a:endParaRPr>
          </a:p>
        </p:txBody>
      </p:sp>
      <p:sp>
        <p:nvSpPr>
          <p:cNvPr id="32" name="TextBox 33"/>
          <p:cNvSpPr txBox="1"/>
          <p:nvPr/>
        </p:nvSpPr>
        <p:spPr>
          <a:xfrm>
            <a:off x="1823465" y="3077068"/>
            <a:ext cx="8828121" cy="461667"/>
          </a:xfrm>
          <a:prstGeom prst="rect">
            <a:avLst/>
          </a:prstGeom>
          <a:noFill/>
        </p:spPr>
        <p:txBody>
          <a:bodyPr wrap="square" lIns="91445" tIns="45721" rIns="91445" bIns="45721"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zh-CN" altLang="en-US" sz="2400" dirty="0" smtClean="0">
                <a:latin typeface="+mn-ea"/>
                <a:cs typeface="+mn-ea"/>
                <a:sym typeface="+mn-lt"/>
              </a:rPr>
              <a:t>将</a:t>
            </a:r>
            <a:r>
              <a:rPr lang="en-US" altLang="zh-CN" sz="2400" dirty="0" smtClean="0">
                <a:latin typeface="+mn-ea"/>
                <a:cs typeface="+mn-ea"/>
                <a:sym typeface="+mn-lt"/>
              </a:rPr>
              <a:t>TCAD</a:t>
            </a:r>
            <a:r>
              <a:rPr lang="zh-CN" altLang="en-US" sz="2400" dirty="0" smtClean="0">
                <a:latin typeface="+mn-ea"/>
                <a:cs typeface="+mn-ea"/>
                <a:sym typeface="+mn-lt"/>
              </a:rPr>
              <a:t>模拟后的电流源模型直接应用到加固设计的故障实验中</a:t>
            </a:r>
            <a:endParaRPr kumimoji="0" lang="en-US" altLang="zh-CN" sz="2400" i="0" u="none" strike="noStrike" kern="1200" cap="none" spc="0" normalizeH="0" baseline="0" noProof="0" dirty="0">
              <a:ln>
                <a:noFill/>
              </a:ln>
              <a:effectLst/>
              <a:uLnTx/>
              <a:uFillTx/>
              <a:latin typeface="+mn-ea"/>
              <a:cs typeface="+mn-ea"/>
              <a:sym typeface="+mn-lt"/>
            </a:endParaRPr>
          </a:p>
        </p:txBody>
      </p:sp>
      <p:sp>
        <p:nvSpPr>
          <p:cNvPr id="33" name="TextBox 33"/>
          <p:cNvSpPr txBox="1"/>
          <p:nvPr/>
        </p:nvSpPr>
        <p:spPr>
          <a:xfrm>
            <a:off x="1821686" y="3650507"/>
            <a:ext cx="7984588" cy="461667"/>
          </a:xfrm>
          <a:prstGeom prst="rect">
            <a:avLst/>
          </a:prstGeom>
          <a:noFill/>
        </p:spPr>
        <p:txBody>
          <a:bodyPr wrap="square" lIns="91445" tIns="45721" rIns="91445" bIns="45721"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zh-CN" altLang="en-US" sz="2400" dirty="0" smtClean="0">
                <a:latin typeface="+mn-ea"/>
                <a:cs typeface="+mn-ea"/>
                <a:sym typeface="+mn-lt"/>
              </a:rPr>
              <a:t>在超低电压下分析加固能力以及进行故障注入实验的验证</a:t>
            </a:r>
            <a:endParaRPr kumimoji="0" lang="en-US" altLang="zh-CN" sz="2400" i="0" u="none" strike="noStrike" kern="1200" cap="none" spc="0" normalizeH="0" baseline="0" noProof="0" dirty="0">
              <a:ln>
                <a:noFill/>
              </a:ln>
              <a:effectLst/>
              <a:uLnTx/>
              <a:uFillTx/>
              <a:latin typeface="+mn-ea"/>
              <a:cs typeface="+mn-ea"/>
              <a:sym typeface="+mn-lt"/>
            </a:endParaRPr>
          </a:p>
        </p:txBody>
      </p:sp>
      <p:sp>
        <p:nvSpPr>
          <p:cNvPr id="36" name="TextBox 33"/>
          <p:cNvSpPr txBox="1"/>
          <p:nvPr/>
        </p:nvSpPr>
        <p:spPr>
          <a:xfrm>
            <a:off x="1762567" y="815254"/>
            <a:ext cx="8051633" cy="461667"/>
          </a:xfrm>
          <a:prstGeom prst="rect">
            <a:avLst/>
          </a:prstGeom>
          <a:noFill/>
        </p:spPr>
        <p:txBody>
          <a:bodyPr wrap="square" lIns="91445" tIns="45721" rIns="91445" bIns="45721" rtlCol="0">
            <a:spAutoFit/>
          </a:bodyPr>
          <a:lstStyle/>
          <a:p>
            <a:pPr lvl="0" algn="just">
              <a:defRPr/>
            </a:pPr>
            <a:r>
              <a:rPr lang="en-US" altLang="zh-CN" sz="2400" dirty="0" smtClean="0">
                <a:latin typeface="+mn-ea"/>
                <a:cs typeface="+mn-ea"/>
                <a:sym typeface="+mn-lt"/>
              </a:rPr>
              <a:t>1</a:t>
            </a:r>
            <a:r>
              <a:rPr lang="zh-CN" altLang="en-US" sz="2400" dirty="0" smtClean="0">
                <a:latin typeface="+mn-ea"/>
                <a:cs typeface="+mn-ea"/>
                <a:sym typeface="+mn-lt"/>
              </a:rPr>
              <a:t>）在晶体管级进行全定制的</a:t>
            </a:r>
            <a:r>
              <a:rPr lang="zh-CN" altLang="en-US" sz="2400" dirty="0" smtClean="0">
                <a:latin typeface="+mn-ea"/>
                <a:cs typeface="+mn-ea"/>
                <a:sym typeface="+mn-lt"/>
              </a:rPr>
              <a:t>时序</a:t>
            </a:r>
            <a:r>
              <a:rPr lang="en-US" altLang="zh-CN" sz="2400" dirty="0" smtClean="0">
                <a:latin typeface="+mn-ea"/>
                <a:cs typeface="+mn-ea"/>
                <a:sym typeface="+mn-lt"/>
              </a:rPr>
              <a:t>EDAC</a:t>
            </a:r>
            <a:r>
              <a:rPr lang="zh-CN" altLang="en-US" sz="2400" dirty="0" smtClean="0">
                <a:latin typeface="+mn-ea"/>
                <a:cs typeface="+mn-ea"/>
                <a:sym typeface="+mn-lt"/>
              </a:rPr>
              <a:t>电路加固设计</a:t>
            </a:r>
            <a:endParaRPr kumimoji="0" lang="en-US" altLang="zh-CN" sz="2400" i="0" u="none" strike="noStrike" kern="1200" cap="none" spc="0" normalizeH="0" baseline="0" noProof="0" dirty="0">
              <a:ln>
                <a:noFill/>
              </a:ln>
              <a:effectLst/>
              <a:uLnTx/>
              <a:uFillTx/>
              <a:latin typeface="+mn-ea"/>
              <a:cs typeface="+mn-ea"/>
              <a:sym typeface="+mn-lt"/>
            </a:endParaRPr>
          </a:p>
        </p:txBody>
      </p:sp>
      <p:sp>
        <p:nvSpPr>
          <p:cNvPr id="16" name="文本框 15"/>
          <p:cNvSpPr txBox="1"/>
          <p:nvPr/>
        </p:nvSpPr>
        <p:spPr>
          <a:xfrm>
            <a:off x="301131" y="1678271"/>
            <a:ext cx="1461436" cy="461665"/>
          </a:xfrm>
          <a:prstGeom prst="rect">
            <a:avLst/>
          </a:prstGeom>
          <a:noFill/>
        </p:spPr>
        <p:txBody>
          <a:bodyPr wrap="square" rtlCol="0">
            <a:spAutoFit/>
          </a:bodyPr>
          <a:lstStyle/>
          <a:p>
            <a:pPr>
              <a:buClr>
                <a:schemeClr val="accent1"/>
              </a:buClr>
            </a:pPr>
            <a:r>
              <a:rPr lang="zh-CN" altLang="en-US" sz="2400" dirty="0" smtClean="0">
                <a:solidFill>
                  <a:srgbClr val="FF0000"/>
                </a:solidFill>
                <a:latin typeface="+mn-ea"/>
              </a:rPr>
              <a:t>首次提出</a:t>
            </a:r>
            <a:endParaRPr lang="zh-CN" altLang="en-US" sz="2400" dirty="0">
              <a:solidFill>
                <a:srgbClr val="FF0000"/>
              </a:solidFill>
              <a:latin typeface="+mn-ea"/>
            </a:endParaRPr>
          </a:p>
        </p:txBody>
      </p:sp>
      <p:sp>
        <p:nvSpPr>
          <p:cNvPr id="17" name="左大括号 16"/>
          <p:cNvSpPr/>
          <p:nvPr/>
        </p:nvSpPr>
        <p:spPr>
          <a:xfrm>
            <a:off x="1676062" y="1004639"/>
            <a:ext cx="173010" cy="1784071"/>
          </a:xfrm>
          <a:prstGeom prst="leftBrace">
            <a:avLst/>
          </a:prstGeom>
          <a:noFill/>
          <a:ln w="38100" cap="flat" cmpd="sng" algn="ctr">
            <a:solidFill>
              <a:srgbClr val="5B9BD5"/>
            </a:solidFill>
            <a:prstDash val="solid"/>
          </a:ln>
          <a:effectLst/>
        </p:spPr>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dirty="0">
              <a:ln>
                <a:noFill/>
              </a:ln>
              <a:solidFill>
                <a:sysClr val="windowText" lastClr="000000"/>
              </a:solidFill>
              <a:effectLst/>
              <a:uLnTx/>
              <a:uFillTx/>
              <a:latin typeface="微软雅黑"/>
              <a:ea typeface="微软雅黑"/>
              <a:cs typeface="+mn-cs"/>
            </a:endParaRPr>
          </a:p>
        </p:txBody>
      </p:sp>
      <p:sp>
        <p:nvSpPr>
          <p:cNvPr id="20" name="文本框 19"/>
          <p:cNvSpPr txBox="1"/>
          <p:nvPr/>
        </p:nvSpPr>
        <p:spPr>
          <a:xfrm>
            <a:off x="334198" y="516034"/>
            <a:ext cx="2106395" cy="461665"/>
          </a:xfrm>
          <a:prstGeom prst="rect">
            <a:avLst/>
          </a:prstGeom>
          <a:noFill/>
        </p:spPr>
        <p:txBody>
          <a:bodyPr wrap="square" rtlCol="0">
            <a:spAutoFit/>
          </a:bodyPr>
          <a:lstStyle/>
          <a:p>
            <a:pPr marL="342900" indent="-342900">
              <a:buClr>
                <a:schemeClr val="accent1"/>
              </a:buClr>
              <a:buFont typeface="Wingdings" panose="05000000000000000000" pitchFamily="2" charset="2"/>
              <a:buChar char="p"/>
            </a:pPr>
            <a:r>
              <a:rPr lang="zh-CN" altLang="en-US" sz="2400" dirty="0" smtClean="0">
                <a:solidFill>
                  <a:schemeClr val="accent1"/>
                </a:solidFill>
                <a:latin typeface="+mn-ea"/>
              </a:rPr>
              <a:t>创新点</a:t>
            </a:r>
            <a:endParaRPr lang="zh-CN" altLang="en-US" sz="2400" dirty="0">
              <a:solidFill>
                <a:schemeClr val="accent1"/>
              </a:solidFill>
              <a:latin typeface="+mn-ea"/>
            </a:endParaRPr>
          </a:p>
        </p:txBody>
      </p:sp>
      <p:sp>
        <p:nvSpPr>
          <p:cNvPr id="22" name="文本框 21"/>
          <p:cNvSpPr txBox="1"/>
          <p:nvPr/>
        </p:nvSpPr>
        <p:spPr>
          <a:xfrm>
            <a:off x="320316" y="3374947"/>
            <a:ext cx="1461436" cy="461665"/>
          </a:xfrm>
          <a:prstGeom prst="rect">
            <a:avLst/>
          </a:prstGeom>
          <a:noFill/>
        </p:spPr>
        <p:txBody>
          <a:bodyPr wrap="square" rtlCol="0">
            <a:spAutoFit/>
          </a:bodyPr>
          <a:lstStyle/>
          <a:p>
            <a:pPr>
              <a:buClr>
                <a:schemeClr val="accent1"/>
              </a:buClr>
            </a:pPr>
            <a:r>
              <a:rPr lang="zh-CN" altLang="en-US" sz="2400" dirty="0">
                <a:solidFill>
                  <a:srgbClr val="FF0000"/>
                </a:solidFill>
                <a:latin typeface="+mn-ea"/>
                <a:cs typeface="+mn-ea"/>
                <a:sym typeface="+mn-lt"/>
              </a:rPr>
              <a:t>非常少见</a:t>
            </a:r>
            <a:endParaRPr lang="zh-CN" altLang="en-US" sz="2400" dirty="0">
              <a:solidFill>
                <a:srgbClr val="FF0000"/>
              </a:solidFill>
              <a:latin typeface="+mn-ea"/>
            </a:endParaRPr>
          </a:p>
        </p:txBody>
      </p:sp>
      <p:sp>
        <p:nvSpPr>
          <p:cNvPr id="23" name="左大括号 22"/>
          <p:cNvSpPr/>
          <p:nvPr/>
        </p:nvSpPr>
        <p:spPr>
          <a:xfrm>
            <a:off x="1676197" y="3246595"/>
            <a:ext cx="173010" cy="717344"/>
          </a:xfrm>
          <a:prstGeom prst="leftBrace">
            <a:avLst/>
          </a:prstGeom>
          <a:noFill/>
          <a:ln w="38100" cap="flat" cmpd="sng" algn="ctr">
            <a:solidFill>
              <a:srgbClr val="5B9BD5"/>
            </a:solidFill>
            <a:prstDash val="solid"/>
          </a:ln>
          <a:effectLst/>
        </p:spPr>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dirty="0">
              <a:ln>
                <a:noFill/>
              </a:ln>
              <a:solidFill>
                <a:sysClr val="windowText" lastClr="000000"/>
              </a:solidFill>
              <a:effectLst/>
              <a:uLnTx/>
              <a:uFillTx/>
              <a:latin typeface="微软雅黑"/>
              <a:ea typeface="微软雅黑"/>
              <a:cs typeface="+mn-cs"/>
            </a:endParaRPr>
          </a:p>
        </p:txBody>
      </p:sp>
      <p:sp>
        <p:nvSpPr>
          <p:cNvPr id="29" name="TextBox 33"/>
          <p:cNvSpPr txBox="1"/>
          <p:nvPr/>
        </p:nvSpPr>
        <p:spPr>
          <a:xfrm>
            <a:off x="1588471" y="4786797"/>
            <a:ext cx="8522275" cy="461667"/>
          </a:xfrm>
          <a:prstGeom prst="rect">
            <a:avLst/>
          </a:prstGeom>
          <a:noFill/>
        </p:spPr>
        <p:txBody>
          <a:bodyPr wrap="square" lIns="91445" tIns="45721" rIns="91445" bIns="45721" rtlCol="0">
            <a:spAutoFit/>
          </a:bodyPr>
          <a:lstStyle/>
          <a:p>
            <a:pPr algn="just"/>
            <a:r>
              <a:rPr kumimoji="0" lang="zh-CN" altLang="en-US" sz="2400" b="1" i="0" u="none" strike="noStrike" kern="1200" cap="none" spc="0" normalizeH="0" baseline="0" noProof="0" dirty="0" smtClean="0">
                <a:ln>
                  <a:noFill/>
                </a:ln>
                <a:effectLst/>
                <a:uLnTx/>
                <a:uFillTx/>
                <a:latin typeface="微软雅黑"/>
                <a:ea typeface="微软雅黑"/>
                <a:cs typeface="+mn-ea"/>
                <a:sym typeface="+mn-lt"/>
              </a:rPr>
              <a:t>为兼具宇航集成电路高</a:t>
            </a:r>
            <a:r>
              <a:rPr kumimoji="0" lang="zh-CN" altLang="en-US" sz="2400" b="1" i="0" u="none" strike="noStrike" kern="1200" cap="none" spc="0" normalizeH="0" baseline="0" noProof="0" dirty="0" smtClean="0">
                <a:ln>
                  <a:noFill/>
                </a:ln>
                <a:effectLst/>
                <a:uLnTx/>
                <a:uFillTx/>
                <a:latin typeface="微软雅黑"/>
                <a:ea typeface="微软雅黑"/>
                <a:cs typeface="+mn-ea"/>
                <a:sym typeface="+mn-lt"/>
              </a:rPr>
              <a:t>可靠、高性能和低</a:t>
            </a:r>
            <a:r>
              <a:rPr kumimoji="0" lang="zh-CN" altLang="en-US" sz="2400" b="1" i="0" u="none" strike="noStrike" kern="1200" cap="none" spc="0" normalizeH="0" baseline="0" noProof="0" dirty="0" smtClean="0">
                <a:ln>
                  <a:noFill/>
                </a:ln>
                <a:effectLst/>
                <a:uLnTx/>
                <a:uFillTx/>
                <a:latin typeface="微软雅黑"/>
                <a:ea typeface="微软雅黑"/>
                <a:cs typeface="+mn-ea"/>
                <a:sym typeface="+mn-lt"/>
              </a:rPr>
              <a:t>开销设计提供思路</a:t>
            </a:r>
            <a:r>
              <a:rPr kumimoji="0" lang="en-US" altLang="zh-CN" sz="2400" b="1" i="0" u="none" strike="noStrike" kern="1200" cap="none" spc="0" normalizeH="0" baseline="0" noProof="0" dirty="0" smtClean="0">
                <a:ln>
                  <a:noFill/>
                </a:ln>
                <a:effectLst/>
                <a:uLnTx/>
                <a:uFillTx/>
                <a:latin typeface="微软雅黑"/>
                <a:ea typeface="微软雅黑"/>
                <a:cs typeface="+mn-ea"/>
                <a:sym typeface="+mn-lt"/>
              </a:rPr>
              <a:t>!</a:t>
            </a:r>
            <a:endParaRPr kumimoji="0" lang="zh-CN" altLang="en-US" sz="2400" b="1" i="0" u="none" strike="noStrike" kern="1200" cap="none" spc="0" normalizeH="0" baseline="0" noProof="0" dirty="0">
              <a:ln>
                <a:noFill/>
              </a:ln>
              <a:effectLst/>
              <a:uLnTx/>
              <a:uFillTx/>
              <a:latin typeface="微软雅黑"/>
              <a:ea typeface="微软雅黑"/>
              <a:cs typeface="+mn-ea"/>
              <a:sym typeface="+mn-lt"/>
            </a:endParaRPr>
          </a:p>
        </p:txBody>
      </p:sp>
      <p:sp>
        <p:nvSpPr>
          <p:cNvPr id="30" name="AutoShape 12"/>
          <p:cNvSpPr>
            <a:spLocks noChangeArrowheads="1"/>
          </p:cNvSpPr>
          <p:nvPr/>
        </p:nvSpPr>
        <p:spPr bwMode="auto">
          <a:xfrm rot="20910630">
            <a:off x="867254" y="3936306"/>
            <a:ext cx="488172" cy="1188031"/>
          </a:xfrm>
          <a:prstGeom prst="curvedRightArrow">
            <a:avLst>
              <a:gd name="adj1" fmla="val 40000"/>
              <a:gd name="adj2" fmla="val 80000"/>
              <a:gd name="adj3" fmla="val 26451"/>
            </a:avLst>
          </a:prstGeom>
          <a:gradFill>
            <a:gsLst>
              <a:gs pos="73000">
                <a:schemeClr val="accent1">
                  <a:lumMod val="40000"/>
                  <a:lumOff val="60000"/>
                </a:schemeClr>
              </a:gs>
              <a:gs pos="90000">
                <a:schemeClr val="accent1">
                  <a:lumMod val="40000"/>
                  <a:lumOff val="60000"/>
                </a:schemeClr>
              </a:gs>
              <a:gs pos="80000">
                <a:schemeClr val="accent1">
                  <a:lumMod val="40000"/>
                  <a:lumOff val="60000"/>
                </a:schemeClr>
              </a:gs>
              <a:gs pos="100000">
                <a:schemeClr val="accent1">
                  <a:lumMod val="40000"/>
                  <a:lumOff val="60000"/>
                </a:schemeClr>
              </a:gs>
              <a:gs pos="0">
                <a:schemeClr val="accent1">
                  <a:lumMod val="20000"/>
                  <a:lumOff val="80000"/>
                </a:schemeClr>
              </a:gs>
              <a:gs pos="12000">
                <a:schemeClr val="accent1">
                  <a:lumMod val="20000"/>
                  <a:lumOff val="80000"/>
                </a:schemeClr>
              </a:gs>
              <a:gs pos="23000">
                <a:schemeClr val="accent1">
                  <a:lumMod val="20000"/>
                  <a:lumOff val="80000"/>
                </a:schemeClr>
              </a:gs>
              <a:gs pos="34000">
                <a:schemeClr val="accent1">
                  <a:lumMod val="20000"/>
                  <a:lumOff val="80000"/>
                </a:schemeClr>
              </a:gs>
            </a:gsLst>
            <a:lin ang="5400000" scaled="1"/>
          </a:gradFill>
          <a:ln w="9525">
            <a:solidFill>
              <a:schemeClr val="tx1"/>
            </a:solidFill>
            <a:miter lim="800000"/>
            <a:headEnd/>
            <a:tailEnd/>
          </a:ln>
        </p:spPr>
        <p:txBody>
          <a:bodyPr wrap="none" anchor="ctr"/>
          <a:lstStyle>
            <a:lvl1pPr eaLnBrk="0" hangingPunct="0">
              <a:defRPr sz="2000">
                <a:solidFill>
                  <a:schemeClr val="bg1"/>
                </a:solidFill>
                <a:latin typeface="黑体" panose="02010609060101010101" pitchFamily="49" charset="-122"/>
                <a:ea typeface="黑体" panose="02010609060101010101" pitchFamily="49" charset="-122"/>
              </a:defRPr>
            </a:lvl1pPr>
            <a:lvl2pPr marL="742950" indent="-285750" eaLnBrk="0" hangingPunct="0">
              <a:defRPr sz="2000">
                <a:solidFill>
                  <a:schemeClr val="bg1"/>
                </a:solidFill>
                <a:latin typeface="黑体" panose="02010609060101010101" pitchFamily="49" charset="-122"/>
                <a:ea typeface="黑体" panose="02010609060101010101" pitchFamily="49" charset="-122"/>
              </a:defRPr>
            </a:lvl2pPr>
            <a:lvl3pPr marL="1143000" indent="-228600" eaLnBrk="0" hangingPunct="0">
              <a:defRPr sz="2000">
                <a:solidFill>
                  <a:schemeClr val="bg1"/>
                </a:solidFill>
                <a:latin typeface="黑体" panose="02010609060101010101" pitchFamily="49" charset="-122"/>
                <a:ea typeface="黑体" panose="02010609060101010101" pitchFamily="49" charset="-122"/>
              </a:defRPr>
            </a:lvl3pPr>
            <a:lvl4pPr marL="1600200" indent="-228600" eaLnBrk="0" hangingPunct="0">
              <a:defRPr sz="2000">
                <a:solidFill>
                  <a:schemeClr val="bg1"/>
                </a:solidFill>
                <a:latin typeface="黑体" panose="02010609060101010101" pitchFamily="49" charset="-122"/>
                <a:ea typeface="黑体" panose="02010609060101010101" pitchFamily="49" charset="-122"/>
              </a:defRPr>
            </a:lvl4pPr>
            <a:lvl5pPr marL="2057400" indent="-228600" eaLnBrk="0" hangingPunct="0">
              <a:defRPr sz="2000">
                <a:solidFill>
                  <a:schemeClr val="bg1"/>
                </a:solidFill>
                <a:latin typeface="黑体" panose="02010609060101010101" pitchFamily="49" charset="-122"/>
                <a:ea typeface="黑体" panose="02010609060101010101" pitchFamily="49" charset="-122"/>
              </a:defRPr>
            </a:lvl5pPr>
            <a:lvl6pPr marL="2514600" indent="-228600" algn="ctr" eaLnBrk="0" fontAlgn="base" hangingPunct="0">
              <a:spcBef>
                <a:spcPct val="0"/>
              </a:spcBef>
              <a:spcAft>
                <a:spcPct val="0"/>
              </a:spcAft>
              <a:defRPr sz="2000">
                <a:solidFill>
                  <a:schemeClr val="bg1"/>
                </a:solidFill>
                <a:latin typeface="黑体" panose="02010609060101010101" pitchFamily="49" charset="-122"/>
                <a:ea typeface="黑体" panose="02010609060101010101" pitchFamily="49" charset="-122"/>
              </a:defRPr>
            </a:lvl6pPr>
            <a:lvl7pPr marL="2971800" indent="-228600" algn="ctr" eaLnBrk="0" fontAlgn="base" hangingPunct="0">
              <a:spcBef>
                <a:spcPct val="0"/>
              </a:spcBef>
              <a:spcAft>
                <a:spcPct val="0"/>
              </a:spcAft>
              <a:defRPr sz="2000">
                <a:solidFill>
                  <a:schemeClr val="bg1"/>
                </a:solidFill>
                <a:latin typeface="黑体" panose="02010609060101010101" pitchFamily="49" charset="-122"/>
                <a:ea typeface="黑体" panose="02010609060101010101" pitchFamily="49" charset="-122"/>
              </a:defRPr>
            </a:lvl7pPr>
            <a:lvl8pPr marL="3429000" indent="-228600" algn="ctr" eaLnBrk="0" fontAlgn="base" hangingPunct="0">
              <a:spcBef>
                <a:spcPct val="0"/>
              </a:spcBef>
              <a:spcAft>
                <a:spcPct val="0"/>
              </a:spcAft>
              <a:defRPr sz="2000">
                <a:solidFill>
                  <a:schemeClr val="bg1"/>
                </a:solidFill>
                <a:latin typeface="黑体" panose="02010609060101010101" pitchFamily="49" charset="-122"/>
                <a:ea typeface="黑体" panose="02010609060101010101" pitchFamily="49" charset="-122"/>
              </a:defRPr>
            </a:lvl8pPr>
            <a:lvl9pPr marL="3886200" indent="-228600" algn="ctr" eaLnBrk="0" fontAlgn="base" hangingPunct="0">
              <a:spcBef>
                <a:spcPct val="0"/>
              </a:spcBef>
              <a:spcAft>
                <a:spcPct val="0"/>
              </a:spcAft>
              <a:defRPr sz="2000">
                <a:solidFill>
                  <a:schemeClr val="bg1"/>
                </a:solidFill>
                <a:latin typeface="黑体" panose="02010609060101010101" pitchFamily="49" charset="-122"/>
                <a:ea typeface="黑体" panose="02010609060101010101" pitchFamily="49" charset="-122"/>
              </a:defRPr>
            </a:lvl9pPr>
          </a:lstStyle>
          <a:p>
            <a:pPr algn="l" eaLnBrk="1" hangingPunct="1"/>
            <a:endParaRPr lang="zh-CN" altLang="en-US" sz="2400">
              <a:solidFill>
                <a:schemeClr val="tx1"/>
              </a:solidFill>
              <a:latin typeface="Arial" panose="020B0604020202020204" pitchFamily="34" charset="0"/>
              <a:ea typeface="宋体" panose="02010600030101010101" pitchFamily="2" charset="-122"/>
            </a:endParaRPr>
          </a:p>
        </p:txBody>
      </p:sp>
      <p:sp>
        <p:nvSpPr>
          <p:cNvPr id="37" name="文本框 36"/>
          <p:cNvSpPr txBox="1"/>
          <p:nvPr/>
        </p:nvSpPr>
        <p:spPr>
          <a:xfrm>
            <a:off x="1006309" y="4195616"/>
            <a:ext cx="1512515" cy="461665"/>
          </a:xfrm>
          <a:prstGeom prst="rect">
            <a:avLst/>
          </a:prstGeom>
          <a:noFill/>
        </p:spPr>
        <p:txBody>
          <a:bodyPr wrap="square" rtlCol="0">
            <a:spAutoFit/>
          </a:bodyPr>
          <a:lstStyle/>
          <a:p>
            <a:r>
              <a:rPr lang="zh-CN" altLang="en-US" sz="2400" dirty="0">
                <a:latin typeface="+mn-ea"/>
              </a:rPr>
              <a:t>最终实现</a:t>
            </a:r>
            <a:endParaRPr lang="zh-CN" altLang="en-US" sz="2400" dirty="0">
              <a:latin typeface="+mn-ea"/>
              <a:cs typeface="Times New Roman" panose="02020603050405020304" pitchFamily="18" charset="0"/>
            </a:endParaRPr>
          </a:p>
        </p:txBody>
      </p:sp>
    </p:spTree>
    <p:extLst>
      <p:ext uri="{BB962C8B-B14F-4D97-AF65-F5344CB8AC3E}">
        <p14:creationId xmlns:p14="http://schemas.microsoft.com/office/powerpoint/2010/main" val="553268423"/>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27" name="圆角矩形 26"/>
          <p:cNvSpPr/>
          <p:nvPr/>
        </p:nvSpPr>
        <p:spPr>
          <a:xfrm>
            <a:off x="380999" y="529437"/>
            <a:ext cx="11382376" cy="6033287"/>
          </a:xfrm>
          <a:prstGeom prst="roundRect">
            <a:avLst>
              <a:gd name="adj" fmla="val 0"/>
            </a:avLst>
          </a:prstGeom>
          <a:noFill/>
          <a:ln w="3175">
            <a:solidFill>
              <a:srgbClr val="5B9BD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1200" cap="none" spc="0" normalizeH="0" baseline="0" noProof="0">
              <a:ln>
                <a:noFill/>
              </a:ln>
              <a:solidFill>
                <a:prstClr val="black"/>
              </a:solidFill>
              <a:effectLst/>
              <a:uLnTx/>
              <a:uFillTx/>
              <a:latin typeface="Times New Roman" panose="02020603050405020304" pitchFamily="18" charset="0"/>
              <a:ea typeface="微软雅黑"/>
              <a:cs typeface="Times New Roman" panose="02020603050405020304" pitchFamily="18" charset="0"/>
              <a:sym typeface="+mn-lt"/>
            </a:endParaRPr>
          </a:p>
        </p:txBody>
      </p:sp>
      <p:sp>
        <p:nvSpPr>
          <p:cNvPr id="2" name="文本占位符 1"/>
          <p:cNvSpPr>
            <a:spLocks noGrp="1"/>
          </p:cNvSpPr>
          <p:nvPr>
            <p:ph type="body" sz="quarter" idx="10"/>
          </p:nvPr>
        </p:nvSpPr>
        <p:spPr>
          <a:xfrm>
            <a:off x="282672" y="71427"/>
            <a:ext cx="3424089" cy="458787"/>
          </a:xfrm>
        </p:spPr>
        <p:txBody>
          <a:bodyPr>
            <a:noAutofit/>
          </a:bodyPr>
          <a:lstStyle/>
          <a:p>
            <a:pPr lvl="0">
              <a:lnSpc>
                <a:spcPct val="140000"/>
              </a:lnSpc>
              <a:spcBef>
                <a:spcPct val="30000"/>
              </a:spcBef>
              <a:buSzPct val="80000"/>
              <a:defRPr/>
            </a:pPr>
            <a:r>
              <a:rPr lang="zh-CN" altLang="en-US" sz="2800" b="1" dirty="0">
                <a:solidFill>
                  <a:srgbClr val="5B9BD5"/>
                </a:solidFill>
                <a:latin typeface="微软雅黑"/>
              </a:rPr>
              <a:t>盲</a:t>
            </a:r>
            <a:r>
              <a:rPr lang="zh-CN" altLang="en-US" sz="2800" b="1" dirty="0" smtClean="0">
                <a:solidFill>
                  <a:srgbClr val="5B9BD5"/>
                </a:solidFill>
                <a:latin typeface="微软雅黑"/>
              </a:rPr>
              <a:t>审意见及修改情况</a:t>
            </a:r>
            <a:endParaRPr lang="en-US" altLang="zh-CN" sz="2800" b="1" dirty="0">
              <a:solidFill>
                <a:srgbClr val="5B9BD5"/>
              </a:solidFill>
              <a:latin typeface="微软雅黑"/>
            </a:endParaRPr>
          </a:p>
        </p:txBody>
      </p:sp>
      <p:sp>
        <p:nvSpPr>
          <p:cNvPr id="6" name="灯片编号占位符 5"/>
          <p:cNvSpPr>
            <a:spLocks noGrp="1"/>
          </p:cNvSpPr>
          <p:nvPr>
            <p:ph type="sldNum" sz="quarter" idx="13"/>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4FA6E1-6B83-4935-BD31-F33F54FC6619}" type="slidenum">
              <a:rPr kumimoji="0" lang="zh-CN" altLang="en-US" sz="2000" b="1" i="0" u="none" strike="noStrike" kern="1200" cap="none" spc="0" normalizeH="0" baseline="0" noProof="0" smtClean="0">
                <a:ln>
                  <a:noFill/>
                </a:ln>
                <a:solidFill>
                  <a:srgbClr val="5B9BD5"/>
                </a:solidFill>
                <a:effectLst/>
                <a:uLnTx/>
                <a:uFillTx/>
                <a:latin typeface="微软雅黑"/>
                <a:ea typeface="微软雅黑"/>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zh-CN" altLang="en-US" sz="2000" b="1" i="0" u="none" strike="noStrike" kern="1200" cap="none" spc="0" normalizeH="0" baseline="0" noProof="0" dirty="0">
              <a:ln>
                <a:noFill/>
              </a:ln>
              <a:solidFill>
                <a:srgbClr val="5B9BD5"/>
              </a:solidFill>
              <a:effectLst/>
              <a:uLnTx/>
              <a:uFillTx/>
              <a:latin typeface="微软雅黑"/>
              <a:ea typeface="微软雅黑"/>
              <a:cs typeface="+mn-cs"/>
            </a:endParaRPr>
          </a:p>
        </p:txBody>
      </p:sp>
      <p:sp>
        <p:nvSpPr>
          <p:cNvPr id="77" name="Text Box 3"/>
          <p:cNvSpPr txBox="1">
            <a:spLocks noChangeArrowheads="1"/>
          </p:cNvSpPr>
          <p:nvPr/>
        </p:nvSpPr>
        <p:spPr bwMode="auto">
          <a:xfrm>
            <a:off x="327386" y="424851"/>
            <a:ext cx="6507360" cy="553357"/>
          </a:xfrm>
          <a:prstGeom prst="rect">
            <a:avLst/>
          </a:prstGeom>
          <a:noFill/>
          <a:ln w="34925">
            <a:no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eaLnBrk="0" hangingPunct="0">
              <a:defRPr sz="2000">
                <a:solidFill>
                  <a:schemeClr val="bg1"/>
                </a:solidFill>
                <a:latin typeface="黑体" panose="02010609060101010101" pitchFamily="49" charset="-122"/>
                <a:ea typeface="黑体" panose="02010609060101010101" pitchFamily="49" charset="-122"/>
              </a:defRPr>
            </a:lvl1pPr>
            <a:lvl2pPr marL="742950" indent="-285750" eaLnBrk="0" hangingPunct="0">
              <a:defRPr sz="2000">
                <a:solidFill>
                  <a:schemeClr val="bg1"/>
                </a:solidFill>
                <a:latin typeface="黑体" panose="02010609060101010101" pitchFamily="49" charset="-122"/>
                <a:ea typeface="黑体" panose="02010609060101010101" pitchFamily="49" charset="-122"/>
              </a:defRPr>
            </a:lvl2pPr>
            <a:lvl3pPr marL="1143000" indent="-228600" eaLnBrk="0" hangingPunct="0">
              <a:defRPr sz="2000">
                <a:solidFill>
                  <a:schemeClr val="bg1"/>
                </a:solidFill>
                <a:latin typeface="黑体" panose="02010609060101010101" pitchFamily="49" charset="-122"/>
                <a:ea typeface="黑体" panose="02010609060101010101" pitchFamily="49" charset="-122"/>
              </a:defRPr>
            </a:lvl3pPr>
            <a:lvl4pPr marL="1600200" indent="-228600" eaLnBrk="0" hangingPunct="0">
              <a:defRPr sz="2000">
                <a:solidFill>
                  <a:schemeClr val="bg1"/>
                </a:solidFill>
                <a:latin typeface="黑体" panose="02010609060101010101" pitchFamily="49" charset="-122"/>
                <a:ea typeface="黑体" panose="02010609060101010101" pitchFamily="49" charset="-122"/>
              </a:defRPr>
            </a:lvl4pPr>
            <a:lvl5pPr marL="2057400" indent="-228600" eaLnBrk="0" hangingPunct="0">
              <a:defRPr sz="2000">
                <a:solidFill>
                  <a:schemeClr val="bg1"/>
                </a:solidFill>
                <a:latin typeface="黑体" panose="02010609060101010101" pitchFamily="49" charset="-122"/>
                <a:ea typeface="黑体" panose="02010609060101010101" pitchFamily="49" charset="-122"/>
              </a:defRPr>
            </a:lvl5pPr>
            <a:lvl6pPr marL="2514600" indent="-228600" algn="ctr" eaLnBrk="0" fontAlgn="base" hangingPunct="0">
              <a:spcBef>
                <a:spcPct val="0"/>
              </a:spcBef>
              <a:spcAft>
                <a:spcPct val="0"/>
              </a:spcAft>
              <a:defRPr sz="2000">
                <a:solidFill>
                  <a:schemeClr val="bg1"/>
                </a:solidFill>
                <a:latin typeface="黑体" panose="02010609060101010101" pitchFamily="49" charset="-122"/>
                <a:ea typeface="黑体" panose="02010609060101010101" pitchFamily="49" charset="-122"/>
              </a:defRPr>
            </a:lvl6pPr>
            <a:lvl7pPr marL="2971800" indent="-228600" algn="ctr" eaLnBrk="0" fontAlgn="base" hangingPunct="0">
              <a:spcBef>
                <a:spcPct val="0"/>
              </a:spcBef>
              <a:spcAft>
                <a:spcPct val="0"/>
              </a:spcAft>
              <a:defRPr sz="2000">
                <a:solidFill>
                  <a:schemeClr val="bg1"/>
                </a:solidFill>
                <a:latin typeface="黑体" panose="02010609060101010101" pitchFamily="49" charset="-122"/>
                <a:ea typeface="黑体" panose="02010609060101010101" pitchFamily="49" charset="-122"/>
              </a:defRPr>
            </a:lvl7pPr>
            <a:lvl8pPr marL="3429000" indent="-228600" algn="ctr" eaLnBrk="0" fontAlgn="base" hangingPunct="0">
              <a:spcBef>
                <a:spcPct val="0"/>
              </a:spcBef>
              <a:spcAft>
                <a:spcPct val="0"/>
              </a:spcAft>
              <a:defRPr sz="2000">
                <a:solidFill>
                  <a:schemeClr val="bg1"/>
                </a:solidFill>
                <a:latin typeface="黑体" panose="02010609060101010101" pitchFamily="49" charset="-122"/>
                <a:ea typeface="黑体" panose="02010609060101010101" pitchFamily="49" charset="-122"/>
              </a:defRPr>
            </a:lvl8pPr>
            <a:lvl9pPr marL="3886200" indent="-228600" algn="ctr" eaLnBrk="0" fontAlgn="base" hangingPunct="0">
              <a:spcBef>
                <a:spcPct val="0"/>
              </a:spcBef>
              <a:spcAft>
                <a:spcPct val="0"/>
              </a:spcAft>
              <a:defRPr sz="2000">
                <a:solidFill>
                  <a:schemeClr val="bg1"/>
                </a:solidFill>
                <a:latin typeface="黑体" panose="02010609060101010101" pitchFamily="49" charset="-122"/>
                <a:ea typeface="黑体" panose="02010609060101010101" pitchFamily="49" charset="-122"/>
              </a:defRPr>
            </a:lvl9pPr>
          </a:lstStyle>
          <a:p>
            <a:pPr marL="342900" lvl="0" indent="-342900" eaLnBrk="1" hangingPunct="1">
              <a:lnSpc>
                <a:spcPct val="140000"/>
              </a:lnSpc>
              <a:spcBef>
                <a:spcPct val="30000"/>
              </a:spcBef>
              <a:buClr>
                <a:schemeClr val="accent1"/>
              </a:buClr>
              <a:buSzPct val="80000"/>
              <a:buFont typeface="Wingdings" panose="05000000000000000000" pitchFamily="2" charset="2"/>
              <a:buChar char="p"/>
              <a:defRPr/>
            </a:pPr>
            <a:r>
              <a:rPr lang="zh-CN" altLang="en-US" sz="2400" dirty="0">
                <a:solidFill>
                  <a:schemeClr val="accent1"/>
                </a:solidFill>
                <a:latin typeface="微软雅黑"/>
                <a:ea typeface="微软雅黑"/>
              </a:rPr>
              <a:t>盲审专家一总体意见：</a:t>
            </a:r>
            <a:r>
              <a:rPr lang="zh-CN" altLang="en-US" sz="2400" dirty="0" smtClean="0">
                <a:solidFill>
                  <a:schemeClr val="accent1"/>
                </a:solidFill>
                <a:latin typeface="微软雅黑"/>
                <a:ea typeface="微软雅黑"/>
              </a:rPr>
              <a:t>优秀</a:t>
            </a:r>
            <a:endParaRPr lang="en-US" altLang="zh-CN" sz="2400" dirty="0">
              <a:solidFill>
                <a:schemeClr val="accent1"/>
              </a:solidFill>
              <a:latin typeface="微软雅黑"/>
              <a:ea typeface="微软雅黑"/>
            </a:endParaRPr>
          </a:p>
        </p:txBody>
      </p:sp>
      <p:sp>
        <p:nvSpPr>
          <p:cNvPr id="78" name="Rectangle 14"/>
          <p:cNvSpPr>
            <a:spLocks noChangeArrowheads="1"/>
          </p:cNvSpPr>
          <p:nvPr/>
        </p:nvSpPr>
        <p:spPr bwMode="auto">
          <a:xfrm>
            <a:off x="10194267" y="1057586"/>
            <a:ext cx="1252266" cy="430887"/>
          </a:xfrm>
          <a:prstGeom prst="rect">
            <a:avLst/>
          </a:prstGeom>
          <a:solidFill>
            <a:schemeClr val="accent1">
              <a:lumMod val="20000"/>
              <a:lumOff val="80000"/>
            </a:schemeClr>
          </a:solidFill>
          <a:ln w="9525">
            <a:noFill/>
            <a:miter lim="800000"/>
            <a:headEnd/>
            <a:tailEnd/>
          </a:ln>
          <a:effectLst>
            <a:outerShdw dist="107763" dir="13500000" algn="ctr" rotWithShape="0">
              <a:schemeClr val="bg2">
                <a:alpha val="50000"/>
              </a:schemeClr>
            </a:outerShdw>
          </a:effectLst>
        </p:spPr>
        <p:txBody>
          <a:bodyPr wrap="none">
            <a:spAutoFit/>
          </a:bodyPr>
          <a:lstStyle>
            <a:lvl1pPr eaLnBrk="0" hangingPunct="0">
              <a:defRPr sz="2000">
                <a:solidFill>
                  <a:schemeClr val="bg1"/>
                </a:solidFill>
                <a:latin typeface="黑体" panose="02010609060101010101" pitchFamily="49" charset="-122"/>
                <a:ea typeface="黑体" panose="02010609060101010101" pitchFamily="49" charset="-122"/>
              </a:defRPr>
            </a:lvl1pPr>
            <a:lvl2pPr marL="742950" indent="-285750" eaLnBrk="0" hangingPunct="0">
              <a:defRPr sz="2000">
                <a:solidFill>
                  <a:schemeClr val="bg1"/>
                </a:solidFill>
                <a:latin typeface="黑体" panose="02010609060101010101" pitchFamily="49" charset="-122"/>
                <a:ea typeface="黑体" panose="02010609060101010101" pitchFamily="49" charset="-122"/>
              </a:defRPr>
            </a:lvl2pPr>
            <a:lvl3pPr marL="1143000" indent="-228600" eaLnBrk="0" hangingPunct="0">
              <a:defRPr sz="2000">
                <a:solidFill>
                  <a:schemeClr val="bg1"/>
                </a:solidFill>
                <a:latin typeface="黑体" panose="02010609060101010101" pitchFamily="49" charset="-122"/>
                <a:ea typeface="黑体" panose="02010609060101010101" pitchFamily="49" charset="-122"/>
              </a:defRPr>
            </a:lvl3pPr>
            <a:lvl4pPr marL="1600200" indent="-228600" eaLnBrk="0" hangingPunct="0">
              <a:defRPr sz="2000">
                <a:solidFill>
                  <a:schemeClr val="bg1"/>
                </a:solidFill>
                <a:latin typeface="黑体" panose="02010609060101010101" pitchFamily="49" charset="-122"/>
                <a:ea typeface="黑体" panose="02010609060101010101" pitchFamily="49" charset="-122"/>
              </a:defRPr>
            </a:lvl4pPr>
            <a:lvl5pPr marL="2057400" indent="-228600" eaLnBrk="0" hangingPunct="0">
              <a:defRPr sz="2000">
                <a:solidFill>
                  <a:schemeClr val="bg1"/>
                </a:solidFill>
                <a:latin typeface="黑体" panose="02010609060101010101" pitchFamily="49" charset="-122"/>
                <a:ea typeface="黑体" panose="02010609060101010101" pitchFamily="49" charset="-122"/>
              </a:defRPr>
            </a:lvl5pPr>
            <a:lvl6pPr marL="2514600" indent="-228600" algn="ctr" eaLnBrk="0" fontAlgn="base" hangingPunct="0">
              <a:spcBef>
                <a:spcPct val="0"/>
              </a:spcBef>
              <a:spcAft>
                <a:spcPct val="0"/>
              </a:spcAft>
              <a:defRPr sz="2000">
                <a:solidFill>
                  <a:schemeClr val="bg1"/>
                </a:solidFill>
                <a:latin typeface="黑体" panose="02010609060101010101" pitchFamily="49" charset="-122"/>
                <a:ea typeface="黑体" panose="02010609060101010101" pitchFamily="49" charset="-122"/>
              </a:defRPr>
            </a:lvl6pPr>
            <a:lvl7pPr marL="2971800" indent="-228600" algn="ctr" eaLnBrk="0" fontAlgn="base" hangingPunct="0">
              <a:spcBef>
                <a:spcPct val="0"/>
              </a:spcBef>
              <a:spcAft>
                <a:spcPct val="0"/>
              </a:spcAft>
              <a:defRPr sz="2000">
                <a:solidFill>
                  <a:schemeClr val="bg1"/>
                </a:solidFill>
                <a:latin typeface="黑体" panose="02010609060101010101" pitchFamily="49" charset="-122"/>
                <a:ea typeface="黑体" panose="02010609060101010101" pitchFamily="49" charset="-122"/>
              </a:defRPr>
            </a:lvl7pPr>
            <a:lvl8pPr marL="3429000" indent="-228600" algn="ctr" eaLnBrk="0" fontAlgn="base" hangingPunct="0">
              <a:spcBef>
                <a:spcPct val="0"/>
              </a:spcBef>
              <a:spcAft>
                <a:spcPct val="0"/>
              </a:spcAft>
              <a:defRPr sz="2000">
                <a:solidFill>
                  <a:schemeClr val="bg1"/>
                </a:solidFill>
                <a:latin typeface="黑体" panose="02010609060101010101" pitchFamily="49" charset="-122"/>
                <a:ea typeface="黑体" panose="02010609060101010101" pitchFamily="49" charset="-122"/>
              </a:defRPr>
            </a:lvl8pPr>
            <a:lvl9pPr marL="3886200" indent="-228600" algn="ctr" eaLnBrk="0" fontAlgn="base" hangingPunct="0">
              <a:spcBef>
                <a:spcPct val="0"/>
              </a:spcBef>
              <a:spcAft>
                <a:spcPct val="0"/>
              </a:spcAft>
              <a:defRPr sz="2000">
                <a:solidFill>
                  <a:schemeClr val="bg1"/>
                </a:solidFill>
                <a:latin typeface="黑体" panose="02010609060101010101" pitchFamily="49" charset="-122"/>
                <a:ea typeface="黑体" panose="02010609060101010101" pitchFamily="49" charset="-122"/>
              </a:defRPr>
            </a:lvl9pPr>
          </a:lstStyle>
          <a:p>
            <a:pPr marL="0" marR="0" lvl="0" indent="0" algn="l" defTabSz="914400" rtl="0" eaLnBrk="1" fontAlgn="auto" latinLnBrk="0" hangingPunct="1">
              <a:lnSpc>
                <a:spcPct val="100000"/>
              </a:lnSpc>
              <a:spcBef>
                <a:spcPts val="0"/>
              </a:spcBef>
              <a:spcAft>
                <a:spcPts val="0"/>
              </a:spcAft>
              <a:buClr>
                <a:srgbClr val="FF3300"/>
              </a:buClr>
              <a:buSzTx/>
              <a:buFont typeface="Wingdings" panose="05000000000000000000" pitchFamily="2" charset="2"/>
              <a:buChar char="ü"/>
              <a:tabLst/>
              <a:defRPr/>
            </a:pPr>
            <a:r>
              <a:rPr lang="zh-CN" altLang="en-US" sz="2200" dirty="0">
                <a:solidFill>
                  <a:prstClr val="black"/>
                </a:solidFill>
                <a:latin typeface="微软雅黑"/>
                <a:ea typeface="微软雅黑"/>
              </a:rPr>
              <a:t>已修改</a:t>
            </a:r>
            <a:endParaRPr kumimoji="0" lang="zh-CN" altLang="en-US" sz="2200" b="0" i="0" u="none" strike="noStrike" kern="1200" cap="none" spc="0" normalizeH="0" baseline="0" noProof="0" dirty="0">
              <a:ln>
                <a:noFill/>
              </a:ln>
              <a:solidFill>
                <a:prstClr val="black"/>
              </a:solidFill>
              <a:effectLst/>
              <a:uLnTx/>
              <a:uFillTx/>
              <a:latin typeface="微软雅黑"/>
              <a:ea typeface="微软雅黑"/>
            </a:endParaRPr>
          </a:p>
        </p:txBody>
      </p:sp>
      <p:sp>
        <p:nvSpPr>
          <p:cNvPr id="30" name="TextBox 33"/>
          <p:cNvSpPr txBox="1"/>
          <p:nvPr/>
        </p:nvSpPr>
        <p:spPr>
          <a:xfrm>
            <a:off x="606398" y="1552650"/>
            <a:ext cx="9497766" cy="461667"/>
          </a:xfrm>
          <a:prstGeom prst="rect">
            <a:avLst/>
          </a:prstGeom>
          <a:noFill/>
        </p:spPr>
        <p:txBody>
          <a:bodyPr wrap="square" lIns="91445" tIns="45721" rIns="91445" bIns="45721" rtlCol="0">
            <a:spAutoFit/>
          </a:bodyPr>
          <a:lstStyle/>
          <a:p>
            <a:pPr lvl="0" algn="just">
              <a:defRPr/>
            </a:pPr>
            <a:r>
              <a:rPr lang="en-US" altLang="zh-CN" sz="2400" dirty="0" smtClean="0">
                <a:latin typeface="+mj-ea"/>
                <a:ea typeface="+mj-ea"/>
                <a:cs typeface="+mn-ea"/>
                <a:sym typeface="+mn-lt"/>
              </a:rPr>
              <a:t>2</a:t>
            </a:r>
            <a:r>
              <a:rPr lang="zh-CN" altLang="en-US" sz="2400" dirty="0" smtClean="0">
                <a:latin typeface="+mj-ea"/>
                <a:ea typeface="+mj-ea"/>
                <a:cs typeface="+mn-ea"/>
                <a:sym typeface="+mn-lt"/>
              </a:rPr>
              <a:t>）</a:t>
            </a:r>
            <a:r>
              <a:rPr lang="zh-CN" altLang="en-US" sz="2400" dirty="0"/>
              <a:t>仿真验证部分建议添加完整电路图或版图。</a:t>
            </a:r>
            <a:endParaRPr kumimoji="0" lang="en-US" altLang="zh-CN" sz="2400" i="0" u="none" strike="noStrike" kern="1200" cap="none" spc="0" normalizeH="0" baseline="0" noProof="0" dirty="0">
              <a:ln>
                <a:noFill/>
              </a:ln>
              <a:effectLst/>
              <a:uLnTx/>
              <a:uFillTx/>
              <a:latin typeface="+mj-ea"/>
              <a:ea typeface="+mj-ea"/>
              <a:cs typeface="+mn-ea"/>
              <a:sym typeface="+mn-lt"/>
            </a:endParaRPr>
          </a:p>
        </p:txBody>
      </p:sp>
      <p:sp>
        <p:nvSpPr>
          <p:cNvPr id="32" name="TextBox 33"/>
          <p:cNvSpPr txBox="1"/>
          <p:nvPr/>
        </p:nvSpPr>
        <p:spPr>
          <a:xfrm>
            <a:off x="606398" y="2070974"/>
            <a:ext cx="9276047" cy="461667"/>
          </a:xfrm>
          <a:prstGeom prst="rect">
            <a:avLst/>
          </a:prstGeom>
          <a:noFill/>
        </p:spPr>
        <p:txBody>
          <a:bodyPr wrap="square" lIns="91445" tIns="45721" rIns="91445" bIns="45721" rtlCol="0">
            <a:spAutoFit/>
          </a:bodyPr>
          <a:lstStyle/>
          <a:p>
            <a:pPr lvl="0" algn="just">
              <a:defRPr/>
            </a:pPr>
            <a:r>
              <a:rPr lang="en-US" altLang="zh-CN" sz="2400" dirty="0" smtClean="0">
                <a:latin typeface="+mj-ea"/>
                <a:ea typeface="+mj-ea"/>
                <a:cs typeface="+mn-ea"/>
                <a:sym typeface="+mn-lt"/>
              </a:rPr>
              <a:t>3</a:t>
            </a:r>
            <a:r>
              <a:rPr lang="zh-CN" altLang="en-US" sz="2400" dirty="0" smtClean="0">
                <a:latin typeface="+mj-ea"/>
                <a:ea typeface="+mj-ea"/>
                <a:cs typeface="+mn-ea"/>
                <a:sym typeface="+mn-lt"/>
              </a:rPr>
              <a:t>）</a:t>
            </a:r>
            <a:r>
              <a:rPr lang="zh-CN" altLang="en-US" sz="2400" dirty="0"/>
              <a:t>性能对比部分增加更多近三年的成果的比较。</a:t>
            </a:r>
            <a:endParaRPr kumimoji="0" lang="en-US" altLang="zh-CN" sz="2400" i="0" u="none" strike="noStrike" kern="1200" cap="none" spc="0" normalizeH="0" baseline="0" noProof="0" dirty="0">
              <a:ln>
                <a:noFill/>
              </a:ln>
              <a:effectLst/>
              <a:uLnTx/>
              <a:uFillTx/>
              <a:latin typeface="+mj-ea"/>
              <a:ea typeface="+mj-ea"/>
              <a:cs typeface="+mn-ea"/>
              <a:sym typeface="+mn-lt"/>
            </a:endParaRPr>
          </a:p>
        </p:txBody>
      </p:sp>
      <p:sp>
        <p:nvSpPr>
          <p:cNvPr id="33" name="TextBox 33"/>
          <p:cNvSpPr txBox="1"/>
          <p:nvPr/>
        </p:nvSpPr>
        <p:spPr>
          <a:xfrm>
            <a:off x="606398" y="925278"/>
            <a:ext cx="9746970" cy="609400"/>
          </a:xfrm>
          <a:prstGeom prst="rect">
            <a:avLst/>
          </a:prstGeom>
          <a:noFill/>
        </p:spPr>
        <p:txBody>
          <a:bodyPr wrap="square" lIns="91445" tIns="45721" rIns="91445" bIns="45721" rtlCol="0">
            <a:spAutoFit/>
          </a:bodyPr>
          <a:lstStyle/>
          <a:p>
            <a:pPr lvl="0">
              <a:lnSpc>
                <a:spcPct val="140000"/>
              </a:lnSpc>
              <a:spcBef>
                <a:spcPct val="30000"/>
              </a:spcBef>
              <a:buClr>
                <a:srgbClr val="5B9BD5"/>
              </a:buClr>
              <a:buSzPct val="80000"/>
              <a:defRPr/>
            </a:pPr>
            <a:r>
              <a:rPr lang="en-US" altLang="zh-CN" sz="2400" dirty="0" smtClean="0">
                <a:latin typeface="+mj-ea"/>
                <a:ea typeface="+mj-ea"/>
                <a:cs typeface="+mn-ea"/>
                <a:sym typeface="+mn-lt"/>
              </a:rPr>
              <a:t>1</a:t>
            </a:r>
            <a:r>
              <a:rPr lang="zh-CN" altLang="en-US" sz="2400" dirty="0" smtClean="0">
                <a:latin typeface="+mj-ea"/>
                <a:ea typeface="+mj-ea"/>
                <a:cs typeface="+mn-ea"/>
                <a:sym typeface="+mn-lt"/>
              </a:rPr>
              <a:t>）</a:t>
            </a:r>
            <a:r>
              <a:rPr lang="zh-CN" altLang="en-US" sz="2400" dirty="0">
                <a:solidFill>
                  <a:prstClr val="black"/>
                </a:solidFill>
                <a:latin typeface="微软雅黑"/>
              </a:rPr>
              <a:t>电路设计之前应</a:t>
            </a:r>
            <a:r>
              <a:rPr lang="zh-CN" altLang="en-US" sz="2400" dirty="0" smtClean="0">
                <a:solidFill>
                  <a:prstClr val="black"/>
                </a:solidFill>
                <a:latin typeface="微软雅黑"/>
              </a:rPr>
              <a:t>明确需达到</a:t>
            </a:r>
            <a:r>
              <a:rPr lang="zh-CN" altLang="en-US" sz="2400" dirty="0">
                <a:solidFill>
                  <a:prstClr val="black"/>
                </a:solidFill>
                <a:latin typeface="微软雅黑"/>
              </a:rPr>
              <a:t>的指标，以便和最终设计结果进行比对。</a:t>
            </a:r>
            <a:endParaRPr lang="en-US" altLang="zh-CN" sz="2400" dirty="0">
              <a:solidFill>
                <a:prstClr val="black"/>
              </a:solidFill>
              <a:latin typeface="微软雅黑"/>
            </a:endParaRPr>
          </a:p>
        </p:txBody>
      </p:sp>
      <p:sp>
        <p:nvSpPr>
          <p:cNvPr id="36" name="Text Box 3"/>
          <p:cNvSpPr txBox="1">
            <a:spLocks noChangeArrowheads="1"/>
          </p:cNvSpPr>
          <p:nvPr/>
        </p:nvSpPr>
        <p:spPr bwMode="auto">
          <a:xfrm>
            <a:off x="307725" y="3053328"/>
            <a:ext cx="6507360" cy="609398"/>
          </a:xfrm>
          <a:prstGeom prst="rect">
            <a:avLst/>
          </a:prstGeom>
          <a:noFill/>
          <a:ln w="34925">
            <a:no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eaLnBrk="0" hangingPunct="0">
              <a:defRPr sz="2000">
                <a:solidFill>
                  <a:schemeClr val="bg1"/>
                </a:solidFill>
                <a:latin typeface="黑体" panose="02010609060101010101" pitchFamily="49" charset="-122"/>
                <a:ea typeface="黑体" panose="02010609060101010101" pitchFamily="49" charset="-122"/>
              </a:defRPr>
            </a:lvl1pPr>
            <a:lvl2pPr marL="742950" indent="-285750" eaLnBrk="0" hangingPunct="0">
              <a:defRPr sz="2000">
                <a:solidFill>
                  <a:schemeClr val="bg1"/>
                </a:solidFill>
                <a:latin typeface="黑体" panose="02010609060101010101" pitchFamily="49" charset="-122"/>
                <a:ea typeface="黑体" panose="02010609060101010101" pitchFamily="49" charset="-122"/>
              </a:defRPr>
            </a:lvl2pPr>
            <a:lvl3pPr marL="1143000" indent="-228600" eaLnBrk="0" hangingPunct="0">
              <a:defRPr sz="2000">
                <a:solidFill>
                  <a:schemeClr val="bg1"/>
                </a:solidFill>
                <a:latin typeface="黑体" panose="02010609060101010101" pitchFamily="49" charset="-122"/>
                <a:ea typeface="黑体" panose="02010609060101010101" pitchFamily="49" charset="-122"/>
              </a:defRPr>
            </a:lvl3pPr>
            <a:lvl4pPr marL="1600200" indent="-228600" eaLnBrk="0" hangingPunct="0">
              <a:defRPr sz="2000">
                <a:solidFill>
                  <a:schemeClr val="bg1"/>
                </a:solidFill>
                <a:latin typeface="黑体" panose="02010609060101010101" pitchFamily="49" charset="-122"/>
                <a:ea typeface="黑体" panose="02010609060101010101" pitchFamily="49" charset="-122"/>
              </a:defRPr>
            </a:lvl4pPr>
            <a:lvl5pPr marL="2057400" indent="-228600" eaLnBrk="0" hangingPunct="0">
              <a:defRPr sz="2000">
                <a:solidFill>
                  <a:schemeClr val="bg1"/>
                </a:solidFill>
                <a:latin typeface="黑体" panose="02010609060101010101" pitchFamily="49" charset="-122"/>
                <a:ea typeface="黑体" panose="02010609060101010101" pitchFamily="49" charset="-122"/>
              </a:defRPr>
            </a:lvl5pPr>
            <a:lvl6pPr marL="2514600" indent="-228600" algn="ctr" eaLnBrk="0" fontAlgn="base" hangingPunct="0">
              <a:spcBef>
                <a:spcPct val="0"/>
              </a:spcBef>
              <a:spcAft>
                <a:spcPct val="0"/>
              </a:spcAft>
              <a:defRPr sz="2000">
                <a:solidFill>
                  <a:schemeClr val="bg1"/>
                </a:solidFill>
                <a:latin typeface="黑体" panose="02010609060101010101" pitchFamily="49" charset="-122"/>
                <a:ea typeface="黑体" panose="02010609060101010101" pitchFamily="49" charset="-122"/>
              </a:defRPr>
            </a:lvl6pPr>
            <a:lvl7pPr marL="2971800" indent="-228600" algn="ctr" eaLnBrk="0" fontAlgn="base" hangingPunct="0">
              <a:spcBef>
                <a:spcPct val="0"/>
              </a:spcBef>
              <a:spcAft>
                <a:spcPct val="0"/>
              </a:spcAft>
              <a:defRPr sz="2000">
                <a:solidFill>
                  <a:schemeClr val="bg1"/>
                </a:solidFill>
                <a:latin typeface="黑体" panose="02010609060101010101" pitchFamily="49" charset="-122"/>
                <a:ea typeface="黑体" panose="02010609060101010101" pitchFamily="49" charset="-122"/>
              </a:defRPr>
            </a:lvl7pPr>
            <a:lvl8pPr marL="3429000" indent="-228600" algn="ctr" eaLnBrk="0" fontAlgn="base" hangingPunct="0">
              <a:spcBef>
                <a:spcPct val="0"/>
              </a:spcBef>
              <a:spcAft>
                <a:spcPct val="0"/>
              </a:spcAft>
              <a:defRPr sz="2000">
                <a:solidFill>
                  <a:schemeClr val="bg1"/>
                </a:solidFill>
                <a:latin typeface="黑体" panose="02010609060101010101" pitchFamily="49" charset="-122"/>
                <a:ea typeface="黑体" panose="02010609060101010101" pitchFamily="49" charset="-122"/>
              </a:defRPr>
            </a:lvl8pPr>
            <a:lvl9pPr marL="3886200" indent="-228600" algn="ctr" eaLnBrk="0" fontAlgn="base" hangingPunct="0">
              <a:spcBef>
                <a:spcPct val="0"/>
              </a:spcBef>
              <a:spcAft>
                <a:spcPct val="0"/>
              </a:spcAft>
              <a:defRPr sz="2000">
                <a:solidFill>
                  <a:schemeClr val="bg1"/>
                </a:solidFill>
                <a:latin typeface="黑体" panose="02010609060101010101" pitchFamily="49" charset="-122"/>
                <a:ea typeface="黑体" panose="02010609060101010101" pitchFamily="49" charset="-122"/>
              </a:defRPr>
            </a:lvl9pPr>
          </a:lstStyle>
          <a:p>
            <a:pPr marL="342900" lvl="0" indent="-342900" eaLnBrk="1" hangingPunct="1">
              <a:lnSpc>
                <a:spcPct val="140000"/>
              </a:lnSpc>
              <a:spcBef>
                <a:spcPct val="30000"/>
              </a:spcBef>
              <a:buClr>
                <a:schemeClr val="accent1"/>
              </a:buClr>
              <a:buSzPct val="80000"/>
              <a:buFont typeface="Wingdings" panose="05000000000000000000" pitchFamily="2" charset="2"/>
              <a:buChar char="p"/>
              <a:defRPr/>
            </a:pPr>
            <a:r>
              <a:rPr lang="zh-CN" altLang="en-US" sz="2400" dirty="0">
                <a:solidFill>
                  <a:schemeClr val="accent1"/>
                </a:solidFill>
                <a:latin typeface="微软雅黑"/>
                <a:ea typeface="微软雅黑"/>
              </a:rPr>
              <a:t>盲审</a:t>
            </a:r>
            <a:r>
              <a:rPr lang="zh-CN" altLang="en-US" sz="2400" dirty="0" smtClean="0">
                <a:solidFill>
                  <a:schemeClr val="accent1"/>
                </a:solidFill>
                <a:latin typeface="微软雅黑"/>
                <a:ea typeface="微软雅黑"/>
              </a:rPr>
              <a:t>专家</a:t>
            </a:r>
            <a:r>
              <a:rPr lang="zh-CN" altLang="en-US" sz="2400" dirty="0">
                <a:solidFill>
                  <a:schemeClr val="accent1"/>
                </a:solidFill>
                <a:latin typeface="微软雅黑"/>
                <a:ea typeface="微软雅黑"/>
              </a:rPr>
              <a:t>二</a:t>
            </a:r>
            <a:r>
              <a:rPr lang="zh-CN" altLang="en-US" sz="2400" dirty="0" smtClean="0">
                <a:solidFill>
                  <a:schemeClr val="accent1"/>
                </a:solidFill>
                <a:latin typeface="微软雅黑"/>
                <a:ea typeface="微软雅黑"/>
              </a:rPr>
              <a:t>总体</a:t>
            </a:r>
            <a:r>
              <a:rPr lang="zh-CN" altLang="en-US" sz="2400" dirty="0">
                <a:solidFill>
                  <a:schemeClr val="accent1"/>
                </a:solidFill>
                <a:latin typeface="微软雅黑"/>
                <a:ea typeface="微软雅黑"/>
              </a:rPr>
              <a:t>意见：</a:t>
            </a:r>
            <a:r>
              <a:rPr lang="zh-CN" altLang="en-US" sz="2400" dirty="0" smtClean="0">
                <a:solidFill>
                  <a:schemeClr val="accent1"/>
                </a:solidFill>
                <a:latin typeface="微软雅黑"/>
                <a:ea typeface="微软雅黑"/>
              </a:rPr>
              <a:t>优秀</a:t>
            </a:r>
            <a:endParaRPr lang="en-US" altLang="zh-CN" sz="2400" dirty="0">
              <a:solidFill>
                <a:schemeClr val="accent1"/>
              </a:solidFill>
              <a:latin typeface="微软雅黑"/>
              <a:ea typeface="微软雅黑"/>
            </a:endParaRPr>
          </a:p>
        </p:txBody>
      </p:sp>
      <p:sp>
        <p:nvSpPr>
          <p:cNvPr id="41" name="TextBox 33"/>
          <p:cNvSpPr txBox="1"/>
          <p:nvPr/>
        </p:nvSpPr>
        <p:spPr>
          <a:xfrm>
            <a:off x="606397" y="4231581"/>
            <a:ext cx="11230252" cy="830999"/>
          </a:xfrm>
          <a:prstGeom prst="rect">
            <a:avLst/>
          </a:prstGeom>
          <a:noFill/>
        </p:spPr>
        <p:txBody>
          <a:bodyPr wrap="square" lIns="91445" tIns="45721" rIns="91445" bIns="45721" rtlCol="0">
            <a:spAutoFit/>
          </a:bodyPr>
          <a:lstStyle/>
          <a:p>
            <a:pPr lvl="0" algn="just">
              <a:defRPr/>
            </a:pPr>
            <a:r>
              <a:rPr lang="en-US" altLang="zh-CN" sz="2400" dirty="0" smtClean="0">
                <a:latin typeface="+mj-ea"/>
                <a:ea typeface="+mj-ea"/>
                <a:cs typeface="+mn-ea"/>
                <a:sym typeface="+mn-lt"/>
              </a:rPr>
              <a:t>2</a:t>
            </a:r>
            <a:r>
              <a:rPr lang="zh-CN" altLang="en-US" sz="2400" dirty="0" smtClean="0">
                <a:latin typeface="+mj-ea"/>
                <a:ea typeface="+mj-ea"/>
                <a:cs typeface="+mn-ea"/>
                <a:sym typeface="+mn-lt"/>
              </a:rPr>
              <a:t>）</a:t>
            </a:r>
            <a:r>
              <a:rPr lang="zh-CN" altLang="en-US" sz="2400" dirty="0"/>
              <a:t>中英文摘要均缺少对于本论文工作的结论与对于未来工作展望，建议作者</a:t>
            </a:r>
            <a:r>
              <a:rPr lang="zh-CN" altLang="en-US" sz="2400" dirty="0" smtClean="0"/>
              <a:t>进一</a:t>
            </a:r>
            <a:endParaRPr lang="en-US" altLang="zh-CN" sz="2400" dirty="0" smtClean="0"/>
          </a:p>
          <a:p>
            <a:pPr lvl="0" algn="just">
              <a:defRPr/>
            </a:pPr>
            <a:r>
              <a:rPr lang="en-US" altLang="zh-CN" sz="2400" dirty="0"/>
              <a:t> </a:t>
            </a:r>
            <a:r>
              <a:rPr lang="en-US" altLang="zh-CN" sz="2400" dirty="0" smtClean="0"/>
              <a:t>        </a:t>
            </a:r>
            <a:r>
              <a:rPr lang="zh-CN" altLang="en-US" sz="2400" dirty="0" smtClean="0"/>
              <a:t>步补充完善。</a:t>
            </a:r>
            <a:endParaRPr kumimoji="0" lang="en-US" altLang="zh-CN" sz="2400" i="0" u="none" strike="noStrike" kern="1200" cap="none" spc="0" normalizeH="0" baseline="0" noProof="0" dirty="0">
              <a:ln>
                <a:noFill/>
              </a:ln>
              <a:effectLst/>
              <a:uLnTx/>
              <a:uFillTx/>
              <a:latin typeface="+mj-ea"/>
              <a:ea typeface="+mj-ea"/>
              <a:cs typeface="+mn-ea"/>
              <a:sym typeface="+mn-lt"/>
            </a:endParaRPr>
          </a:p>
        </p:txBody>
      </p:sp>
      <p:sp>
        <p:nvSpPr>
          <p:cNvPr id="42" name="TextBox 33"/>
          <p:cNvSpPr txBox="1"/>
          <p:nvPr/>
        </p:nvSpPr>
        <p:spPr>
          <a:xfrm>
            <a:off x="606397" y="5109732"/>
            <a:ext cx="11156978" cy="830999"/>
          </a:xfrm>
          <a:prstGeom prst="rect">
            <a:avLst/>
          </a:prstGeom>
          <a:noFill/>
        </p:spPr>
        <p:txBody>
          <a:bodyPr wrap="square" lIns="91445" tIns="45721" rIns="91445" bIns="45721" rtlCol="0">
            <a:spAutoFit/>
          </a:bodyPr>
          <a:lstStyle/>
          <a:p>
            <a:pPr lvl="0" algn="just">
              <a:defRPr/>
            </a:pPr>
            <a:r>
              <a:rPr lang="en-US" altLang="zh-CN" sz="2400" dirty="0" smtClean="0">
                <a:latin typeface="+mj-ea"/>
                <a:ea typeface="+mj-ea"/>
                <a:cs typeface="+mn-ea"/>
                <a:sym typeface="+mn-lt"/>
              </a:rPr>
              <a:t>3</a:t>
            </a:r>
            <a:r>
              <a:rPr lang="zh-CN" altLang="en-US" sz="2400" dirty="0" smtClean="0">
                <a:latin typeface="+mj-ea"/>
                <a:ea typeface="+mj-ea"/>
                <a:cs typeface="+mn-ea"/>
                <a:sym typeface="+mn-lt"/>
              </a:rPr>
              <a:t>）</a:t>
            </a:r>
            <a:r>
              <a:rPr lang="zh-CN" altLang="en-US" sz="2400" dirty="0"/>
              <a:t>第二章，建议增加开始段落，即在</a:t>
            </a:r>
            <a:r>
              <a:rPr lang="zh-CN" altLang="en-US" sz="2400" dirty="0">
                <a:latin typeface="+mn-ea"/>
              </a:rPr>
              <a:t> </a:t>
            </a:r>
            <a:r>
              <a:rPr lang="en-US" altLang="zh-CN" sz="2400" dirty="0">
                <a:latin typeface="+mn-ea"/>
              </a:rPr>
              <a:t>2.1 </a:t>
            </a:r>
            <a:r>
              <a:rPr lang="zh-CN" altLang="en-US" sz="2400" dirty="0"/>
              <a:t>前增加该章工作的概要，便于和</a:t>
            </a:r>
            <a:r>
              <a:rPr lang="zh-CN" altLang="en-US" sz="2400" dirty="0" smtClean="0"/>
              <a:t>其他前</a:t>
            </a:r>
            <a:endParaRPr lang="en-US" altLang="zh-CN" sz="2400" dirty="0" smtClean="0"/>
          </a:p>
          <a:p>
            <a:pPr lvl="0" algn="just">
              <a:defRPr/>
            </a:pPr>
            <a:r>
              <a:rPr lang="en-US" altLang="zh-CN" sz="2400" dirty="0"/>
              <a:t> </a:t>
            </a:r>
            <a:r>
              <a:rPr lang="en-US" altLang="zh-CN" sz="2400" dirty="0" smtClean="0"/>
              <a:t>       </a:t>
            </a:r>
            <a:r>
              <a:rPr lang="zh-CN" altLang="en-US" sz="2400" dirty="0" smtClean="0"/>
              <a:t>后</a:t>
            </a:r>
            <a:r>
              <a:rPr lang="zh-CN" altLang="en-US" sz="2400" dirty="0"/>
              <a:t>章节进行承前 启后，类似于其他章节的开始，整体互相</a:t>
            </a:r>
            <a:r>
              <a:rPr lang="zh-CN" altLang="en-US" sz="2400" dirty="0" smtClean="0"/>
              <a:t>呼应。</a:t>
            </a:r>
            <a:endParaRPr kumimoji="0" lang="en-US" altLang="zh-CN" sz="2400" i="0" u="none" strike="noStrike" kern="1200" cap="none" spc="0" normalizeH="0" baseline="0" noProof="0" dirty="0">
              <a:ln>
                <a:noFill/>
              </a:ln>
              <a:effectLst/>
              <a:uLnTx/>
              <a:uFillTx/>
              <a:latin typeface="+mj-ea"/>
              <a:ea typeface="+mj-ea"/>
              <a:cs typeface="+mn-ea"/>
              <a:sym typeface="+mn-lt"/>
            </a:endParaRPr>
          </a:p>
        </p:txBody>
      </p:sp>
      <p:sp>
        <p:nvSpPr>
          <p:cNvPr id="47" name="TextBox 33"/>
          <p:cNvSpPr txBox="1"/>
          <p:nvPr/>
        </p:nvSpPr>
        <p:spPr>
          <a:xfrm>
            <a:off x="606398" y="3604209"/>
            <a:ext cx="9497766" cy="553359"/>
          </a:xfrm>
          <a:prstGeom prst="rect">
            <a:avLst/>
          </a:prstGeom>
          <a:noFill/>
        </p:spPr>
        <p:txBody>
          <a:bodyPr wrap="square" lIns="91445" tIns="45721" rIns="91445" bIns="45721" rtlCol="0">
            <a:spAutoFit/>
          </a:bodyPr>
          <a:lstStyle/>
          <a:p>
            <a:pPr lvl="0">
              <a:lnSpc>
                <a:spcPct val="140000"/>
              </a:lnSpc>
              <a:spcBef>
                <a:spcPct val="30000"/>
              </a:spcBef>
              <a:buClr>
                <a:srgbClr val="5B9BD5"/>
              </a:buClr>
              <a:buSzPct val="80000"/>
              <a:defRPr/>
            </a:pPr>
            <a:r>
              <a:rPr lang="en-US" altLang="zh-CN" sz="2400" dirty="0" smtClean="0">
                <a:latin typeface="+mj-ea"/>
                <a:ea typeface="+mj-ea"/>
                <a:cs typeface="+mn-ea"/>
                <a:sym typeface="+mn-lt"/>
              </a:rPr>
              <a:t>1</a:t>
            </a:r>
            <a:r>
              <a:rPr lang="zh-CN" altLang="en-US" sz="2400" dirty="0" smtClean="0">
                <a:latin typeface="+mj-ea"/>
                <a:ea typeface="+mj-ea"/>
                <a:cs typeface="+mn-ea"/>
                <a:sym typeface="+mn-lt"/>
              </a:rPr>
              <a:t>）</a:t>
            </a:r>
            <a:r>
              <a:rPr lang="zh-CN" altLang="en-US" sz="2400" dirty="0"/>
              <a:t>英文题目和中文不符合，请改进和补充有关题目的关键词和</a:t>
            </a:r>
            <a:r>
              <a:rPr lang="zh-CN" altLang="en-US" sz="2400" dirty="0" smtClean="0"/>
              <a:t>内容。</a:t>
            </a:r>
            <a:endParaRPr lang="en-US" altLang="zh-CN" sz="2400" dirty="0">
              <a:solidFill>
                <a:prstClr val="black"/>
              </a:solidFill>
              <a:latin typeface="微软雅黑"/>
            </a:endParaRPr>
          </a:p>
        </p:txBody>
      </p:sp>
      <p:sp>
        <p:nvSpPr>
          <p:cNvPr id="51" name="Rectangle 14"/>
          <p:cNvSpPr>
            <a:spLocks noChangeArrowheads="1"/>
          </p:cNvSpPr>
          <p:nvPr/>
        </p:nvSpPr>
        <p:spPr bwMode="auto">
          <a:xfrm>
            <a:off x="7181559" y="2126125"/>
            <a:ext cx="1252266" cy="430887"/>
          </a:xfrm>
          <a:prstGeom prst="rect">
            <a:avLst/>
          </a:prstGeom>
          <a:solidFill>
            <a:schemeClr val="accent1">
              <a:lumMod val="20000"/>
              <a:lumOff val="80000"/>
            </a:schemeClr>
          </a:solidFill>
          <a:ln w="9525">
            <a:noFill/>
            <a:miter lim="800000"/>
            <a:headEnd/>
            <a:tailEnd/>
          </a:ln>
          <a:effectLst>
            <a:outerShdw dist="107763" dir="13500000" algn="ctr" rotWithShape="0">
              <a:schemeClr val="bg2">
                <a:alpha val="50000"/>
              </a:schemeClr>
            </a:outerShdw>
          </a:effectLst>
        </p:spPr>
        <p:txBody>
          <a:bodyPr wrap="none">
            <a:spAutoFit/>
          </a:bodyPr>
          <a:lstStyle>
            <a:lvl1pPr eaLnBrk="0" hangingPunct="0">
              <a:defRPr sz="2000">
                <a:solidFill>
                  <a:schemeClr val="bg1"/>
                </a:solidFill>
                <a:latin typeface="黑体" panose="02010609060101010101" pitchFamily="49" charset="-122"/>
                <a:ea typeface="黑体" panose="02010609060101010101" pitchFamily="49" charset="-122"/>
              </a:defRPr>
            </a:lvl1pPr>
            <a:lvl2pPr marL="742950" indent="-285750" eaLnBrk="0" hangingPunct="0">
              <a:defRPr sz="2000">
                <a:solidFill>
                  <a:schemeClr val="bg1"/>
                </a:solidFill>
                <a:latin typeface="黑体" panose="02010609060101010101" pitchFamily="49" charset="-122"/>
                <a:ea typeface="黑体" panose="02010609060101010101" pitchFamily="49" charset="-122"/>
              </a:defRPr>
            </a:lvl2pPr>
            <a:lvl3pPr marL="1143000" indent="-228600" eaLnBrk="0" hangingPunct="0">
              <a:defRPr sz="2000">
                <a:solidFill>
                  <a:schemeClr val="bg1"/>
                </a:solidFill>
                <a:latin typeface="黑体" panose="02010609060101010101" pitchFamily="49" charset="-122"/>
                <a:ea typeface="黑体" panose="02010609060101010101" pitchFamily="49" charset="-122"/>
              </a:defRPr>
            </a:lvl3pPr>
            <a:lvl4pPr marL="1600200" indent="-228600" eaLnBrk="0" hangingPunct="0">
              <a:defRPr sz="2000">
                <a:solidFill>
                  <a:schemeClr val="bg1"/>
                </a:solidFill>
                <a:latin typeface="黑体" panose="02010609060101010101" pitchFamily="49" charset="-122"/>
                <a:ea typeface="黑体" panose="02010609060101010101" pitchFamily="49" charset="-122"/>
              </a:defRPr>
            </a:lvl4pPr>
            <a:lvl5pPr marL="2057400" indent="-228600" eaLnBrk="0" hangingPunct="0">
              <a:defRPr sz="2000">
                <a:solidFill>
                  <a:schemeClr val="bg1"/>
                </a:solidFill>
                <a:latin typeface="黑体" panose="02010609060101010101" pitchFamily="49" charset="-122"/>
                <a:ea typeface="黑体" panose="02010609060101010101" pitchFamily="49" charset="-122"/>
              </a:defRPr>
            </a:lvl5pPr>
            <a:lvl6pPr marL="2514600" indent="-228600" algn="ctr" eaLnBrk="0" fontAlgn="base" hangingPunct="0">
              <a:spcBef>
                <a:spcPct val="0"/>
              </a:spcBef>
              <a:spcAft>
                <a:spcPct val="0"/>
              </a:spcAft>
              <a:defRPr sz="2000">
                <a:solidFill>
                  <a:schemeClr val="bg1"/>
                </a:solidFill>
                <a:latin typeface="黑体" panose="02010609060101010101" pitchFamily="49" charset="-122"/>
                <a:ea typeface="黑体" panose="02010609060101010101" pitchFamily="49" charset="-122"/>
              </a:defRPr>
            </a:lvl6pPr>
            <a:lvl7pPr marL="2971800" indent="-228600" algn="ctr" eaLnBrk="0" fontAlgn="base" hangingPunct="0">
              <a:spcBef>
                <a:spcPct val="0"/>
              </a:spcBef>
              <a:spcAft>
                <a:spcPct val="0"/>
              </a:spcAft>
              <a:defRPr sz="2000">
                <a:solidFill>
                  <a:schemeClr val="bg1"/>
                </a:solidFill>
                <a:latin typeface="黑体" panose="02010609060101010101" pitchFamily="49" charset="-122"/>
                <a:ea typeface="黑体" panose="02010609060101010101" pitchFamily="49" charset="-122"/>
              </a:defRPr>
            </a:lvl7pPr>
            <a:lvl8pPr marL="3429000" indent="-228600" algn="ctr" eaLnBrk="0" fontAlgn="base" hangingPunct="0">
              <a:spcBef>
                <a:spcPct val="0"/>
              </a:spcBef>
              <a:spcAft>
                <a:spcPct val="0"/>
              </a:spcAft>
              <a:defRPr sz="2000">
                <a:solidFill>
                  <a:schemeClr val="bg1"/>
                </a:solidFill>
                <a:latin typeface="黑体" panose="02010609060101010101" pitchFamily="49" charset="-122"/>
                <a:ea typeface="黑体" panose="02010609060101010101" pitchFamily="49" charset="-122"/>
              </a:defRPr>
            </a:lvl8pPr>
            <a:lvl9pPr marL="3886200" indent="-228600" algn="ctr" eaLnBrk="0" fontAlgn="base" hangingPunct="0">
              <a:spcBef>
                <a:spcPct val="0"/>
              </a:spcBef>
              <a:spcAft>
                <a:spcPct val="0"/>
              </a:spcAft>
              <a:defRPr sz="2000">
                <a:solidFill>
                  <a:schemeClr val="bg1"/>
                </a:solidFill>
                <a:latin typeface="黑体" panose="02010609060101010101" pitchFamily="49" charset="-122"/>
                <a:ea typeface="黑体" panose="02010609060101010101" pitchFamily="49" charset="-122"/>
              </a:defRPr>
            </a:lvl9pPr>
          </a:lstStyle>
          <a:p>
            <a:pPr marL="0" marR="0" lvl="0" indent="0" algn="l" defTabSz="914400" rtl="0" eaLnBrk="1" fontAlgn="auto" latinLnBrk="0" hangingPunct="1">
              <a:lnSpc>
                <a:spcPct val="100000"/>
              </a:lnSpc>
              <a:spcBef>
                <a:spcPts val="0"/>
              </a:spcBef>
              <a:spcAft>
                <a:spcPts val="0"/>
              </a:spcAft>
              <a:buClr>
                <a:srgbClr val="FF3300"/>
              </a:buClr>
              <a:buSzTx/>
              <a:buFont typeface="Wingdings" panose="05000000000000000000" pitchFamily="2" charset="2"/>
              <a:buChar char="ü"/>
              <a:tabLst/>
              <a:defRPr/>
            </a:pPr>
            <a:r>
              <a:rPr lang="zh-CN" altLang="en-US" sz="2200" dirty="0">
                <a:solidFill>
                  <a:prstClr val="black"/>
                </a:solidFill>
                <a:latin typeface="微软雅黑"/>
                <a:ea typeface="微软雅黑"/>
              </a:rPr>
              <a:t>已修改</a:t>
            </a:r>
            <a:endParaRPr kumimoji="0" lang="zh-CN" altLang="en-US" sz="2200" b="0" i="0" u="none" strike="noStrike" kern="1200" cap="none" spc="0" normalizeH="0" baseline="0" noProof="0" dirty="0">
              <a:ln>
                <a:noFill/>
              </a:ln>
              <a:solidFill>
                <a:prstClr val="black"/>
              </a:solidFill>
              <a:effectLst/>
              <a:uLnTx/>
              <a:uFillTx/>
              <a:latin typeface="微软雅黑"/>
              <a:ea typeface="微软雅黑"/>
            </a:endParaRPr>
          </a:p>
        </p:txBody>
      </p:sp>
      <p:sp>
        <p:nvSpPr>
          <p:cNvPr id="52" name="Rectangle 14"/>
          <p:cNvSpPr>
            <a:spLocks noChangeArrowheads="1"/>
          </p:cNvSpPr>
          <p:nvPr/>
        </p:nvSpPr>
        <p:spPr bwMode="auto">
          <a:xfrm>
            <a:off x="6981675" y="1591811"/>
            <a:ext cx="1252266" cy="430887"/>
          </a:xfrm>
          <a:prstGeom prst="rect">
            <a:avLst/>
          </a:prstGeom>
          <a:solidFill>
            <a:schemeClr val="accent1">
              <a:lumMod val="20000"/>
              <a:lumOff val="80000"/>
            </a:schemeClr>
          </a:solidFill>
          <a:ln w="9525">
            <a:noFill/>
            <a:miter lim="800000"/>
            <a:headEnd/>
            <a:tailEnd/>
          </a:ln>
          <a:effectLst>
            <a:outerShdw dist="107763" dir="13500000" algn="ctr" rotWithShape="0">
              <a:schemeClr val="bg2">
                <a:alpha val="50000"/>
              </a:schemeClr>
            </a:outerShdw>
          </a:effectLst>
        </p:spPr>
        <p:txBody>
          <a:bodyPr wrap="none">
            <a:spAutoFit/>
          </a:bodyPr>
          <a:lstStyle>
            <a:lvl1pPr eaLnBrk="0" hangingPunct="0">
              <a:defRPr sz="2000">
                <a:solidFill>
                  <a:schemeClr val="bg1"/>
                </a:solidFill>
                <a:latin typeface="黑体" panose="02010609060101010101" pitchFamily="49" charset="-122"/>
                <a:ea typeface="黑体" panose="02010609060101010101" pitchFamily="49" charset="-122"/>
              </a:defRPr>
            </a:lvl1pPr>
            <a:lvl2pPr marL="742950" indent="-285750" eaLnBrk="0" hangingPunct="0">
              <a:defRPr sz="2000">
                <a:solidFill>
                  <a:schemeClr val="bg1"/>
                </a:solidFill>
                <a:latin typeface="黑体" panose="02010609060101010101" pitchFamily="49" charset="-122"/>
                <a:ea typeface="黑体" panose="02010609060101010101" pitchFamily="49" charset="-122"/>
              </a:defRPr>
            </a:lvl2pPr>
            <a:lvl3pPr marL="1143000" indent="-228600" eaLnBrk="0" hangingPunct="0">
              <a:defRPr sz="2000">
                <a:solidFill>
                  <a:schemeClr val="bg1"/>
                </a:solidFill>
                <a:latin typeface="黑体" panose="02010609060101010101" pitchFamily="49" charset="-122"/>
                <a:ea typeface="黑体" panose="02010609060101010101" pitchFamily="49" charset="-122"/>
              </a:defRPr>
            </a:lvl3pPr>
            <a:lvl4pPr marL="1600200" indent="-228600" eaLnBrk="0" hangingPunct="0">
              <a:defRPr sz="2000">
                <a:solidFill>
                  <a:schemeClr val="bg1"/>
                </a:solidFill>
                <a:latin typeface="黑体" panose="02010609060101010101" pitchFamily="49" charset="-122"/>
                <a:ea typeface="黑体" panose="02010609060101010101" pitchFamily="49" charset="-122"/>
              </a:defRPr>
            </a:lvl4pPr>
            <a:lvl5pPr marL="2057400" indent="-228600" eaLnBrk="0" hangingPunct="0">
              <a:defRPr sz="2000">
                <a:solidFill>
                  <a:schemeClr val="bg1"/>
                </a:solidFill>
                <a:latin typeface="黑体" panose="02010609060101010101" pitchFamily="49" charset="-122"/>
                <a:ea typeface="黑体" panose="02010609060101010101" pitchFamily="49" charset="-122"/>
              </a:defRPr>
            </a:lvl5pPr>
            <a:lvl6pPr marL="2514600" indent="-228600" algn="ctr" eaLnBrk="0" fontAlgn="base" hangingPunct="0">
              <a:spcBef>
                <a:spcPct val="0"/>
              </a:spcBef>
              <a:spcAft>
                <a:spcPct val="0"/>
              </a:spcAft>
              <a:defRPr sz="2000">
                <a:solidFill>
                  <a:schemeClr val="bg1"/>
                </a:solidFill>
                <a:latin typeface="黑体" panose="02010609060101010101" pitchFamily="49" charset="-122"/>
                <a:ea typeface="黑体" panose="02010609060101010101" pitchFamily="49" charset="-122"/>
              </a:defRPr>
            </a:lvl6pPr>
            <a:lvl7pPr marL="2971800" indent="-228600" algn="ctr" eaLnBrk="0" fontAlgn="base" hangingPunct="0">
              <a:spcBef>
                <a:spcPct val="0"/>
              </a:spcBef>
              <a:spcAft>
                <a:spcPct val="0"/>
              </a:spcAft>
              <a:defRPr sz="2000">
                <a:solidFill>
                  <a:schemeClr val="bg1"/>
                </a:solidFill>
                <a:latin typeface="黑体" panose="02010609060101010101" pitchFamily="49" charset="-122"/>
                <a:ea typeface="黑体" panose="02010609060101010101" pitchFamily="49" charset="-122"/>
              </a:defRPr>
            </a:lvl7pPr>
            <a:lvl8pPr marL="3429000" indent="-228600" algn="ctr" eaLnBrk="0" fontAlgn="base" hangingPunct="0">
              <a:spcBef>
                <a:spcPct val="0"/>
              </a:spcBef>
              <a:spcAft>
                <a:spcPct val="0"/>
              </a:spcAft>
              <a:defRPr sz="2000">
                <a:solidFill>
                  <a:schemeClr val="bg1"/>
                </a:solidFill>
                <a:latin typeface="黑体" panose="02010609060101010101" pitchFamily="49" charset="-122"/>
                <a:ea typeface="黑体" panose="02010609060101010101" pitchFamily="49" charset="-122"/>
              </a:defRPr>
            </a:lvl8pPr>
            <a:lvl9pPr marL="3886200" indent="-228600" algn="ctr" eaLnBrk="0" fontAlgn="base" hangingPunct="0">
              <a:spcBef>
                <a:spcPct val="0"/>
              </a:spcBef>
              <a:spcAft>
                <a:spcPct val="0"/>
              </a:spcAft>
              <a:defRPr sz="2000">
                <a:solidFill>
                  <a:schemeClr val="bg1"/>
                </a:solidFill>
                <a:latin typeface="黑体" panose="02010609060101010101" pitchFamily="49" charset="-122"/>
                <a:ea typeface="黑体" panose="02010609060101010101" pitchFamily="49" charset="-122"/>
              </a:defRPr>
            </a:lvl9pPr>
          </a:lstStyle>
          <a:p>
            <a:pPr marL="0" marR="0" lvl="0" indent="0" algn="l" defTabSz="914400" rtl="0" eaLnBrk="1" fontAlgn="auto" latinLnBrk="0" hangingPunct="1">
              <a:lnSpc>
                <a:spcPct val="100000"/>
              </a:lnSpc>
              <a:spcBef>
                <a:spcPts val="0"/>
              </a:spcBef>
              <a:spcAft>
                <a:spcPts val="0"/>
              </a:spcAft>
              <a:buClr>
                <a:srgbClr val="FF3300"/>
              </a:buClr>
              <a:buSzTx/>
              <a:buFont typeface="Wingdings" panose="05000000000000000000" pitchFamily="2" charset="2"/>
              <a:buChar char="ü"/>
              <a:tabLst/>
              <a:defRPr/>
            </a:pPr>
            <a:r>
              <a:rPr lang="zh-CN" altLang="en-US" sz="2200" dirty="0">
                <a:solidFill>
                  <a:prstClr val="black"/>
                </a:solidFill>
                <a:latin typeface="微软雅黑"/>
                <a:ea typeface="微软雅黑"/>
              </a:rPr>
              <a:t>已修改</a:t>
            </a:r>
            <a:endParaRPr kumimoji="0" lang="zh-CN" altLang="en-US" sz="2200" b="0" i="0" u="none" strike="noStrike" kern="1200" cap="none" spc="0" normalizeH="0" baseline="0" noProof="0" dirty="0">
              <a:ln>
                <a:noFill/>
              </a:ln>
              <a:solidFill>
                <a:prstClr val="black"/>
              </a:solidFill>
              <a:effectLst/>
              <a:uLnTx/>
              <a:uFillTx/>
              <a:latin typeface="微软雅黑"/>
              <a:ea typeface="微软雅黑"/>
            </a:endParaRPr>
          </a:p>
        </p:txBody>
      </p:sp>
      <p:sp>
        <p:nvSpPr>
          <p:cNvPr id="53" name="Rectangle 14"/>
          <p:cNvSpPr>
            <a:spLocks noChangeArrowheads="1"/>
          </p:cNvSpPr>
          <p:nvPr/>
        </p:nvSpPr>
        <p:spPr bwMode="auto">
          <a:xfrm>
            <a:off x="9972472" y="3751809"/>
            <a:ext cx="1252266" cy="430887"/>
          </a:xfrm>
          <a:prstGeom prst="rect">
            <a:avLst/>
          </a:prstGeom>
          <a:solidFill>
            <a:schemeClr val="accent1">
              <a:lumMod val="20000"/>
              <a:lumOff val="80000"/>
            </a:schemeClr>
          </a:solidFill>
          <a:ln w="9525">
            <a:noFill/>
            <a:miter lim="800000"/>
            <a:headEnd/>
            <a:tailEnd/>
          </a:ln>
          <a:effectLst>
            <a:outerShdw dist="107763" dir="13500000" algn="ctr" rotWithShape="0">
              <a:schemeClr val="bg2">
                <a:alpha val="50000"/>
              </a:schemeClr>
            </a:outerShdw>
          </a:effectLst>
        </p:spPr>
        <p:txBody>
          <a:bodyPr wrap="none">
            <a:spAutoFit/>
          </a:bodyPr>
          <a:lstStyle>
            <a:lvl1pPr eaLnBrk="0" hangingPunct="0">
              <a:defRPr sz="2000">
                <a:solidFill>
                  <a:schemeClr val="bg1"/>
                </a:solidFill>
                <a:latin typeface="黑体" panose="02010609060101010101" pitchFamily="49" charset="-122"/>
                <a:ea typeface="黑体" panose="02010609060101010101" pitchFamily="49" charset="-122"/>
              </a:defRPr>
            </a:lvl1pPr>
            <a:lvl2pPr marL="742950" indent="-285750" eaLnBrk="0" hangingPunct="0">
              <a:defRPr sz="2000">
                <a:solidFill>
                  <a:schemeClr val="bg1"/>
                </a:solidFill>
                <a:latin typeface="黑体" panose="02010609060101010101" pitchFamily="49" charset="-122"/>
                <a:ea typeface="黑体" panose="02010609060101010101" pitchFamily="49" charset="-122"/>
              </a:defRPr>
            </a:lvl2pPr>
            <a:lvl3pPr marL="1143000" indent="-228600" eaLnBrk="0" hangingPunct="0">
              <a:defRPr sz="2000">
                <a:solidFill>
                  <a:schemeClr val="bg1"/>
                </a:solidFill>
                <a:latin typeface="黑体" panose="02010609060101010101" pitchFamily="49" charset="-122"/>
                <a:ea typeface="黑体" panose="02010609060101010101" pitchFamily="49" charset="-122"/>
              </a:defRPr>
            </a:lvl3pPr>
            <a:lvl4pPr marL="1600200" indent="-228600" eaLnBrk="0" hangingPunct="0">
              <a:defRPr sz="2000">
                <a:solidFill>
                  <a:schemeClr val="bg1"/>
                </a:solidFill>
                <a:latin typeface="黑体" panose="02010609060101010101" pitchFamily="49" charset="-122"/>
                <a:ea typeface="黑体" panose="02010609060101010101" pitchFamily="49" charset="-122"/>
              </a:defRPr>
            </a:lvl4pPr>
            <a:lvl5pPr marL="2057400" indent="-228600" eaLnBrk="0" hangingPunct="0">
              <a:defRPr sz="2000">
                <a:solidFill>
                  <a:schemeClr val="bg1"/>
                </a:solidFill>
                <a:latin typeface="黑体" panose="02010609060101010101" pitchFamily="49" charset="-122"/>
                <a:ea typeface="黑体" panose="02010609060101010101" pitchFamily="49" charset="-122"/>
              </a:defRPr>
            </a:lvl5pPr>
            <a:lvl6pPr marL="2514600" indent="-228600" algn="ctr" eaLnBrk="0" fontAlgn="base" hangingPunct="0">
              <a:spcBef>
                <a:spcPct val="0"/>
              </a:spcBef>
              <a:spcAft>
                <a:spcPct val="0"/>
              </a:spcAft>
              <a:defRPr sz="2000">
                <a:solidFill>
                  <a:schemeClr val="bg1"/>
                </a:solidFill>
                <a:latin typeface="黑体" panose="02010609060101010101" pitchFamily="49" charset="-122"/>
                <a:ea typeface="黑体" panose="02010609060101010101" pitchFamily="49" charset="-122"/>
              </a:defRPr>
            </a:lvl6pPr>
            <a:lvl7pPr marL="2971800" indent="-228600" algn="ctr" eaLnBrk="0" fontAlgn="base" hangingPunct="0">
              <a:spcBef>
                <a:spcPct val="0"/>
              </a:spcBef>
              <a:spcAft>
                <a:spcPct val="0"/>
              </a:spcAft>
              <a:defRPr sz="2000">
                <a:solidFill>
                  <a:schemeClr val="bg1"/>
                </a:solidFill>
                <a:latin typeface="黑体" panose="02010609060101010101" pitchFamily="49" charset="-122"/>
                <a:ea typeface="黑体" panose="02010609060101010101" pitchFamily="49" charset="-122"/>
              </a:defRPr>
            </a:lvl7pPr>
            <a:lvl8pPr marL="3429000" indent="-228600" algn="ctr" eaLnBrk="0" fontAlgn="base" hangingPunct="0">
              <a:spcBef>
                <a:spcPct val="0"/>
              </a:spcBef>
              <a:spcAft>
                <a:spcPct val="0"/>
              </a:spcAft>
              <a:defRPr sz="2000">
                <a:solidFill>
                  <a:schemeClr val="bg1"/>
                </a:solidFill>
                <a:latin typeface="黑体" panose="02010609060101010101" pitchFamily="49" charset="-122"/>
                <a:ea typeface="黑体" panose="02010609060101010101" pitchFamily="49" charset="-122"/>
              </a:defRPr>
            </a:lvl8pPr>
            <a:lvl9pPr marL="3886200" indent="-228600" algn="ctr" eaLnBrk="0" fontAlgn="base" hangingPunct="0">
              <a:spcBef>
                <a:spcPct val="0"/>
              </a:spcBef>
              <a:spcAft>
                <a:spcPct val="0"/>
              </a:spcAft>
              <a:defRPr sz="2000">
                <a:solidFill>
                  <a:schemeClr val="bg1"/>
                </a:solidFill>
                <a:latin typeface="黑体" panose="02010609060101010101" pitchFamily="49" charset="-122"/>
                <a:ea typeface="黑体" panose="02010609060101010101" pitchFamily="49" charset="-122"/>
              </a:defRPr>
            </a:lvl9pPr>
          </a:lstStyle>
          <a:p>
            <a:pPr marL="0" marR="0" lvl="0" indent="0" algn="l" defTabSz="914400" rtl="0" eaLnBrk="1" fontAlgn="auto" latinLnBrk="0" hangingPunct="1">
              <a:lnSpc>
                <a:spcPct val="100000"/>
              </a:lnSpc>
              <a:spcBef>
                <a:spcPts val="0"/>
              </a:spcBef>
              <a:spcAft>
                <a:spcPts val="0"/>
              </a:spcAft>
              <a:buClr>
                <a:srgbClr val="FF3300"/>
              </a:buClr>
              <a:buSzTx/>
              <a:buFont typeface="Wingdings" panose="05000000000000000000" pitchFamily="2" charset="2"/>
              <a:buChar char="ü"/>
              <a:tabLst/>
              <a:defRPr/>
            </a:pPr>
            <a:r>
              <a:rPr lang="zh-CN" altLang="en-US" sz="2200" dirty="0">
                <a:solidFill>
                  <a:prstClr val="black"/>
                </a:solidFill>
                <a:latin typeface="微软雅黑"/>
                <a:ea typeface="微软雅黑"/>
              </a:rPr>
              <a:t>已修改</a:t>
            </a:r>
            <a:endParaRPr kumimoji="0" lang="zh-CN" altLang="en-US" sz="2200" b="0" i="0" u="none" strike="noStrike" kern="1200" cap="none" spc="0" normalizeH="0" baseline="0" noProof="0" dirty="0">
              <a:ln>
                <a:noFill/>
              </a:ln>
              <a:solidFill>
                <a:prstClr val="black"/>
              </a:solidFill>
              <a:effectLst/>
              <a:uLnTx/>
              <a:uFillTx/>
              <a:latin typeface="微软雅黑"/>
              <a:ea typeface="微软雅黑"/>
            </a:endParaRPr>
          </a:p>
        </p:txBody>
      </p:sp>
      <p:sp>
        <p:nvSpPr>
          <p:cNvPr id="54" name="Rectangle 14"/>
          <p:cNvSpPr>
            <a:spLocks noChangeArrowheads="1"/>
          </p:cNvSpPr>
          <p:nvPr/>
        </p:nvSpPr>
        <p:spPr bwMode="auto">
          <a:xfrm>
            <a:off x="2899287" y="4650506"/>
            <a:ext cx="1252266" cy="430887"/>
          </a:xfrm>
          <a:prstGeom prst="rect">
            <a:avLst/>
          </a:prstGeom>
          <a:solidFill>
            <a:schemeClr val="accent1">
              <a:lumMod val="20000"/>
              <a:lumOff val="80000"/>
            </a:schemeClr>
          </a:solidFill>
          <a:ln w="9525">
            <a:noFill/>
            <a:miter lim="800000"/>
            <a:headEnd/>
            <a:tailEnd/>
          </a:ln>
          <a:effectLst>
            <a:outerShdw dist="107763" dir="13500000" algn="ctr" rotWithShape="0">
              <a:schemeClr val="bg2">
                <a:alpha val="50000"/>
              </a:schemeClr>
            </a:outerShdw>
          </a:effectLst>
        </p:spPr>
        <p:txBody>
          <a:bodyPr wrap="none">
            <a:spAutoFit/>
          </a:bodyPr>
          <a:lstStyle>
            <a:lvl1pPr eaLnBrk="0" hangingPunct="0">
              <a:defRPr sz="2000">
                <a:solidFill>
                  <a:schemeClr val="bg1"/>
                </a:solidFill>
                <a:latin typeface="黑体" panose="02010609060101010101" pitchFamily="49" charset="-122"/>
                <a:ea typeface="黑体" panose="02010609060101010101" pitchFamily="49" charset="-122"/>
              </a:defRPr>
            </a:lvl1pPr>
            <a:lvl2pPr marL="742950" indent="-285750" eaLnBrk="0" hangingPunct="0">
              <a:defRPr sz="2000">
                <a:solidFill>
                  <a:schemeClr val="bg1"/>
                </a:solidFill>
                <a:latin typeface="黑体" panose="02010609060101010101" pitchFamily="49" charset="-122"/>
                <a:ea typeface="黑体" panose="02010609060101010101" pitchFamily="49" charset="-122"/>
              </a:defRPr>
            </a:lvl2pPr>
            <a:lvl3pPr marL="1143000" indent="-228600" eaLnBrk="0" hangingPunct="0">
              <a:defRPr sz="2000">
                <a:solidFill>
                  <a:schemeClr val="bg1"/>
                </a:solidFill>
                <a:latin typeface="黑体" panose="02010609060101010101" pitchFamily="49" charset="-122"/>
                <a:ea typeface="黑体" panose="02010609060101010101" pitchFamily="49" charset="-122"/>
              </a:defRPr>
            </a:lvl3pPr>
            <a:lvl4pPr marL="1600200" indent="-228600" eaLnBrk="0" hangingPunct="0">
              <a:defRPr sz="2000">
                <a:solidFill>
                  <a:schemeClr val="bg1"/>
                </a:solidFill>
                <a:latin typeface="黑体" panose="02010609060101010101" pitchFamily="49" charset="-122"/>
                <a:ea typeface="黑体" panose="02010609060101010101" pitchFamily="49" charset="-122"/>
              </a:defRPr>
            </a:lvl4pPr>
            <a:lvl5pPr marL="2057400" indent="-228600" eaLnBrk="0" hangingPunct="0">
              <a:defRPr sz="2000">
                <a:solidFill>
                  <a:schemeClr val="bg1"/>
                </a:solidFill>
                <a:latin typeface="黑体" panose="02010609060101010101" pitchFamily="49" charset="-122"/>
                <a:ea typeface="黑体" panose="02010609060101010101" pitchFamily="49" charset="-122"/>
              </a:defRPr>
            </a:lvl5pPr>
            <a:lvl6pPr marL="2514600" indent="-228600" algn="ctr" eaLnBrk="0" fontAlgn="base" hangingPunct="0">
              <a:spcBef>
                <a:spcPct val="0"/>
              </a:spcBef>
              <a:spcAft>
                <a:spcPct val="0"/>
              </a:spcAft>
              <a:defRPr sz="2000">
                <a:solidFill>
                  <a:schemeClr val="bg1"/>
                </a:solidFill>
                <a:latin typeface="黑体" panose="02010609060101010101" pitchFamily="49" charset="-122"/>
                <a:ea typeface="黑体" panose="02010609060101010101" pitchFamily="49" charset="-122"/>
              </a:defRPr>
            </a:lvl6pPr>
            <a:lvl7pPr marL="2971800" indent="-228600" algn="ctr" eaLnBrk="0" fontAlgn="base" hangingPunct="0">
              <a:spcBef>
                <a:spcPct val="0"/>
              </a:spcBef>
              <a:spcAft>
                <a:spcPct val="0"/>
              </a:spcAft>
              <a:defRPr sz="2000">
                <a:solidFill>
                  <a:schemeClr val="bg1"/>
                </a:solidFill>
                <a:latin typeface="黑体" panose="02010609060101010101" pitchFamily="49" charset="-122"/>
                <a:ea typeface="黑体" panose="02010609060101010101" pitchFamily="49" charset="-122"/>
              </a:defRPr>
            </a:lvl7pPr>
            <a:lvl8pPr marL="3429000" indent="-228600" algn="ctr" eaLnBrk="0" fontAlgn="base" hangingPunct="0">
              <a:spcBef>
                <a:spcPct val="0"/>
              </a:spcBef>
              <a:spcAft>
                <a:spcPct val="0"/>
              </a:spcAft>
              <a:defRPr sz="2000">
                <a:solidFill>
                  <a:schemeClr val="bg1"/>
                </a:solidFill>
                <a:latin typeface="黑体" panose="02010609060101010101" pitchFamily="49" charset="-122"/>
                <a:ea typeface="黑体" panose="02010609060101010101" pitchFamily="49" charset="-122"/>
              </a:defRPr>
            </a:lvl8pPr>
            <a:lvl9pPr marL="3886200" indent="-228600" algn="ctr" eaLnBrk="0" fontAlgn="base" hangingPunct="0">
              <a:spcBef>
                <a:spcPct val="0"/>
              </a:spcBef>
              <a:spcAft>
                <a:spcPct val="0"/>
              </a:spcAft>
              <a:defRPr sz="2000">
                <a:solidFill>
                  <a:schemeClr val="bg1"/>
                </a:solidFill>
                <a:latin typeface="黑体" panose="02010609060101010101" pitchFamily="49" charset="-122"/>
                <a:ea typeface="黑体" panose="02010609060101010101" pitchFamily="49" charset="-122"/>
              </a:defRPr>
            </a:lvl9pPr>
          </a:lstStyle>
          <a:p>
            <a:pPr marL="0" marR="0" lvl="0" indent="0" algn="l" defTabSz="914400" rtl="0" eaLnBrk="1" fontAlgn="auto" latinLnBrk="0" hangingPunct="1">
              <a:lnSpc>
                <a:spcPct val="100000"/>
              </a:lnSpc>
              <a:spcBef>
                <a:spcPts val="0"/>
              </a:spcBef>
              <a:spcAft>
                <a:spcPts val="0"/>
              </a:spcAft>
              <a:buClr>
                <a:srgbClr val="FF3300"/>
              </a:buClr>
              <a:buSzTx/>
              <a:buFont typeface="Wingdings" panose="05000000000000000000" pitchFamily="2" charset="2"/>
              <a:buChar char="ü"/>
              <a:tabLst/>
              <a:defRPr/>
            </a:pPr>
            <a:r>
              <a:rPr lang="zh-CN" altLang="en-US" sz="2200" dirty="0">
                <a:solidFill>
                  <a:prstClr val="black"/>
                </a:solidFill>
                <a:latin typeface="微软雅黑"/>
                <a:ea typeface="微软雅黑"/>
              </a:rPr>
              <a:t>已修改</a:t>
            </a:r>
            <a:endParaRPr kumimoji="0" lang="zh-CN" altLang="en-US" sz="2200" b="0" i="0" u="none" strike="noStrike" kern="1200" cap="none" spc="0" normalizeH="0" baseline="0" noProof="0" dirty="0">
              <a:ln>
                <a:noFill/>
              </a:ln>
              <a:solidFill>
                <a:prstClr val="black"/>
              </a:solidFill>
              <a:effectLst/>
              <a:uLnTx/>
              <a:uFillTx/>
              <a:latin typeface="微软雅黑"/>
              <a:ea typeface="微软雅黑"/>
            </a:endParaRPr>
          </a:p>
        </p:txBody>
      </p:sp>
      <p:sp>
        <p:nvSpPr>
          <p:cNvPr id="55" name="Rectangle 14"/>
          <p:cNvSpPr>
            <a:spLocks noChangeArrowheads="1"/>
          </p:cNvSpPr>
          <p:nvPr/>
        </p:nvSpPr>
        <p:spPr bwMode="auto">
          <a:xfrm>
            <a:off x="9568134" y="5547471"/>
            <a:ext cx="1252266" cy="430887"/>
          </a:xfrm>
          <a:prstGeom prst="rect">
            <a:avLst/>
          </a:prstGeom>
          <a:solidFill>
            <a:schemeClr val="accent1">
              <a:lumMod val="20000"/>
              <a:lumOff val="80000"/>
            </a:schemeClr>
          </a:solidFill>
          <a:ln w="9525">
            <a:noFill/>
            <a:miter lim="800000"/>
            <a:headEnd/>
            <a:tailEnd/>
          </a:ln>
          <a:effectLst>
            <a:outerShdw dist="107763" dir="13500000" algn="ctr" rotWithShape="0">
              <a:schemeClr val="bg2">
                <a:alpha val="50000"/>
              </a:schemeClr>
            </a:outerShdw>
          </a:effectLst>
        </p:spPr>
        <p:txBody>
          <a:bodyPr wrap="none">
            <a:spAutoFit/>
          </a:bodyPr>
          <a:lstStyle>
            <a:lvl1pPr eaLnBrk="0" hangingPunct="0">
              <a:defRPr sz="2000">
                <a:solidFill>
                  <a:schemeClr val="bg1"/>
                </a:solidFill>
                <a:latin typeface="黑体" panose="02010609060101010101" pitchFamily="49" charset="-122"/>
                <a:ea typeface="黑体" panose="02010609060101010101" pitchFamily="49" charset="-122"/>
              </a:defRPr>
            </a:lvl1pPr>
            <a:lvl2pPr marL="742950" indent="-285750" eaLnBrk="0" hangingPunct="0">
              <a:defRPr sz="2000">
                <a:solidFill>
                  <a:schemeClr val="bg1"/>
                </a:solidFill>
                <a:latin typeface="黑体" panose="02010609060101010101" pitchFamily="49" charset="-122"/>
                <a:ea typeface="黑体" panose="02010609060101010101" pitchFamily="49" charset="-122"/>
              </a:defRPr>
            </a:lvl2pPr>
            <a:lvl3pPr marL="1143000" indent="-228600" eaLnBrk="0" hangingPunct="0">
              <a:defRPr sz="2000">
                <a:solidFill>
                  <a:schemeClr val="bg1"/>
                </a:solidFill>
                <a:latin typeface="黑体" panose="02010609060101010101" pitchFamily="49" charset="-122"/>
                <a:ea typeface="黑体" panose="02010609060101010101" pitchFamily="49" charset="-122"/>
              </a:defRPr>
            </a:lvl3pPr>
            <a:lvl4pPr marL="1600200" indent="-228600" eaLnBrk="0" hangingPunct="0">
              <a:defRPr sz="2000">
                <a:solidFill>
                  <a:schemeClr val="bg1"/>
                </a:solidFill>
                <a:latin typeface="黑体" panose="02010609060101010101" pitchFamily="49" charset="-122"/>
                <a:ea typeface="黑体" panose="02010609060101010101" pitchFamily="49" charset="-122"/>
              </a:defRPr>
            </a:lvl4pPr>
            <a:lvl5pPr marL="2057400" indent="-228600" eaLnBrk="0" hangingPunct="0">
              <a:defRPr sz="2000">
                <a:solidFill>
                  <a:schemeClr val="bg1"/>
                </a:solidFill>
                <a:latin typeface="黑体" panose="02010609060101010101" pitchFamily="49" charset="-122"/>
                <a:ea typeface="黑体" panose="02010609060101010101" pitchFamily="49" charset="-122"/>
              </a:defRPr>
            </a:lvl5pPr>
            <a:lvl6pPr marL="2514600" indent="-228600" algn="ctr" eaLnBrk="0" fontAlgn="base" hangingPunct="0">
              <a:spcBef>
                <a:spcPct val="0"/>
              </a:spcBef>
              <a:spcAft>
                <a:spcPct val="0"/>
              </a:spcAft>
              <a:defRPr sz="2000">
                <a:solidFill>
                  <a:schemeClr val="bg1"/>
                </a:solidFill>
                <a:latin typeface="黑体" panose="02010609060101010101" pitchFamily="49" charset="-122"/>
                <a:ea typeface="黑体" panose="02010609060101010101" pitchFamily="49" charset="-122"/>
              </a:defRPr>
            </a:lvl6pPr>
            <a:lvl7pPr marL="2971800" indent="-228600" algn="ctr" eaLnBrk="0" fontAlgn="base" hangingPunct="0">
              <a:spcBef>
                <a:spcPct val="0"/>
              </a:spcBef>
              <a:spcAft>
                <a:spcPct val="0"/>
              </a:spcAft>
              <a:defRPr sz="2000">
                <a:solidFill>
                  <a:schemeClr val="bg1"/>
                </a:solidFill>
                <a:latin typeface="黑体" panose="02010609060101010101" pitchFamily="49" charset="-122"/>
                <a:ea typeface="黑体" panose="02010609060101010101" pitchFamily="49" charset="-122"/>
              </a:defRPr>
            </a:lvl7pPr>
            <a:lvl8pPr marL="3429000" indent="-228600" algn="ctr" eaLnBrk="0" fontAlgn="base" hangingPunct="0">
              <a:spcBef>
                <a:spcPct val="0"/>
              </a:spcBef>
              <a:spcAft>
                <a:spcPct val="0"/>
              </a:spcAft>
              <a:defRPr sz="2000">
                <a:solidFill>
                  <a:schemeClr val="bg1"/>
                </a:solidFill>
                <a:latin typeface="黑体" panose="02010609060101010101" pitchFamily="49" charset="-122"/>
                <a:ea typeface="黑体" panose="02010609060101010101" pitchFamily="49" charset="-122"/>
              </a:defRPr>
            </a:lvl8pPr>
            <a:lvl9pPr marL="3886200" indent="-228600" algn="ctr" eaLnBrk="0" fontAlgn="base" hangingPunct="0">
              <a:spcBef>
                <a:spcPct val="0"/>
              </a:spcBef>
              <a:spcAft>
                <a:spcPct val="0"/>
              </a:spcAft>
              <a:defRPr sz="2000">
                <a:solidFill>
                  <a:schemeClr val="bg1"/>
                </a:solidFill>
                <a:latin typeface="黑体" panose="02010609060101010101" pitchFamily="49" charset="-122"/>
                <a:ea typeface="黑体" panose="02010609060101010101" pitchFamily="49" charset="-122"/>
              </a:defRPr>
            </a:lvl9pPr>
          </a:lstStyle>
          <a:p>
            <a:pPr marL="0" marR="0" lvl="0" indent="0" algn="l" defTabSz="914400" rtl="0" eaLnBrk="1" fontAlgn="auto" latinLnBrk="0" hangingPunct="1">
              <a:lnSpc>
                <a:spcPct val="100000"/>
              </a:lnSpc>
              <a:spcBef>
                <a:spcPts val="0"/>
              </a:spcBef>
              <a:spcAft>
                <a:spcPts val="0"/>
              </a:spcAft>
              <a:buClr>
                <a:srgbClr val="FF3300"/>
              </a:buClr>
              <a:buSzTx/>
              <a:buFont typeface="Wingdings" panose="05000000000000000000" pitchFamily="2" charset="2"/>
              <a:buChar char="ü"/>
              <a:tabLst/>
              <a:defRPr/>
            </a:pPr>
            <a:r>
              <a:rPr lang="zh-CN" altLang="en-US" sz="2200" dirty="0">
                <a:solidFill>
                  <a:prstClr val="black"/>
                </a:solidFill>
                <a:latin typeface="微软雅黑"/>
                <a:ea typeface="微软雅黑"/>
              </a:rPr>
              <a:t>已修改</a:t>
            </a:r>
            <a:endParaRPr kumimoji="0" lang="zh-CN" altLang="en-US" sz="2200" b="0" i="0" u="none" strike="noStrike" kern="1200" cap="none" spc="0" normalizeH="0" baseline="0" noProof="0" dirty="0">
              <a:ln>
                <a:noFill/>
              </a:ln>
              <a:solidFill>
                <a:prstClr val="black"/>
              </a:solidFill>
              <a:effectLst/>
              <a:uLnTx/>
              <a:uFillTx/>
              <a:latin typeface="微软雅黑"/>
              <a:ea typeface="微软雅黑"/>
            </a:endParaRPr>
          </a:p>
        </p:txBody>
      </p:sp>
    </p:spTree>
    <p:extLst>
      <p:ext uri="{BB962C8B-B14F-4D97-AF65-F5344CB8AC3E}">
        <p14:creationId xmlns:p14="http://schemas.microsoft.com/office/powerpoint/2010/main" val="2671700712"/>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27" name="圆角矩形 26"/>
          <p:cNvSpPr/>
          <p:nvPr/>
        </p:nvSpPr>
        <p:spPr>
          <a:xfrm>
            <a:off x="380998" y="529437"/>
            <a:ext cx="11382377" cy="6033287"/>
          </a:xfrm>
          <a:prstGeom prst="roundRect">
            <a:avLst>
              <a:gd name="adj" fmla="val 0"/>
            </a:avLst>
          </a:prstGeom>
          <a:noFill/>
          <a:ln w="28575">
            <a:solidFill>
              <a:srgbClr val="5B9BD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1200" cap="none" spc="0" normalizeH="0" baseline="0" noProof="0">
              <a:ln>
                <a:noFill/>
              </a:ln>
              <a:solidFill>
                <a:prstClr val="black"/>
              </a:solidFill>
              <a:effectLst/>
              <a:uLnTx/>
              <a:uFillTx/>
              <a:latin typeface="微软雅黑"/>
              <a:ea typeface="微软雅黑"/>
              <a:cs typeface="+mn-ea"/>
              <a:sym typeface="+mn-lt"/>
            </a:endParaRPr>
          </a:p>
        </p:txBody>
      </p:sp>
      <p:sp>
        <p:nvSpPr>
          <p:cNvPr id="2" name="文本占位符 1"/>
          <p:cNvSpPr>
            <a:spLocks noGrp="1"/>
          </p:cNvSpPr>
          <p:nvPr>
            <p:ph type="body" sz="quarter" idx="10"/>
          </p:nvPr>
        </p:nvSpPr>
        <p:spPr>
          <a:xfrm>
            <a:off x="282672" y="81259"/>
            <a:ext cx="2860577" cy="458787"/>
          </a:xfrm>
        </p:spPr>
        <p:txBody>
          <a:bodyPr>
            <a:noAutofit/>
          </a:bodyPr>
          <a:lstStyle/>
          <a:p>
            <a:r>
              <a:rPr lang="zh-CN" altLang="en-US" sz="2800" b="1" dirty="0">
                <a:solidFill>
                  <a:srgbClr val="5B9BD5"/>
                </a:solidFill>
                <a:latin typeface="+mn-ea"/>
                <a:cs typeface="+mn-ea"/>
                <a:sym typeface="+mn-lt"/>
              </a:rPr>
              <a:t>成果</a:t>
            </a:r>
            <a:endParaRPr lang="zh-CN" altLang="en-US" sz="2800" b="1" dirty="0">
              <a:solidFill>
                <a:srgbClr val="5B9BD5"/>
              </a:solidFill>
              <a:latin typeface="+mn-ea"/>
              <a:cs typeface="+mn-ea"/>
              <a:sym typeface="+mn-lt"/>
            </a:endParaRPr>
          </a:p>
        </p:txBody>
      </p:sp>
      <p:sp>
        <p:nvSpPr>
          <p:cNvPr id="6" name="灯片编号占位符 5"/>
          <p:cNvSpPr>
            <a:spLocks noGrp="1"/>
          </p:cNvSpPr>
          <p:nvPr>
            <p:ph type="sldNum" sz="quarter" idx="13"/>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4FA6E1-6B83-4935-BD31-F33F54FC6619}" type="slidenum">
              <a:rPr kumimoji="0" lang="zh-CN" altLang="en-US" sz="2000" b="1" i="0" u="none" strike="noStrike" kern="1200" cap="none" spc="0" normalizeH="0" baseline="0" noProof="0" smtClean="0">
                <a:ln>
                  <a:noFill/>
                </a:ln>
                <a:solidFill>
                  <a:srgbClr val="5B9BD5"/>
                </a:solidFill>
                <a:effectLst/>
                <a:uLnTx/>
                <a:uFillTx/>
                <a:latin typeface="微软雅黑"/>
                <a:ea typeface="微软雅黑"/>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zh-CN" altLang="en-US" sz="2000" b="1" i="0" u="none" strike="noStrike" kern="1200" cap="none" spc="0" normalizeH="0" baseline="0" noProof="0" dirty="0">
              <a:ln>
                <a:noFill/>
              </a:ln>
              <a:solidFill>
                <a:srgbClr val="5B9BD5"/>
              </a:solidFill>
              <a:effectLst/>
              <a:uLnTx/>
              <a:uFillTx/>
              <a:latin typeface="微软雅黑"/>
              <a:ea typeface="微软雅黑"/>
              <a:cs typeface="+mn-cs"/>
            </a:endParaRPr>
          </a:p>
        </p:txBody>
      </p:sp>
      <p:sp>
        <p:nvSpPr>
          <p:cNvPr id="11" name="文本框 10"/>
          <p:cNvSpPr txBox="1"/>
          <p:nvPr/>
        </p:nvSpPr>
        <p:spPr>
          <a:xfrm>
            <a:off x="809141" y="531386"/>
            <a:ext cx="11087891" cy="1015663"/>
          </a:xfrm>
          <a:prstGeom prst="rect">
            <a:avLst/>
          </a:prstGeom>
          <a:noFill/>
        </p:spPr>
        <p:txBody>
          <a:bodyPr wrap="square" rtlCol="0">
            <a:spAutoFit/>
          </a:bodyPr>
          <a:lstStyle/>
          <a:p>
            <a:pPr lvl="0">
              <a:defRPr/>
            </a:pPr>
            <a:r>
              <a:rPr lang="en-US" altLang="zh-CN" sz="2000" b="1" dirty="0">
                <a:latin typeface="微软雅黑"/>
                <a:cs typeface="Times New Roman" panose="02020603050405020304" pitchFamily="18" charset="0"/>
              </a:rPr>
              <a:t>Yuxin Bai, </a:t>
            </a:r>
            <a:r>
              <a:rPr lang="en-US" altLang="zh-CN" sz="2000" dirty="0">
                <a:latin typeface="微软雅黑"/>
                <a:cs typeface="Times New Roman" panose="02020603050405020304" pitchFamily="18" charset="0"/>
              </a:rPr>
              <a:t>Xin Chen, et. al., “Double-Node-Upset Self-Recoverable Latch Design for Wide Voltage Range Application,” </a:t>
            </a:r>
            <a:r>
              <a:rPr lang="en-US" altLang="zh-CN" sz="2000" b="1" dirty="0">
                <a:solidFill>
                  <a:srgbClr val="FF0000"/>
                </a:solidFill>
                <a:latin typeface="微软雅黑"/>
                <a:cs typeface="Times New Roman" panose="02020603050405020304" pitchFamily="18" charset="0"/>
              </a:rPr>
              <a:t>IEEE Trans. Circuits Syst. II</a:t>
            </a:r>
            <a:r>
              <a:rPr lang="en-US" altLang="zh-CN" sz="2000" b="1" dirty="0">
                <a:latin typeface="微软雅黑"/>
                <a:cs typeface="Times New Roman" panose="02020603050405020304" pitchFamily="18" charset="0"/>
              </a:rPr>
              <a:t>, </a:t>
            </a:r>
            <a:r>
              <a:rPr lang="en-US" altLang="zh-CN" sz="2000" dirty="0">
                <a:latin typeface="微软雅黑"/>
                <a:cs typeface="Times New Roman" panose="02020603050405020304" pitchFamily="18" charset="0"/>
              </a:rPr>
              <a:t>vol. 71, no. 3, pp. 1411–1415, Mar. </a:t>
            </a:r>
            <a:r>
              <a:rPr lang="en-US" altLang="zh-CN" sz="2000" dirty="0" smtClean="0">
                <a:latin typeface="微软雅黑"/>
                <a:cs typeface="Times New Roman" panose="02020603050405020304" pitchFamily="18" charset="0"/>
              </a:rPr>
              <a:t>2024.</a:t>
            </a:r>
            <a:r>
              <a:rPr kumimoji="0" lang="zh-CN" altLang="en-US" sz="2000" i="0" u="none" strike="noStrike" kern="1200" cap="none" spc="0" normalizeH="0" baseline="0" noProof="0" dirty="0" smtClean="0">
                <a:ln>
                  <a:noFill/>
                </a:ln>
                <a:solidFill>
                  <a:prstClr val="black"/>
                </a:solidFill>
                <a:effectLst/>
                <a:uLnTx/>
                <a:uFillTx/>
                <a:latin typeface="微软雅黑"/>
                <a:ea typeface="微软雅黑"/>
                <a:cs typeface="+mn-cs"/>
              </a:rPr>
              <a:t>（</a:t>
            </a:r>
            <a:r>
              <a:rPr kumimoji="0" lang="zh-CN" altLang="en-US" sz="2000" b="0" i="0" u="none" strike="noStrike" kern="1200" cap="none" spc="0" normalizeH="0" baseline="0" noProof="0" dirty="0" smtClean="0">
                <a:ln>
                  <a:noFill/>
                </a:ln>
                <a:solidFill>
                  <a:prstClr val="black"/>
                </a:solidFill>
                <a:effectLst/>
                <a:uLnTx/>
                <a:uFillTx/>
                <a:latin typeface="微软雅黑"/>
                <a:ea typeface="微软雅黑"/>
                <a:cs typeface="+mn-cs"/>
              </a:rPr>
              <a:t>中科院二区</a:t>
            </a:r>
            <a:r>
              <a:rPr kumimoji="0" lang="zh-CN" altLang="en-US" sz="2000" i="0" u="none" strike="noStrike" kern="1200" cap="none" spc="0" normalizeH="0" baseline="0" noProof="0" dirty="0">
                <a:ln>
                  <a:noFill/>
                </a:ln>
                <a:solidFill>
                  <a:prstClr val="black"/>
                </a:solidFill>
                <a:effectLst/>
                <a:uLnTx/>
                <a:uFillTx/>
                <a:latin typeface="微软雅黑"/>
                <a:ea typeface="微软雅黑"/>
              </a:rPr>
              <a:t>）</a:t>
            </a:r>
            <a:endParaRPr kumimoji="0" lang="en-US" altLang="zh-CN" sz="2000" i="0" u="none" strike="noStrike" kern="1200" cap="none" spc="0" normalizeH="0" baseline="0" noProof="0" dirty="0">
              <a:ln>
                <a:noFill/>
              </a:ln>
              <a:solidFill>
                <a:prstClr val="black"/>
              </a:solidFill>
              <a:effectLst/>
              <a:uLnTx/>
              <a:uFillTx/>
              <a:latin typeface="微软雅黑"/>
              <a:ea typeface="微软雅黑"/>
              <a:cs typeface="Times New Roman" panose="02020603050405020304" pitchFamily="18" charset="0"/>
            </a:endParaRPr>
          </a:p>
        </p:txBody>
      </p:sp>
      <p:sp>
        <p:nvSpPr>
          <p:cNvPr id="42" name="文本框 41"/>
          <p:cNvSpPr txBox="1"/>
          <p:nvPr/>
        </p:nvSpPr>
        <p:spPr>
          <a:xfrm>
            <a:off x="897126" y="1607509"/>
            <a:ext cx="10888193" cy="1015663"/>
          </a:xfrm>
          <a:prstGeom prst="rect">
            <a:avLst/>
          </a:prstGeom>
          <a:noFill/>
        </p:spPr>
        <p:txBody>
          <a:bodyPr wrap="square" rtlCol="0">
            <a:spAutoFit/>
          </a:bodyPr>
          <a:lstStyle/>
          <a:p>
            <a:pPr lvl="0" algn="just">
              <a:defRPr/>
            </a:pPr>
            <a:r>
              <a:rPr lang="en-US" altLang="zh-CN" sz="2000" dirty="0">
                <a:latin typeface="微软雅黑"/>
                <a:cs typeface="Times New Roman" panose="02020603050405020304" pitchFamily="18" charset="0"/>
              </a:rPr>
              <a:t>Xin Chen, </a:t>
            </a:r>
            <a:r>
              <a:rPr lang="en-US" altLang="zh-CN" sz="2000" b="1" dirty="0">
                <a:latin typeface="微软雅黑"/>
                <a:cs typeface="Times New Roman" panose="02020603050405020304" pitchFamily="18" charset="0"/>
              </a:rPr>
              <a:t>Yuxin Bai</a:t>
            </a:r>
            <a:r>
              <a:rPr lang="en-US" altLang="zh-CN" sz="2000" dirty="0">
                <a:latin typeface="微软雅黑"/>
                <a:cs typeface="Times New Roman" panose="02020603050405020304" pitchFamily="18" charset="0"/>
              </a:rPr>
              <a:t>, et. </a:t>
            </a:r>
            <a:r>
              <a:rPr lang="en-US" altLang="zh-CN" sz="2000" dirty="0" err="1">
                <a:latin typeface="微软雅黑"/>
                <a:cs typeface="Times New Roman" panose="02020603050405020304" pitchFamily="18" charset="0"/>
              </a:rPr>
              <a:t>al.,“Low</a:t>
            </a:r>
            <a:r>
              <a:rPr lang="en-US" altLang="zh-CN" sz="2000" dirty="0">
                <a:latin typeface="微软雅黑"/>
                <a:cs typeface="Times New Roman" panose="02020603050405020304" pitchFamily="18" charset="0"/>
              </a:rPr>
              <a:t>-Overhead Triple-Node-Upset-Tolerant Latch Design in 28-nm CMOS,”</a:t>
            </a:r>
            <a:r>
              <a:rPr lang="en-US" altLang="zh-CN" sz="2000" b="1" dirty="0">
                <a:latin typeface="微软雅黑"/>
                <a:cs typeface="Times New Roman" panose="02020603050405020304" pitchFamily="18" charset="0"/>
              </a:rPr>
              <a:t> </a:t>
            </a:r>
            <a:r>
              <a:rPr lang="en-US" altLang="zh-CN" sz="2000" b="1" dirty="0">
                <a:solidFill>
                  <a:srgbClr val="FF0000"/>
                </a:solidFill>
                <a:latin typeface="微软雅黑"/>
                <a:cs typeface="Times New Roman" panose="02020603050405020304" pitchFamily="18" charset="0"/>
              </a:rPr>
              <a:t>IEEE Trans. Very Large Scale </a:t>
            </a:r>
            <a:r>
              <a:rPr lang="en-US" altLang="zh-CN" sz="2000" b="1" dirty="0" err="1">
                <a:solidFill>
                  <a:srgbClr val="FF0000"/>
                </a:solidFill>
                <a:latin typeface="微软雅黑"/>
                <a:cs typeface="Times New Roman" panose="02020603050405020304" pitchFamily="18" charset="0"/>
              </a:rPr>
              <a:t>Integr</a:t>
            </a:r>
            <a:r>
              <a:rPr lang="en-US" altLang="zh-CN" sz="2000" b="1" dirty="0">
                <a:solidFill>
                  <a:srgbClr val="FF0000"/>
                </a:solidFill>
                <a:latin typeface="微软雅黑"/>
                <a:cs typeface="Times New Roman" panose="02020603050405020304" pitchFamily="18" charset="0"/>
              </a:rPr>
              <a:t>. (VLSI) Syst</a:t>
            </a:r>
            <a:r>
              <a:rPr lang="en-US" altLang="zh-CN" sz="2000" dirty="0">
                <a:solidFill>
                  <a:srgbClr val="FF0000"/>
                </a:solidFill>
                <a:latin typeface="微软雅黑"/>
                <a:cs typeface="Times New Roman" panose="02020603050405020304" pitchFamily="18" charset="0"/>
              </a:rPr>
              <a:t>.</a:t>
            </a:r>
            <a:r>
              <a:rPr lang="en-US" altLang="zh-CN" sz="2000" dirty="0">
                <a:latin typeface="微软雅黑"/>
                <a:cs typeface="Times New Roman" panose="02020603050405020304" pitchFamily="18" charset="0"/>
              </a:rPr>
              <a:t>, vol. 31, no. 7, pp. 1039–1050, Jul. 2023</a:t>
            </a:r>
            <a:r>
              <a:rPr lang="en-US" altLang="zh-CN" sz="2000" dirty="0" smtClean="0">
                <a:latin typeface="微软雅黑"/>
                <a:cs typeface="Times New Roman" panose="02020603050405020304" pitchFamily="18" charset="0"/>
              </a:rPr>
              <a:t>. </a:t>
            </a:r>
            <a:r>
              <a:rPr kumimoji="0" lang="zh-CN" altLang="en-US" sz="2000" b="1" i="0" u="none" strike="noStrike" kern="1200" cap="none" spc="0" normalizeH="0" baseline="0" noProof="0" dirty="0" smtClean="0">
                <a:ln>
                  <a:noFill/>
                </a:ln>
                <a:solidFill>
                  <a:srgbClr val="FF0000"/>
                </a:solidFill>
                <a:effectLst/>
                <a:uLnTx/>
                <a:uFillTx/>
                <a:latin typeface="微软雅黑"/>
                <a:ea typeface="微软雅黑"/>
                <a:cs typeface="Times New Roman" panose="02020603050405020304" pitchFamily="18" charset="0"/>
              </a:rPr>
              <a:t>学生</a:t>
            </a:r>
            <a:r>
              <a:rPr kumimoji="0" lang="zh-CN" altLang="en-US" sz="2000" b="1" i="0" u="none" strike="noStrike" kern="1200" cap="none" spc="0" normalizeH="0" baseline="0" noProof="0" dirty="0" smtClean="0">
                <a:ln>
                  <a:noFill/>
                </a:ln>
                <a:solidFill>
                  <a:srgbClr val="FF0000"/>
                </a:solidFill>
                <a:effectLst/>
                <a:uLnTx/>
                <a:uFillTx/>
                <a:latin typeface="微软雅黑"/>
                <a:ea typeface="微软雅黑"/>
                <a:cs typeface="Times New Roman" panose="02020603050405020304" pitchFamily="18" charset="0"/>
              </a:rPr>
              <a:t>一</a:t>
            </a:r>
            <a:r>
              <a:rPr kumimoji="0" lang="zh-CN" altLang="en-US" sz="2000" b="1" i="0" u="none" strike="noStrike" kern="1200" cap="none" spc="0" normalizeH="0" baseline="0" noProof="0" dirty="0" smtClean="0">
                <a:ln>
                  <a:noFill/>
                </a:ln>
                <a:solidFill>
                  <a:srgbClr val="FF0000"/>
                </a:solidFill>
                <a:effectLst/>
                <a:uLnTx/>
                <a:uFillTx/>
                <a:latin typeface="微软雅黑"/>
                <a:ea typeface="微软雅黑"/>
                <a:cs typeface="Times New Roman" panose="02020603050405020304" pitchFamily="18" charset="0"/>
              </a:rPr>
              <a:t>作</a:t>
            </a:r>
            <a:r>
              <a:rPr kumimoji="0" lang="zh-CN" altLang="en-US" sz="2000" i="0" u="none" strike="noStrike" kern="1200" cap="none" spc="0" normalizeH="0" baseline="0" noProof="0" dirty="0" smtClean="0">
                <a:ln>
                  <a:noFill/>
                </a:ln>
                <a:solidFill>
                  <a:prstClr val="black"/>
                </a:solidFill>
                <a:effectLst/>
                <a:uLnTx/>
                <a:uFillTx/>
                <a:latin typeface="微软雅黑"/>
                <a:ea typeface="微软雅黑"/>
                <a:cs typeface="+mn-cs"/>
              </a:rPr>
              <a:t>（</a:t>
            </a:r>
            <a:r>
              <a:rPr kumimoji="0" lang="zh-CN" altLang="en-US" sz="2000" b="0" i="0" u="none" strike="noStrike" kern="1200" cap="none" spc="0" normalizeH="0" baseline="0" noProof="0" dirty="0">
                <a:ln>
                  <a:noFill/>
                </a:ln>
                <a:solidFill>
                  <a:prstClr val="black"/>
                </a:solidFill>
                <a:effectLst/>
                <a:uLnTx/>
                <a:uFillTx/>
                <a:latin typeface="微软雅黑"/>
                <a:ea typeface="微软雅黑"/>
                <a:cs typeface="+mn-cs"/>
              </a:rPr>
              <a:t>中科院二区</a:t>
            </a:r>
            <a:r>
              <a:rPr kumimoji="0" lang="zh-CN" altLang="en-US" sz="2000" i="0" u="none" strike="noStrike" kern="1200" cap="none" spc="0" normalizeH="0" baseline="0" noProof="0" dirty="0" smtClean="0">
                <a:ln>
                  <a:noFill/>
                </a:ln>
                <a:solidFill>
                  <a:prstClr val="black"/>
                </a:solidFill>
                <a:effectLst/>
                <a:uLnTx/>
                <a:uFillTx/>
                <a:latin typeface="微软雅黑"/>
                <a:ea typeface="微软雅黑"/>
              </a:rPr>
              <a:t>）</a:t>
            </a:r>
            <a:endParaRPr kumimoji="0" lang="en-US" altLang="zh-CN" sz="2000" i="0" u="none" strike="noStrike" kern="1200" cap="none" spc="0" normalizeH="0" baseline="0" noProof="0" dirty="0">
              <a:ln>
                <a:noFill/>
              </a:ln>
              <a:solidFill>
                <a:prstClr val="black"/>
              </a:solidFill>
              <a:effectLst/>
              <a:uLnTx/>
              <a:uFillTx/>
              <a:latin typeface="微软雅黑"/>
              <a:ea typeface="微软雅黑"/>
              <a:cs typeface="Times New Roman" panose="02020603050405020304" pitchFamily="18" charset="0"/>
            </a:endParaRPr>
          </a:p>
        </p:txBody>
      </p:sp>
      <p:sp>
        <p:nvSpPr>
          <p:cNvPr id="43" name="文本框 42"/>
          <p:cNvSpPr txBox="1"/>
          <p:nvPr/>
        </p:nvSpPr>
        <p:spPr>
          <a:xfrm>
            <a:off x="818973" y="2648176"/>
            <a:ext cx="10930098" cy="1015663"/>
          </a:xfrm>
          <a:prstGeom prst="rect">
            <a:avLst/>
          </a:prstGeom>
          <a:noFill/>
        </p:spPr>
        <p:txBody>
          <a:bodyPr wrap="square" rtlCol="0">
            <a:spAutoFit/>
          </a:bodyPr>
          <a:lstStyle/>
          <a:p>
            <a:pPr algn="just">
              <a:defRPr/>
            </a:pPr>
            <a:r>
              <a:rPr lang="en-US" altLang="zh-CN" sz="2000" b="1" dirty="0">
                <a:latin typeface="+mn-ea"/>
              </a:rPr>
              <a:t>Yuxin Bai</a:t>
            </a:r>
            <a:r>
              <a:rPr lang="en-US" altLang="zh-CN" sz="2000" dirty="0">
                <a:latin typeface="+mn-ea"/>
              </a:rPr>
              <a:t>, Xin Chen, et. </a:t>
            </a:r>
            <a:r>
              <a:rPr lang="en-US" altLang="zh-CN" sz="2000" dirty="0" err="1">
                <a:latin typeface="+mn-ea"/>
              </a:rPr>
              <a:t>al</a:t>
            </a:r>
            <a:r>
              <a:rPr lang="en-US" altLang="zh-CN" sz="2000" dirty="0" err="1" smtClean="0">
                <a:latin typeface="+mn-ea"/>
              </a:rPr>
              <a:t>.,“</a:t>
            </a:r>
            <a:r>
              <a:rPr lang="en-US" altLang="zh-CN" sz="2000" dirty="0" err="1">
                <a:latin typeface="+mn-ea"/>
              </a:rPr>
              <a:t>Triple</a:t>
            </a:r>
            <a:r>
              <a:rPr lang="en-US" altLang="zh-CN" sz="2000" dirty="0">
                <a:latin typeface="+mn-ea"/>
              </a:rPr>
              <a:t>-Node-Upset Self-Recoverable Latch Design for Aerospace Applications,” </a:t>
            </a:r>
            <a:r>
              <a:rPr lang="en-US" altLang="zh-CN" sz="2000" b="1" dirty="0" err="1">
                <a:solidFill>
                  <a:srgbClr val="FF0000"/>
                </a:solidFill>
                <a:latin typeface="+mn-ea"/>
              </a:rPr>
              <a:t>Microelectron</a:t>
            </a:r>
            <a:r>
              <a:rPr lang="en-US" altLang="zh-CN" sz="2000" b="1" dirty="0">
                <a:solidFill>
                  <a:srgbClr val="FF0000"/>
                </a:solidFill>
                <a:latin typeface="+mn-ea"/>
              </a:rPr>
              <a:t>. </a:t>
            </a:r>
            <a:r>
              <a:rPr lang="en-US" altLang="zh-CN" sz="2000" b="1" dirty="0" err="1">
                <a:solidFill>
                  <a:srgbClr val="FF0000"/>
                </a:solidFill>
                <a:latin typeface="+mn-ea"/>
              </a:rPr>
              <a:t>Reliab</a:t>
            </a:r>
            <a:r>
              <a:rPr lang="en-US" altLang="zh-CN" sz="2000" b="1" dirty="0">
                <a:solidFill>
                  <a:srgbClr val="FF0000"/>
                </a:solidFill>
                <a:latin typeface="+mn-ea"/>
              </a:rPr>
              <a:t>.</a:t>
            </a:r>
            <a:r>
              <a:rPr lang="en-US" altLang="zh-CN" sz="2000" dirty="0">
                <a:latin typeface="+mn-ea"/>
              </a:rPr>
              <a:t>, vol. 154, pp. 115338, Mar. 2024.</a:t>
            </a:r>
            <a:r>
              <a:rPr lang="zh-CN" altLang="en-US" sz="2000" dirty="0" smtClean="0">
                <a:solidFill>
                  <a:prstClr val="black"/>
                </a:solidFill>
                <a:latin typeface="微软雅黑"/>
              </a:rPr>
              <a:t>（</a:t>
            </a:r>
            <a:r>
              <a:rPr lang="zh-CN" altLang="en-US" sz="2000" dirty="0" smtClean="0">
                <a:solidFill>
                  <a:prstClr val="black"/>
                </a:solidFill>
                <a:latin typeface="微软雅黑"/>
              </a:rPr>
              <a:t>中科院</a:t>
            </a:r>
            <a:r>
              <a:rPr lang="zh-CN" altLang="en-US" sz="2000" dirty="0">
                <a:solidFill>
                  <a:prstClr val="black"/>
                </a:solidFill>
                <a:latin typeface="微软雅黑"/>
              </a:rPr>
              <a:t>四</a:t>
            </a:r>
            <a:r>
              <a:rPr lang="zh-CN" altLang="en-US" sz="2000" dirty="0" smtClean="0">
                <a:solidFill>
                  <a:prstClr val="black"/>
                </a:solidFill>
                <a:latin typeface="微软雅黑"/>
              </a:rPr>
              <a:t>区</a:t>
            </a:r>
            <a:r>
              <a:rPr lang="zh-CN" altLang="en-US" sz="2000" dirty="0">
                <a:solidFill>
                  <a:prstClr val="black"/>
                </a:solidFill>
                <a:latin typeface="微软雅黑"/>
              </a:rPr>
              <a:t>）</a:t>
            </a:r>
            <a:endParaRPr kumimoji="0" lang="en-US" altLang="zh-CN" sz="2000" b="0" i="0" u="none" strike="noStrike" kern="1200" cap="none" spc="0" normalizeH="0" baseline="0" noProof="0" dirty="0">
              <a:ln>
                <a:noFill/>
              </a:ln>
              <a:solidFill>
                <a:prstClr val="black"/>
              </a:solidFill>
              <a:effectLst/>
              <a:uLnTx/>
              <a:uFillTx/>
              <a:latin typeface="微软雅黑"/>
              <a:ea typeface="微软雅黑"/>
              <a:cs typeface="Times New Roman" panose="02020603050405020304" pitchFamily="18" charset="0"/>
            </a:endParaRPr>
          </a:p>
        </p:txBody>
      </p:sp>
      <p:sp>
        <p:nvSpPr>
          <p:cNvPr id="48" name="文本框 47"/>
          <p:cNvSpPr txBox="1"/>
          <p:nvPr/>
        </p:nvSpPr>
        <p:spPr>
          <a:xfrm>
            <a:off x="818972" y="3684972"/>
            <a:ext cx="10971889" cy="1015663"/>
          </a:xfrm>
          <a:prstGeom prst="rect">
            <a:avLst/>
          </a:prstGeom>
          <a:noFill/>
        </p:spPr>
        <p:txBody>
          <a:bodyPr wrap="square" rtlCol="0">
            <a:spAutoFit/>
          </a:bodyPr>
          <a:lstStyle/>
          <a:p>
            <a:pPr lvl="0" algn="just"/>
            <a:r>
              <a:rPr lang="en-US" altLang="zh-CN" sz="2000" dirty="0">
                <a:solidFill>
                  <a:prstClr val="black"/>
                </a:solidFill>
                <a:latin typeface="微软雅黑"/>
              </a:rPr>
              <a:t>Xin Chen, </a:t>
            </a:r>
            <a:r>
              <a:rPr lang="en-US" altLang="zh-CN" sz="2000" b="1" dirty="0">
                <a:solidFill>
                  <a:prstClr val="black"/>
                </a:solidFill>
                <a:latin typeface="微软雅黑"/>
              </a:rPr>
              <a:t>Yuxin Bai</a:t>
            </a:r>
            <a:r>
              <a:rPr lang="en-US" altLang="zh-CN" sz="2000" dirty="0">
                <a:solidFill>
                  <a:prstClr val="black"/>
                </a:solidFill>
                <a:latin typeface="微软雅黑"/>
              </a:rPr>
              <a:t>, et. </a:t>
            </a:r>
            <a:r>
              <a:rPr lang="en-US" altLang="zh-CN" sz="2000" dirty="0" err="1">
                <a:solidFill>
                  <a:prstClr val="black"/>
                </a:solidFill>
                <a:latin typeface="微软雅黑"/>
              </a:rPr>
              <a:t>al.,“FPGA</a:t>
            </a:r>
            <a:r>
              <a:rPr lang="en-US" altLang="zh-CN" sz="2000" dirty="0">
                <a:solidFill>
                  <a:prstClr val="black"/>
                </a:solidFill>
                <a:latin typeface="微软雅黑"/>
              </a:rPr>
              <a:t> Design of Blind Zone-Suppressed Phase Frequency Detector via Reset Mask and Edge Recovery Operations,” </a:t>
            </a:r>
            <a:r>
              <a:rPr lang="en-US" altLang="zh-CN" sz="2000" b="1" dirty="0">
                <a:solidFill>
                  <a:prstClr val="black"/>
                </a:solidFill>
                <a:latin typeface="微软雅黑"/>
              </a:rPr>
              <a:t>Circuits, </a:t>
            </a:r>
            <a:r>
              <a:rPr lang="en-US" altLang="zh-CN" sz="2000" b="1" dirty="0" err="1">
                <a:solidFill>
                  <a:prstClr val="black"/>
                </a:solidFill>
                <a:latin typeface="微软雅黑"/>
              </a:rPr>
              <a:t>Syst</a:t>
            </a:r>
            <a:r>
              <a:rPr lang="en-US" altLang="zh-CN" sz="2000" b="1" dirty="0">
                <a:solidFill>
                  <a:prstClr val="black"/>
                </a:solidFill>
                <a:latin typeface="微软雅黑"/>
              </a:rPr>
              <a:t>, and Signal Process.</a:t>
            </a:r>
            <a:r>
              <a:rPr lang="en-US" altLang="zh-CN" sz="2000" dirty="0">
                <a:solidFill>
                  <a:prstClr val="black"/>
                </a:solidFill>
                <a:latin typeface="微软雅黑"/>
              </a:rPr>
              <a:t>,</a:t>
            </a:r>
            <a:r>
              <a:rPr lang="en-US" altLang="zh-CN" sz="2000" b="1" dirty="0">
                <a:solidFill>
                  <a:prstClr val="black"/>
                </a:solidFill>
                <a:latin typeface="微软雅黑"/>
              </a:rPr>
              <a:t> </a:t>
            </a:r>
            <a:r>
              <a:rPr lang="en-US" altLang="zh-CN" sz="2000" dirty="0">
                <a:solidFill>
                  <a:prstClr val="black"/>
                </a:solidFill>
                <a:latin typeface="微软雅黑"/>
              </a:rPr>
              <a:t>vol. 42, pp. 4916–4928, Mar. 2023</a:t>
            </a:r>
            <a:r>
              <a:rPr lang="en-US" altLang="zh-CN" sz="2000" dirty="0" smtClean="0">
                <a:solidFill>
                  <a:prstClr val="black"/>
                </a:solidFill>
                <a:latin typeface="微软雅黑"/>
              </a:rPr>
              <a:t>. </a:t>
            </a:r>
            <a:r>
              <a:rPr lang="zh-CN" altLang="en-US" sz="2000" b="1" dirty="0" smtClean="0">
                <a:latin typeface="微软雅黑"/>
                <a:cs typeface="Times New Roman" panose="02020603050405020304" pitchFamily="18" charset="0"/>
              </a:rPr>
              <a:t>学生</a:t>
            </a:r>
            <a:r>
              <a:rPr lang="zh-CN" altLang="en-US" sz="2000" b="1" dirty="0">
                <a:latin typeface="微软雅黑"/>
                <a:cs typeface="Times New Roman" panose="02020603050405020304" pitchFamily="18" charset="0"/>
              </a:rPr>
              <a:t>一作</a:t>
            </a:r>
            <a:r>
              <a:rPr lang="zh-CN" altLang="en-US" sz="2000" dirty="0" smtClean="0">
                <a:solidFill>
                  <a:prstClr val="black"/>
                </a:solidFill>
                <a:latin typeface="微软雅黑"/>
              </a:rPr>
              <a:t>（</a:t>
            </a:r>
            <a:r>
              <a:rPr lang="zh-CN" altLang="en-US" sz="2000" dirty="0" smtClean="0">
                <a:solidFill>
                  <a:prstClr val="black"/>
                </a:solidFill>
                <a:latin typeface="微软雅黑"/>
              </a:rPr>
              <a:t>中科院三区</a:t>
            </a:r>
            <a:r>
              <a:rPr lang="zh-CN" altLang="en-US" sz="2000" dirty="0">
                <a:solidFill>
                  <a:prstClr val="black"/>
                </a:solidFill>
                <a:latin typeface="微软雅黑"/>
              </a:rPr>
              <a:t>）</a:t>
            </a:r>
            <a:endParaRPr kumimoji="0" lang="en-US" altLang="zh-CN" sz="2000" b="0" i="0" u="none" strike="noStrike" kern="1200" cap="none" spc="0" normalizeH="0" baseline="0" noProof="0" dirty="0">
              <a:ln>
                <a:noFill/>
              </a:ln>
              <a:solidFill>
                <a:prstClr val="black"/>
              </a:solidFill>
              <a:effectLst/>
              <a:uLnTx/>
              <a:uFillTx/>
              <a:latin typeface="微软雅黑"/>
              <a:ea typeface="微软雅黑"/>
              <a:cs typeface="Times New Roman" panose="02020603050405020304" pitchFamily="18" charset="0"/>
            </a:endParaRPr>
          </a:p>
        </p:txBody>
      </p:sp>
      <p:sp>
        <p:nvSpPr>
          <p:cNvPr id="25" name="TextBox 33"/>
          <p:cNvSpPr txBox="1"/>
          <p:nvPr/>
        </p:nvSpPr>
        <p:spPr>
          <a:xfrm>
            <a:off x="366694" y="380573"/>
            <a:ext cx="600128" cy="646331"/>
          </a:xfrm>
          <a:prstGeom prst="rect">
            <a:avLst/>
          </a:prstGeom>
          <a:noFill/>
        </p:spPr>
        <p:txBody>
          <a:bodyPr wrap="square" rtlCol="0">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altLang="zh-CN" sz="2400" b="0" i="0" u="none" strike="noStrike" kern="1200" cap="none" spc="0" normalizeH="0" baseline="0" noProof="0" dirty="0" smtClean="0">
                <a:ln>
                  <a:noFill/>
                </a:ln>
                <a:solidFill>
                  <a:srgbClr val="5B9BD5"/>
                </a:solidFill>
                <a:effectLst/>
                <a:uLnTx/>
                <a:uFillTx/>
                <a:latin typeface="Impact"/>
                <a:ea typeface="微软雅黑"/>
                <a:cs typeface="+mn-ea"/>
                <a:sym typeface="+mn-lt"/>
              </a:rPr>
              <a:t>01.</a:t>
            </a:r>
            <a:endParaRPr kumimoji="0" lang="en-GB" altLang="zh-CN" sz="2400" b="0" i="0" u="none" strike="noStrike" kern="1200" cap="none" spc="0" normalizeH="0" baseline="0" noProof="0" dirty="0">
              <a:ln>
                <a:noFill/>
              </a:ln>
              <a:solidFill>
                <a:srgbClr val="5B9BD5"/>
              </a:solidFill>
              <a:effectLst/>
              <a:uLnTx/>
              <a:uFillTx/>
              <a:latin typeface="Impact"/>
              <a:ea typeface="微软雅黑"/>
              <a:cs typeface="+mn-ea"/>
              <a:sym typeface="+mn-lt"/>
            </a:endParaRPr>
          </a:p>
        </p:txBody>
      </p:sp>
      <p:sp>
        <p:nvSpPr>
          <p:cNvPr id="28" name="TextBox 33"/>
          <p:cNvSpPr txBox="1"/>
          <p:nvPr/>
        </p:nvSpPr>
        <p:spPr>
          <a:xfrm>
            <a:off x="366694" y="1471787"/>
            <a:ext cx="642442" cy="646331"/>
          </a:xfrm>
          <a:prstGeom prst="rect">
            <a:avLst/>
          </a:prstGeom>
          <a:noFill/>
        </p:spPr>
        <p:txBody>
          <a:bodyPr wrap="square" rtlCol="0">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altLang="zh-CN" sz="2400" b="0" i="0" u="none" strike="noStrike" kern="1200" cap="none" spc="0" normalizeH="0" baseline="0" noProof="0" dirty="0" smtClean="0">
                <a:ln>
                  <a:noFill/>
                </a:ln>
                <a:solidFill>
                  <a:srgbClr val="5B9BD5"/>
                </a:solidFill>
                <a:effectLst/>
                <a:uLnTx/>
                <a:uFillTx/>
                <a:latin typeface="Impact"/>
                <a:ea typeface="微软雅黑"/>
                <a:cs typeface="+mn-ea"/>
                <a:sym typeface="+mn-lt"/>
              </a:rPr>
              <a:t>02.</a:t>
            </a:r>
            <a:endParaRPr kumimoji="0" lang="en-GB" altLang="zh-CN" sz="2400" b="0" i="0" u="none" strike="noStrike" kern="1200" cap="none" spc="0" normalizeH="0" baseline="0" noProof="0" dirty="0">
              <a:ln>
                <a:noFill/>
              </a:ln>
              <a:solidFill>
                <a:srgbClr val="5B9BD5"/>
              </a:solidFill>
              <a:effectLst/>
              <a:uLnTx/>
              <a:uFillTx/>
              <a:latin typeface="Impact"/>
              <a:ea typeface="微软雅黑"/>
              <a:cs typeface="+mn-ea"/>
              <a:sym typeface="+mn-lt"/>
            </a:endParaRPr>
          </a:p>
        </p:txBody>
      </p:sp>
      <p:sp>
        <p:nvSpPr>
          <p:cNvPr id="29" name="TextBox 33"/>
          <p:cNvSpPr txBox="1"/>
          <p:nvPr/>
        </p:nvSpPr>
        <p:spPr>
          <a:xfrm>
            <a:off x="366694" y="2495775"/>
            <a:ext cx="653481" cy="646331"/>
          </a:xfrm>
          <a:prstGeom prst="rect">
            <a:avLst/>
          </a:prstGeom>
          <a:noFill/>
        </p:spPr>
        <p:txBody>
          <a:bodyPr wrap="square" rtlCol="0">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altLang="zh-CN" sz="2400" b="0" i="0" u="none" strike="noStrike" kern="1200" cap="none" spc="0" normalizeH="0" baseline="0" noProof="0" dirty="0" smtClean="0">
                <a:ln>
                  <a:noFill/>
                </a:ln>
                <a:solidFill>
                  <a:srgbClr val="5B9BD5"/>
                </a:solidFill>
                <a:effectLst/>
                <a:uLnTx/>
                <a:uFillTx/>
                <a:latin typeface="Impact"/>
                <a:ea typeface="微软雅黑"/>
                <a:cs typeface="+mn-ea"/>
                <a:sym typeface="+mn-lt"/>
              </a:rPr>
              <a:t>03.</a:t>
            </a:r>
            <a:endParaRPr kumimoji="0" lang="en-GB" altLang="zh-CN" sz="2400" b="0" i="0" u="none" strike="noStrike" kern="1200" cap="none" spc="0" normalizeH="0" baseline="0" noProof="0" dirty="0">
              <a:ln>
                <a:noFill/>
              </a:ln>
              <a:solidFill>
                <a:srgbClr val="5B9BD5"/>
              </a:solidFill>
              <a:effectLst/>
              <a:uLnTx/>
              <a:uFillTx/>
              <a:latin typeface="Impact"/>
              <a:ea typeface="微软雅黑"/>
              <a:cs typeface="+mn-ea"/>
              <a:sym typeface="+mn-lt"/>
            </a:endParaRPr>
          </a:p>
        </p:txBody>
      </p:sp>
      <p:sp>
        <p:nvSpPr>
          <p:cNvPr id="30" name="TextBox 33"/>
          <p:cNvSpPr txBox="1"/>
          <p:nvPr/>
        </p:nvSpPr>
        <p:spPr>
          <a:xfrm>
            <a:off x="366694" y="3535007"/>
            <a:ext cx="642442" cy="646331"/>
          </a:xfrm>
          <a:prstGeom prst="rect">
            <a:avLst/>
          </a:prstGeom>
          <a:noFill/>
        </p:spPr>
        <p:txBody>
          <a:bodyPr wrap="square" rtlCol="0">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altLang="zh-CN" sz="2400" b="0" i="0" u="none" strike="noStrike" kern="1200" cap="none" spc="0" normalizeH="0" baseline="0" noProof="0" dirty="0" smtClean="0">
                <a:ln>
                  <a:noFill/>
                </a:ln>
                <a:solidFill>
                  <a:srgbClr val="5B9BD5"/>
                </a:solidFill>
                <a:effectLst/>
                <a:uLnTx/>
                <a:uFillTx/>
                <a:latin typeface="Impact"/>
                <a:ea typeface="微软雅黑"/>
                <a:cs typeface="+mn-ea"/>
                <a:sym typeface="+mn-lt"/>
              </a:rPr>
              <a:t>04.</a:t>
            </a:r>
            <a:endParaRPr kumimoji="0" lang="en-GB" altLang="zh-CN" sz="2400" b="0" i="0" u="none" strike="noStrike" kern="1200" cap="none" spc="0" normalizeH="0" baseline="0" noProof="0" dirty="0">
              <a:ln>
                <a:noFill/>
              </a:ln>
              <a:solidFill>
                <a:srgbClr val="5B9BD5"/>
              </a:solidFill>
              <a:effectLst/>
              <a:uLnTx/>
              <a:uFillTx/>
              <a:latin typeface="Impact"/>
              <a:ea typeface="微软雅黑"/>
              <a:cs typeface="+mn-ea"/>
              <a:sym typeface="+mn-lt"/>
            </a:endParaRPr>
          </a:p>
        </p:txBody>
      </p:sp>
      <p:sp>
        <p:nvSpPr>
          <p:cNvPr id="39" name="TextBox 33"/>
          <p:cNvSpPr txBox="1"/>
          <p:nvPr/>
        </p:nvSpPr>
        <p:spPr>
          <a:xfrm>
            <a:off x="366694" y="4584059"/>
            <a:ext cx="642442" cy="571760"/>
          </a:xfrm>
          <a:prstGeom prst="rect">
            <a:avLst/>
          </a:prstGeom>
          <a:noFill/>
        </p:spPr>
        <p:txBody>
          <a:bodyPr wrap="square" rtlCol="0">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altLang="zh-CN" sz="2400" b="0" i="0" u="none" strike="noStrike" kern="1200" cap="none" spc="0" normalizeH="0" baseline="0" noProof="0" dirty="0" smtClean="0">
                <a:ln>
                  <a:noFill/>
                </a:ln>
                <a:solidFill>
                  <a:srgbClr val="5B9BD5"/>
                </a:solidFill>
                <a:effectLst/>
                <a:uLnTx/>
                <a:uFillTx/>
                <a:latin typeface="Impact"/>
                <a:ea typeface="微软雅黑"/>
                <a:cs typeface="+mn-ea"/>
                <a:sym typeface="+mn-lt"/>
              </a:rPr>
              <a:t>05.</a:t>
            </a:r>
            <a:endParaRPr kumimoji="0" lang="en-GB" altLang="zh-CN" sz="2400" b="0" i="0" u="none" strike="noStrike" kern="1200" cap="none" spc="0" normalizeH="0" baseline="0" noProof="0" dirty="0">
              <a:ln>
                <a:noFill/>
              </a:ln>
              <a:solidFill>
                <a:srgbClr val="5B9BD5"/>
              </a:solidFill>
              <a:effectLst/>
              <a:uLnTx/>
              <a:uFillTx/>
              <a:latin typeface="Impact"/>
              <a:ea typeface="微软雅黑"/>
              <a:cs typeface="+mn-ea"/>
              <a:sym typeface="+mn-lt"/>
            </a:endParaRPr>
          </a:p>
        </p:txBody>
      </p:sp>
      <p:sp>
        <p:nvSpPr>
          <p:cNvPr id="41" name="文本框 40"/>
          <p:cNvSpPr txBox="1"/>
          <p:nvPr/>
        </p:nvSpPr>
        <p:spPr>
          <a:xfrm>
            <a:off x="811820" y="5457194"/>
            <a:ext cx="10902498" cy="400110"/>
          </a:xfrm>
          <a:prstGeom prst="rect">
            <a:avLst/>
          </a:prstGeom>
          <a:noFill/>
        </p:spPr>
        <p:txBody>
          <a:bodyPr wrap="square" rtlCol="0">
            <a:spAutoFit/>
          </a:bodyPr>
          <a:lstStyle/>
          <a:p>
            <a:pPr algn="just">
              <a:defRPr/>
            </a:pPr>
            <a:r>
              <a:rPr lang="en-US" altLang="zh-CN" sz="2000" b="1" dirty="0" smtClean="0">
                <a:solidFill>
                  <a:srgbClr val="FF0000"/>
                </a:solidFill>
                <a:latin typeface="微软雅黑"/>
              </a:rPr>
              <a:t>1</a:t>
            </a:r>
            <a:r>
              <a:rPr kumimoji="0" lang="zh-CN" altLang="en-US" sz="2000" i="0" u="none" strike="noStrike" kern="1200" cap="none" spc="0" normalizeH="0" baseline="0" noProof="0" dirty="0" smtClean="0">
                <a:ln>
                  <a:noFill/>
                </a:ln>
                <a:effectLst/>
                <a:uLnTx/>
                <a:uFillTx/>
                <a:latin typeface="微软雅黑"/>
                <a:ea typeface="微软雅黑"/>
                <a:cs typeface="+mn-cs"/>
              </a:rPr>
              <a:t>项</a:t>
            </a:r>
            <a:r>
              <a:rPr lang="zh-CN" altLang="en-US" sz="2000" b="1" dirty="0">
                <a:solidFill>
                  <a:srgbClr val="FF0000"/>
                </a:solidFill>
                <a:latin typeface="微软雅黑"/>
              </a:rPr>
              <a:t>第一</a:t>
            </a:r>
            <a:r>
              <a:rPr lang="zh-CN" altLang="en-US" sz="2000" b="1" dirty="0">
                <a:solidFill>
                  <a:prstClr val="black"/>
                </a:solidFill>
                <a:latin typeface="微软雅黑"/>
              </a:rPr>
              <a:t>发明人</a:t>
            </a:r>
            <a:r>
              <a:rPr kumimoji="0" lang="zh-CN" altLang="en-US" sz="2000" i="0" u="none" strike="noStrike" kern="1200" cap="none" spc="0" normalizeH="0" baseline="0" noProof="0" dirty="0" smtClean="0">
                <a:ln>
                  <a:noFill/>
                </a:ln>
                <a:effectLst/>
                <a:uLnTx/>
                <a:uFillTx/>
                <a:latin typeface="微软雅黑"/>
                <a:ea typeface="微软雅黑"/>
                <a:cs typeface="+mn-cs"/>
              </a:rPr>
              <a:t>发明</a:t>
            </a:r>
            <a:r>
              <a:rPr kumimoji="0" lang="zh-CN" altLang="zh-CN" sz="2000" b="0" i="0" u="none" strike="noStrike" kern="1200" cap="none" spc="0" normalizeH="0" baseline="0" noProof="0" dirty="0" smtClean="0">
                <a:ln>
                  <a:noFill/>
                </a:ln>
                <a:solidFill>
                  <a:prstClr val="black"/>
                </a:solidFill>
                <a:effectLst/>
                <a:uLnTx/>
                <a:uFillTx/>
                <a:latin typeface="微软雅黑"/>
                <a:ea typeface="微软雅黑"/>
                <a:cs typeface="+mn-cs"/>
              </a:rPr>
              <a:t>专利</a:t>
            </a:r>
            <a:r>
              <a:rPr kumimoji="0" lang="zh-CN" altLang="en-US" sz="2000" b="1" i="0" u="none" strike="noStrike" kern="1200" cap="none" spc="0" normalizeH="0" baseline="0" noProof="0" dirty="0" smtClean="0">
                <a:ln>
                  <a:noFill/>
                </a:ln>
                <a:solidFill>
                  <a:srgbClr val="FF0000"/>
                </a:solidFill>
                <a:effectLst/>
                <a:uLnTx/>
                <a:uFillTx/>
                <a:latin typeface="微软雅黑"/>
                <a:ea typeface="微软雅黑"/>
                <a:cs typeface="+mn-cs"/>
              </a:rPr>
              <a:t>授权</a:t>
            </a:r>
            <a:r>
              <a:rPr kumimoji="0" lang="zh-CN" altLang="en-US" sz="2000" b="1" i="0" u="none" strike="noStrike" kern="1200" cap="none" spc="0" normalizeH="0" baseline="0" noProof="0" dirty="0" smtClean="0">
                <a:ln>
                  <a:noFill/>
                </a:ln>
                <a:effectLst/>
                <a:uLnTx/>
                <a:uFillTx/>
                <a:latin typeface="微软雅黑"/>
                <a:ea typeface="微软雅黑"/>
                <a:cs typeface="+mn-cs"/>
              </a:rPr>
              <a:t>：</a:t>
            </a:r>
            <a:r>
              <a:rPr lang="zh-CN" altLang="en-US" sz="2000" dirty="0">
                <a:latin typeface="+mn-ea"/>
              </a:rPr>
              <a:t>容忍单粒子双点翻转的锁存器结构 </a:t>
            </a:r>
            <a:r>
              <a:rPr lang="en-US" altLang="zh-CN" sz="2000" dirty="0" smtClean="0">
                <a:latin typeface="+mn-ea"/>
              </a:rPr>
              <a:t>ZL202110856803</a:t>
            </a:r>
            <a:r>
              <a:rPr lang="zh-CN" altLang="en-US" sz="2000" dirty="0" smtClean="0">
                <a:latin typeface="+mn-ea"/>
              </a:rPr>
              <a:t>，</a:t>
            </a:r>
            <a:r>
              <a:rPr kumimoji="0" lang="en-US" altLang="zh-CN" sz="2000" b="0" i="0" u="none" strike="noStrike" kern="1200" cap="none" spc="0" normalizeH="0" baseline="0" noProof="0" dirty="0" smtClean="0">
                <a:ln>
                  <a:noFill/>
                </a:ln>
                <a:solidFill>
                  <a:prstClr val="black"/>
                </a:solidFill>
                <a:effectLst/>
                <a:uLnTx/>
                <a:uFillTx/>
                <a:latin typeface="微软雅黑"/>
                <a:ea typeface="微软雅黑"/>
                <a:cs typeface="+mn-cs"/>
              </a:rPr>
              <a:t>2023</a:t>
            </a:r>
            <a:r>
              <a:rPr kumimoji="0" lang="zh-CN" altLang="en-US" sz="2000" b="0" i="0" u="none" strike="noStrike" kern="1200" cap="none" spc="0" normalizeH="0" baseline="0" noProof="0" dirty="0" smtClean="0">
                <a:ln>
                  <a:noFill/>
                </a:ln>
                <a:solidFill>
                  <a:prstClr val="black"/>
                </a:solidFill>
                <a:effectLst/>
                <a:uLnTx/>
                <a:uFillTx/>
                <a:latin typeface="微软雅黑"/>
                <a:ea typeface="微软雅黑"/>
                <a:cs typeface="+mn-cs"/>
              </a:rPr>
              <a:t>年</a:t>
            </a:r>
            <a:endParaRPr kumimoji="0" lang="zh-CN" altLang="en-US" sz="2000" b="0" i="0" u="none" strike="noStrike" kern="1200" cap="none" spc="0" normalizeH="0" baseline="0" noProof="0" dirty="0">
              <a:ln>
                <a:noFill/>
              </a:ln>
              <a:solidFill>
                <a:prstClr val="black"/>
              </a:solidFill>
              <a:effectLst/>
              <a:uLnTx/>
              <a:uFillTx/>
              <a:latin typeface="微软雅黑"/>
              <a:ea typeface="微软雅黑"/>
              <a:cs typeface="Times New Roman" panose="02020603050405020304" pitchFamily="18" charset="0"/>
            </a:endParaRPr>
          </a:p>
        </p:txBody>
      </p:sp>
      <p:sp>
        <p:nvSpPr>
          <p:cNvPr id="45" name="TextBox 33"/>
          <p:cNvSpPr txBox="1"/>
          <p:nvPr/>
        </p:nvSpPr>
        <p:spPr>
          <a:xfrm>
            <a:off x="366694" y="5324529"/>
            <a:ext cx="642442" cy="571760"/>
          </a:xfrm>
          <a:prstGeom prst="rect">
            <a:avLst/>
          </a:prstGeom>
          <a:noFill/>
        </p:spPr>
        <p:txBody>
          <a:bodyPr wrap="square" rtlCol="0">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altLang="zh-CN" sz="2400" b="0" i="0" u="none" strike="noStrike" kern="1200" cap="none" spc="0" normalizeH="0" baseline="0" noProof="0" dirty="0" smtClean="0">
                <a:ln>
                  <a:noFill/>
                </a:ln>
                <a:solidFill>
                  <a:srgbClr val="5B9BD5"/>
                </a:solidFill>
                <a:effectLst/>
                <a:uLnTx/>
                <a:uFillTx/>
                <a:latin typeface="Impact"/>
                <a:ea typeface="微软雅黑"/>
                <a:cs typeface="+mn-ea"/>
                <a:sym typeface="+mn-lt"/>
              </a:rPr>
              <a:t>06.</a:t>
            </a:r>
            <a:endParaRPr kumimoji="0" lang="en-GB" altLang="zh-CN" sz="2400" b="0" i="0" u="none" strike="noStrike" kern="1200" cap="none" spc="0" normalizeH="0" baseline="0" noProof="0" dirty="0">
              <a:ln>
                <a:noFill/>
              </a:ln>
              <a:solidFill>
                <a:srgbClr val="5B9BD5"/>
              </a:solidFill>
              <a:effectLst/>
              <a:uLnTx/>
              <a:uFillTx/>
              <a:latin typeface="Impact"/>
              <a:ea typeface="微软雅黑"/>
              <a:cs typeface="+mn-ea"/>
              <a:sym typeface="+mn-lt"/>
            </a:endParaRPr>
          </a:p>
        </p:txBody>
      </p:sp>
      <p:sp>
        <p:nvSpPr>
          <p:cNvPr id="46" name="TextBox 33"/>
          <p:cNvSpPr txBox="1"/>
          <p:nvPr/>
        </p:nvSpPr>
        <p:spPr>
          <a:xfrm>
            <a:off x="386358" y="5761803"/>
            <a:ext cx="642442" cy="571760"/>
          </a:xfrm>
          <a:prstGeom prst="rect">
            <a:avLst/>
          </a:prstGeom>
          <a:noFill/>
        </p:spPr>
        <p:txBody>
          <a:bodyPr wrap="square" rtlCol="0">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altLang="zh-CN" sz="2400" b="0" i="0" u="none" strike="noStrike" kern="1200" cap="none" spc="0" normalizeH="0" baseline="0" noProof="0" dirty="0" smtClean="0">
                <a:ln>
                  <a:noFill/>
                </a:ln>
                <a:solidFill>
                  <a:srgbClr val="5B9BD5"/>
                </a:solidFill>
                <a:effectLst/>
                <a:uLnTx/>
                <a:uFillTx/>
                <a:latin typeface="Impact"/>
                <a:ea typeface="微软雅黑"/>
                <a:cs typeface="+mn-ea"/>
                <a:sym typeface="+mn-lt"/>
              </a:rPr>
              <a:t>07.</a:t>
            </a:r>
            <a:endParaRPr kumimoji="0" lang="en-GB" altLang="zh-CN" sz="2400" b="0" i="0" u="none" strike="noStrike" kern="1200" cap="none" spc="0" normalizeH="0" baseline="0" noProof="0" dirty="0">
              <a:ln>
                <a:noFill/>
              </a:ln>
              <a:solidFill>
                <a:srgbClr val="5B9BD5"/>
              </a:solidFill>
              <a:effectLst/>
              <a:uLnTx/>
              <a:uFillTx/>
              <a:latin typeface="Impact"/>
              <a:ea typeface="微软雅黑"/>
              <a:cs typeface="+mn-ea"/>
              <a:sym typeface="+mn-lt"/>
            </a:endParaRPr>
          </a:p>
        </p:txBody>
      </p:sp>
      <p:sp>
        <p:nvSpPr>
          <p:cNvPr id="22" name="文本框 21"/>
          <p:cNvSpPr txBox="1"/>
          <p:nvPr/>
        </p:nvSpPr>
        <p:spPr>
          <a:xfrm>
            <a:off x="839924" y="4721413"/>
            <a:ext cx="10888196" cy="707886"/>
          </a:xfrm>
          <a:prstGeom prst="rect">
            <a:avLst/>
          </a:prstGeom>
          <a:noFill/>
        </p:spPr>
        <p:txBody>
          <a:bodyPr wrap="square" rtlCol="0">
            <a:spAutoFit/>
          </a:bodyPr>
          <a:lstStyle/>
          <a:p>
            <a:pPr lvl="0" algn="just">
              <a:defRPr/>
            </a:pPr>
            <a:r>
              <a:rPr kumimoji="0" lang="zh-CN" altLang="en-US" sz="2000" b="1" i="0" u="none" strike="noStrike" kern="1200" cap="none" spc="0" normalizeH="0" baseline="0" noProof="0" dirty="0">
                <a:ln>
                  <a:noFill/>
                </a:ln>
                <a:solidFill>
                  <a:prstClr val="black"/>
                </a:solidFill>
                <a:effectLst/>
                <a:uLnTx/>
                <a:uFillTx/>
                <a:latin typeface="微软雅黑"/>
                <a:ea typeface="微软雅黑"/>
                <a:cs typeface="Times New Roman" panose="02020603050405020304" pitchFamily="18" charset="0"/>
              </a:rPr>
              <a:t>一</a:t>
            </a:r>
            <a:r>
              <a:rPr kumimoji="0" lang="zh-CN" altLang="en-US" sz="2000" b="1" i="0" u="none" strike="noStrike" kern="1200" cap="none" spc="0" normalizeH="0" baseline="0" noProof="0" dirty="0" smtClean="0">
                <a:ln>
                  <a:noFill/>
                </a:ln>
                <a:solidFill>
                  <a:prstClr val="black"/>
                </a:solidFill>
                <a:effectLst/>
                <a:uLnTx/>
                <a:uFillTx/>
                <a:latin typeface="微软雅黑"/>
                <a:ea typeface="微软雅黑"/>
                <a:cs typeface="Times New Roman" panose="02020603050405020304" pitchFamily="18" charset="0"/>
              </a:rPr>
              <a:t>作</a:t>
            </a:r>
            <a:r>
              <a:rPr kumimoji="0" lang="zh-CN" altLang="en-US" sz="2000" b="1" i="0" u="none" strike="noStrike" kern="1200" cap="none" spc="0" normalizeH="0" baseline="0" noProof="0" dirty="0" smtClean="0">
                <a:ln>
                  <a:noFill/>
                </a:ln>
                <a:solidFill>
                  <a:srgbClr val="FF0000"/>
                </a:solidFill>
                <a:effectLst/>
                <a:uLnTx/>
                <a:uFillTx/>
                <a:latin typeface="微软雅黑"/>
                <a:ea typeface="微软雅黑"/>
                <a:cs typeface="+mn-cs"/>
              </a:rPr>
              <a:t>大修</a:t>
            </a:r>
            <a:r>
              <a:rPr kumimoji="0" lang="zh-CN" altLang="en-US" sz="2000" b="0" i="0" u="none" strike="noStrike" kern="1200" cap="none" spc="0" normalizeH="0" baseline="0" noProof="0" dirty="0" smtClean="0">
                <a:ln>
                  <a:noFill/>
                </a:ln>
                <a:solidFill>
                  <a:prstClr val="black"/>
                </a:solidFill>
                <a:effectLst/>
                <a:uLnTx/>
                <a:uFillTx/>
                <a:latin typeface="微软雅黑"/>
                <a:ea typeface="微软雅黑"/>
                <a:cs typeface="+mn-cs"/>
              </a:rPr>
              <a:t>论文：</a:t>
            </a:r>
            <a:r>
              <a:rPr kumimoji="0" lang="en-US" altLang="zh-CN" sz="2000" b="1" i="0" u="none" strike="noStrike" kern="1200" cap="none" spc="0" normalizeH="0" baseline="0" noProof="0" dirty="0" smtClean="0">
                <a:ln>
                  <a:noFill/>
                </a:ln>
                <a:effectLst/>
                <a:uLnTx/>
                <a:uFillTx/>
                <a:latin typeface="微软雅黑"/>
                <a:ea typeface="微软雅黑"/>
                <a:cs typeface="+mn-cs"/>
              </a:rPr>
              <a:t>IEEE</a:t>
            </a:r>
            <a:r>
              <a:rPr kumimoji="0" lang="en-US" altLang="zh-CN" sz="2000" b="1" i="0" u="none" strike="noStrike" kern="1200" cap="none" spc="0" normalizeH="0" baseline="0" noProof="0" dirty="0" smtClean="0">
                <a:ln>
                  <a:noFill/>
                </a:ln>
                <a:solidFill>
                  <a:srgbClr val="FF0000"/>
                </a:solidFill>
                <a:effectLst/>
                <a:uLnTx/>
                <a:uFillTx/>
                <a:latin typeface="微软雅黑"/>
                <a:ea typeface="微软雅黑"/>
                <a:cs typeface="+mn-cs"/>
              </a:rPr>
              <a:t> TCAS-I</a:t>
            </a:r>
            <a:r>
              <a:rPr kumimoji="0" lang="zh-CN" altLang="en-US" sz="2000" i="0" u="none" strike="noStrike" kern="1200" cap="none" spc="0" normalizeH="0" baseline="0" noProof="0" dirty="0" smtClean="0">
                <a:ln>
                  <a:noFill/>
                </a:ln>
                <a:effectLst/>
                <a:uLnTx/>
                <a:uFillTx/>
                <a:latin typeface="微软雅黑"/>
                <a:ea typeface="微软雅黑"/>
              </a:rPr>
              <a:t>：</a:t>
            </a:r>
            <a:r>
              <a:rPr lang="en-US" altLang="zh-CN" sz="2000" dirty="0">
                <a:latin typeface="微软雅黑"/>
              </a:rPr>
              <a:t>Low-Overhead Triple-Node-Upset </a:t>
            </a:r>
            <a:r>
              <a:rPr lang="en-US" altLang="zh-CN" sz="2000" dirty="0" smtClean="0">
                <a:latin typeface="微软雅黑"/>
              </a:rPr>
              <a:t>Self-Recoverable Latch </a:t>
            </a:r>
            <a:r>
              <a:rPr lang="en-US" altLang="zh-CN" sz="2000" dirty="0">
                <a:latin typeface="微软雅黑"/>
              </a:rPr>
              <a:t>Design for Ultra-Dynamic Voltage </a:t>
            </a:r>
            <a:r>
              <a:rPr lang="en-US" altLang="zh-CN" sz="2000" dirty="0" smtClean="0">
                <a:latin typeface="微软雅黑"/>
              </a:rPr>
              <a:t>Scaling Application</a:t>
            </a:r>
            <a:endParaRPr kumimoji="0" lang="zh-CN" altLang="en-US" sz="2000" i="0" u="none" strike="noStrike" kern="1200" cap="none" spc="0" normalizeH="0" baseline="0" noProof="0" dirty="0">
              <a:ln>
                <a:noFill/>
              </a:ln>
              <a:effectLst/>
              <a:uLnTx/>
              <a:uFillTx/>
              <a:latin typeface="微软雅黑"/>
              <a:ea typeface="微软雅黑"/>
              <a:cs typeface="Times New Roman" panose="02020603050405020304" pitchFamily="18" charset="0"/>
            </a:endParaRPr>
          </a:p>
        </p:txBody>
      </p:sp>
      <p:cxnSp>
        <p:nvCxnSpPr>
          <p:cNvPr id="15" name="直接连接符 14"/>
          <p:cNvCxnSpPr/>
          <p:nvPr/>
        </p:nvCxnSpPr>
        <p:spPr>
          <a:xfrm>
            <a:off x="396187" y="1593235"/>
            <a:ext cx="11382377"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34" name="直接连接符 33"/>
          <p:cNvCxnSpPr/>
          <p:nvPr/>
        </p:nvCxnSpPr>
        <p:spPr>
          <a:xfrm>
            <a:off x="389028" y="2628508"/>
            <a:ext cx="11382377"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35" name="直接连接符 34"/>
          <p:cNvCxnSpPr/>
          <p:nvPr/>
        </p:nvCxnSpPr>
        <p:spPr>
          <a:xfrm>
            <a:off x="379300" y="3683913"/>
            <a:ext cx="11382377"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36" name="直接连接符 35"/>
          <p:cNvCxnSpPr/>
          <p:nvPr/>
        </p:nvCxnSpPr>
        <p:spPr>
          <a:xfrm>
            <a:off x="384864" y="4720602"/>
            <a:ext cx="11382377"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37" name="直接连接符 36"/>
          <p:cNvCxnSpPr/>
          <p:nvPr/>
        </p:nvCxnSpPr>
        <p:spPr>
          <a:xfrm>
            <a:off x="384864" y="5436497"/>
            <a:ext cx="11382377"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38" name="直接连接符 37"/>
          <p:cNvCxnSpPr/>
          <p:nvPr/>
        </p:nvCxnSpPr>
        <p:spPr>
          <a:xfrm>
            <a:off x="379300" y="5897053"/>
            <a:ext cx="11382377"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50" name="直接连接符 49"/>
          <p:cNvCxnSpPr/>
          <p:nvPr/>
        </p:nvCxnSpPr>
        <p:spPr>
          <a:xfrm>
            <a:off x="861868" y="540046"/>
            <a:ext cx="0" cy="6036733"/>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32" name="文本框 31"/>
          <p:cNvSpPr txBox="1"/>
          <p:nvPr/>
        </p:nvSpPr>
        <p:spPr>
          <a:xfrm>
            <a:off x="810018" y="5904526"/>
            <a:ext cx="10912227" cy="707886"/>
          </a:xfrm>
          <a:prstGeom prst="rect">
            <a:avLst/>
          </a:prstGeom>
          <a:noFill/>
        </p:spPr>
        <p:txBody>
          <a:bodyPr wrap="square" rtlCol="0">
            <a:spAutoFit/>
          </a:bodyPr>
          <a:lstStyle/>
          <a:p>
            <a:pPr algn="just">
              <a:defRPr/>
            </a:pPr>
            <a:r>
              <a:rPr lang="en-US" altLang="zh-CN" sz="2000" b="1" dirty="0" smtClean="0">
                <a:latin typeface="微软雅黑"/>
              </a:rPr>
              <a:t>1</a:t>
            </a:r>
            <a:r>
              <a:rPr kumimoji="0" lang="zh-CN" altLang="en-US" sz="2000" i="0" u="none" strike="noStrike" kern="1200" cap="none" spc="0" normalizeH="0" baseline="0" noProof="0" dirty="0" smtClean="0">
                <a:ln>
                  <a:noFill/>
                </a:ln>
                <a:effectLst/>
                <a:uLnTx/>
                <a:uFillTx/>
                <a:latin typeface="微软雅黑"/>
                <a:ea typeface="微软雅黑"/>
                <a:cs typeface="+mn-cs"/>
              </a:rPr>
              <a:t>项</a:t>
            </a:r>
            <a:r>
              <a:rPr lang="zh-CN" altLang="en-US" sz="2000" b="1" dirty="0">
                <a:latin typeface="微软雅黑"/>
              </a:rPr>
              <a:t>第一</a:t>
            </a:r>
            <a:r>
              <a:rPr lang="zh-CN" altLang="en-US" sz="2000" b="1" dirty="0">
                <a:solidFill>
                  <a:prstClr val="black"/>
                </a:solidFill>
                <a:latin typeface="微软雅黑"/>
              </a:rPr>
              <a:t>发明人</a:t>
            </a:r>
            <a:r>
              <a:rPr kumimoji="0" lang="zh-CN" altLang="en-US" sz="2000" i="0" u="none" strike="noStrike" kern="1200" cap="none" spc="0" normalizeH="0" baseline="0" noProof="0" dirty="0" smtClean="0">
                <a:ln>
                  <a:noFill/>
                </a:ln>
                <a:effectLst/>
                <a:uLnTx/>
                <a:uFillTx/>
                <a:latin typeface="微软雅黑"/>
                <a:ea typeface="微软雅黑"/>
                <a:cs typeface="+mn-cs"/>
              </a:rPr>
              <a:t>发明</a:t>
            </a:r>
            <a:r>
              <a:rPr kumimoji="0" lang="zh-CN" altLang="zh-CN" sz="2000" b="0" i="0" u="none" strike="noStrike" kern="1200" cap="none" spc="0" normalizeH="0" baseline="0" noProof="0" dirty="0" smtClean="0">
                <a:ln>
                  <a:noFill/>
                </a:ln>
                <a:solidFill>
                  <a:prstClr val="black"/>
                </a:solidFill>
                <a:effectLst/>
                <a:uLnTx/>
                <a:uFillTx/>
                <a:latin typeface="微软雅黑"/>
                <a:ea typeface="微软雅黑"/>
                <a:cs typeface="+mn-cs"/>
              </a:rPr>
              <a:t>专利</a:t>
            </a:r>
            <a:r>
              <a:rPr lang="zh-CN" altLang="en-US" sz="2000" dirty="0">
                <a:solidFill>
                  <a:prstClr val="black"/>
                </a:solidFill>
                <a:latin typeface="微软雅黑"/>
              </a:rPr>
              <a:t>实审</a:t>
            </a:r>
            <a:r>
              <a:rPr kumimoji="0" lang="zh-CN" altLang="en-US" sz="2000" i="0" u="none" strike="noStrike" kern="1200" cap="none" spc="0" normalizeH="0" baseline="0" noProof="0" dirty="0" smtClean="0">
                <a:ln>
                  <a:noFill/>
                </a:ln>
                <a:effectLst/>
                <a:uLnTx/>
                <a:uFillTx/>
                <a:latin typeface="微软雅黑"/>
                <a:ea typeface="微软雅黑"/>
                <a:cs typeface="+mn-cs"/>
              </a:rPr>
              <a:t>：</a:t>
            </a:r>
            <a:r>
              <a:rPr lang="zh-CN" altLang="en-US" sz="2000" dirty="0" smtClean="0">
                <a:solidFill>
                  <a:prstClr val="black"/>
                </a:solidFill>
                <a:latin typeface="微软雅黑"/>
              </a:rPr>
              <a:t>一</a:t>
            </a:r>
            <a:r>
              <a:rPr lang="zh-CN" altLang="en-US" sz="2000" dirty="0">
                <a:solidFill>
                  <a:prstClr val="black"/>
                </a:solidFill>
                <a:latin typeface="微软雅黑"/>
              </a:rPr>
              <a:t>种单粒子三节点翻转可自恢复的锁存器</a:t>
            </a:r>
            <a:r>
              <a:rPr lang="zh-CN" altLang="en-US" sz="2000" dirty="0" smtClean="0">
                <a:solidFill>
                  <a:prstClr val="black"/>
                </a:solidFill>
                <a:latin typeface="微软雅黑"/>
              </a:rPr>
              <a:t>结构 </a:t>
            </a:r>
            <a:r>
              <a:rPr lang="en-US" altLang="zh-CN" sz="2000" dirty="0" smtClean="0">
                <a:solidFill>
                  <a:prstClr val="black"/>
                </a:solidFill>
                <a:latin typeface="微软雅黑"/>
              </a:rPr>
              <a:t>CN116743115A</a:t>
            </a:r>
            <a:r>
              <a:rPr lang="zh-CN" altLang="en-US" sz="2000" dirty="0" smtClean="0">
                <a:solidFill>
                  <a:prstClr val="black"/>
                </a:solidFill>
                <a:latin typeface="微软雅黑"/>
              </a:rPr>
              <a:t>，</a:t>
            </a:r>
            <a:r>
              <a:rPr kumimoji="0" lang="en-US" altLang="zh-CN" sz="2000" b="0" i="0" u="none" strike="noStrike" kern="1200" cap="none" spc="0" normalizeH="0" baseline="0" noProof="0" dirty="0" smtClean="0">
                <a:ln>
                  <a:noFill/>
                </a:ln>
                <a:solidFill>
                  <a:prstClr val="black"/>
                </a:solidFill>
                <a:effectLst/>
                <a:uLnTx/>
                <a:uFillTx/>
                <a:latin typeface="微软雅黑"/>
                <a:ea typeface="微软雅黑"/>
                <a:cs typeface="+mn-cs"/>
              </a:rPr>
              <a:t>2023</a:t>
            </a:r>
            <a:r>
              <a:rPr kumimoji="0" lang="zh-CN" altLang="en-US" sz="2000" b="0" i="0" u="none" strike="noStrike" kern="1200" cap="none" spc="0" normalizeH="0" baseline="0" noProof="0" dirty="0" smtClean="0">
                <a:ln>
                  <a:noFill/>
                </a:ln>
                <a:solidFill>
                  <a:prstClr val="black"/>
                </a:solidFill>
                <a:effectLst/>
                <a:uLnTx/>
                <a:uFillTx/>
                <a:latin typeface="微软雅黑"/>
                <a:ea typeface="微软雅黑"/>
                <a:cs typeface="+mn-cs"/>
              </a:rPr>
              <a:t>年</a:t>
            </a:r>
            <a:endParaRPr kumimoji="0" lang="zh-CN" altLang="en-US" sz="2000" b="0" i="0" u="none" strike="noStrike" kern="1200" cap="none" spc="0" normalizeH="0" baseline="0" noProof="0" dirty="0">
              <a:ln>
                <a:noFill/>
              </a:ln>
              <a:solidFill>
                <a:prstClr val="black"/>
              </a:solidFill>
              <a:effectLst/>
              <a:uLnTx/>
              <a:uFillTx/>
              <a:latin typeface="微软雅黑"/>
              <a:ea typeface="微软雅黑"/>
              <a:cs typeface="Times New Roman" panose="02020603050405020304" pitchFamily="18" charset="0"/>
            </a:endParaRPr>
          </a:p>
        </p:txBody>
      </p:sp>
    </p:spTree>
    <p:extLst>
      <p:ext uri="{BB962C8B-B14F-4D97-AF65-F5344CB8AC3E}">
        <p14:creationId xmlns:p14="http://schemas.microsoft.com/office/powerpoint/2010/main" val="1248585353"/>
      </p:ext>
    </p:extLst>
  </p:cSld>
  <p:clrMapOvr>
    <a:masterClrMapping/>
  </p:clrMapOvr>
  <mc:AlternateContent xmlns:mc="http://schemas.openxmlformats.org/markup-compatibility/2006" xmlns:p14="http://schemas.microsoft.com/office/powerpoint/2010/main">
    <mc:Choice Requires="p14">
      <p:transition p14:dur="10" advTm="0"/>
    </mc:Choice>
    <mc:Fallback xmlns="">
      <p:transition advTm="0"/>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p:cNvPicPr>
            <a:picLocks noChangeAspect="1"/>
          </p:cNvPicPr>
          <p:nvPr/>
        </p:nvPicPr>
        <p:blipFill rotWithShape="1">
          <a:blip r:embed="rId3">
            <a:extLst>
              <a:ext uri="{BEBA8EAE-BF5A-486C-A8C5-ECC9F3942E4B}">
                <a14:imgProps xmlns:a14="http://schemas.microsoft.com/office/drawing/2010/main">
                  <a14:imgLayer r:embed="rId4">
                    <a14:imgEffect>
                      <a14:sharpenSoften amount="-35000"/>
                    </a14:imgEffect>
                  </a14:imgLayer>
                </a14:imgProps>
              </a:ext>
              <a:ext uri="{28A0092B-C50C-407E-A947-70E740481C1C}">
                <a14:useLocalDpi xmlns:a14="http://schemas.microsoft.com/office/drawing/2010/main" val="0"/>
              </a:ext>
            </a:extLst>
          </a:blip>
          <a:srcRect l="-85" r="2415" b="2401"/>
          <a:stretch/>
        </p:blipFill>
        <p:spPr>
          <a:xfrm>
            <a:off x="-5949" y="0"/>
            <a:ext cx="12217614" cy="6858000"/>
          </a:xfrm>
          <a:prstGeom prst="rect">
            <a:avLst/>
          </a:prstGeom>
        </p:spPr>
      </p:pic>
      <p:sp>
        <p:nvSpPr>
          <p:cNvPr id="14" name="TextBox 40"/>
          <p:cNvSpPr txBox="1"/>
          <p:nvPr/>
        </p:nvSpPr>
        <p:spPr>
          <a:xfrm>
            <a:off x="3338457" y="1634908"/>
            <a:ext cx="5869038" cy="2308324"/>
          </a:xfrm>
          <a:prstGeom prst="rect">
            <a:avLst/>
          </a:prstGeom>
          <a:noFill/>
        </p:spPr>
        <p:txBody>
          <a:bodyPr wrap="square" rtlCol="0">
            <a:spAutoFit/>
          </a:bodyPr>
          <a:lstStyle/>
          <a:p>
            <a:pPr algn="ctr"/>
            <a:r>
              <a:rPr lang="zh-CN" altLang="en-US" sz="7200" b="1" dirty="0" smtClean="0">
                <a:solidFill>
                  <a:schemeClr val="bg1"/>
                </a:solidFill>
                <a:latin typeface="微软雅黑" panose="020B0503020204020204" pitchFamily="34" charset="-122"/>
                <a:ea typeface="微软雅黑" panose="020B0503020204020204" pitchFamily="34" charset="-122"/>
                <a:cs typeface="+mn-ea"/>
                <a:sym typeface="+mn-lt"/>
              </a:rPr>
              <a:t>感谢各位老师！</a:t>
            </a:r>
            <a:endParaRPr lang="en-US" altLang="zh-CN" sz="7200" b="1" dirty="0" smtClean="0">
              <a:solidFill>
                <a:schemeClr val="bg1"/>
              </a:solidFill>
              <a:latin typeface="微软雅黑" panose="020B0503020204020204" pitchFamily="34" charset="-122"/>
              <a:ea typeface="微软雅黑" panose="020B0503020204020204" pitchFamily="34" charset="-122"/>
              <a:cs typeface="+mn-ea"/>
              <a:sym typeface="+mn-lt"/>
            </a:endParaRPr>
          </a:p>
          <a:p>
            <a:pPr algn="ctr"/>
            <a:r>
              <a:rPr lang="zh-CN" altLang="en-US" sz="7200" b="1" dirty="0" smtClean="0">
                <a:solidFill>
                  <a:schemeClr val="bg1"/>
                </a:solidFill>
                <a:latin typeface="微软雅黑" panose="020B0503020204020204" pitchFamily="34" charset="-122"/>
                <a:ea typeface="微软雅黑" panose="020B0503020204020204" pitchFamily="34" charset="-122"/>
                <a:cs typeface="+mn-ea"/>
                <a:sym typeface="+mn-lt"/>
              </a:rPr>
              <a:t>敬请批评指正！</a:t>
            </a:r>
            <a:endParaRPr lang="zh-CN" altLang="en-US" sz="7200" dirty="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10" name="副标题 2">
            <a:extLst>
              <a:ext uri="{FF2B5EF4-FFF2-40B4-BE49-F238E27FC236}">
                <a16:creationId xmlns:a16="http://schemas.microsoft.com/office/drawing/2014/main" id="{3A9D2AFD-1AF1-2794-54C2-BF183C7D42C5}"/>
              </a:ext>
            </a:extLst>
          </p:cNvPr>
          <p:cNvSpPr>
            <a:spLocks noGrp="1"/>
          </p:cNvSpPr>
          <p:nvPr>
            <p:ph type="subTitle" idx="1"/>
          </p:nvPr>
        </p:nvSpPr>
        <p:spPr>
          <a:xfrm>
            <a:off x="816182" y="4342800"/>
            <a:ext cx="10559636" cy="445645"/>
          </a:xfrm>
        </p:spPr>
        <p:txBody>
          <a:bodyPr>
            <a:noAutofit/>
          </a:bodyPr>
          <a:lstStyle/>
          <a:p>
            <a:r>
              <a:rPr lang="zh-CN" altLang="en-US" b="1" dirty="0" smtClean="0">
                <a:solidFill>
                  <a:schemeClr val="bg1"/>
                </a:solidFill>
                <a:latin typeface="微软雅黑" panose="020B0503020204020204" pitchFamily="34" charset="-122"/>
                <a:ea typeface="微软雅黑" panose="020B0503020204020204" pitchFamily="34" charset="-122"/>
              </a:rPr>
              <a:t>电子信息工程学院 </a:t>
            </a:r>
            <a:r>
              <a:rPr lang="en-US" altLang="zh-CN" b="1" dirty="0" smtClean="0">
                <a:solidFill>
                  <a:schemeClr val="bg1"/>
                </a:solidFill>
                <a:latin typeface="微软雅黑" panose="020B0503020204020204" pitchFamily="34" charset="-122"/>
                <a:ea typeface="微软雅黑" panose="020B0503020204020204" pitchFamily="34" charset="-122"/>
              </a:rPr>
              <a:t>| </a:t>
            </a:r>
            <a:r>
              <a:rPr lang="zh-CN" altLang="en-US" b="1" dirty="0" smtClean="0">
                <a:solidFill>
                  <a:schemeClr val="bg1"/>
                </a:solidFill>
                <a:latin typeface="微软雅黑" panose="020B0503020204020204" pitchFamily="34" charset="-122"/>
                <a:ea typeface="微软雅黑" panose="020B0503020204020204" pitchFamily="34" charset="-122"/>
              </a:rPr>
              <a:t>白雨鑫 </a:t>
            </a:r>
            <a:r>
              <a:rPr lang="en-US" altLang="zh-CN" b="1" dirty="0" smtClean="0">
                <a:solidFill>
                  <a:schemeClr val="bg1"/>
                </a:solidFill>
                <a:latin typeface="微软雅黑" panose="020B0503020204020204" pitchFamily="34" charset="-122"/>
                <a:ea typeface="微软雅黑" panose="020B0503020204020204" pitchFamily="34" charset="-122"/>
              </a:rPr>
              <a:t>| </a:t>
            </a:r>
            <a:r>
              <a:rPr lang="zh-CN" altLang="en-US" b="1" dirty="0" smtClean="0">
                <a:solidFill>
                  <a:schemeClr val="bg1"/>
                </a:solidFill>
                <a:latin typeface="微软雅黑" panose="020B0503020204020204" pitchFamily="34" charset="-122"/>
                <a:ea typeface="微软雅黑" panose="020B0503020204020204" pitchFamily="34" charset="-122"/>
              </a:rPr>
              <a:t>指导教师：陈鑫副教授</a:t>
            </a:r>
            <a:endParaRPr lang="zh-CN" altLang="en-US" b="1" dirty="0">
              <a:solidFill>
                <a:schemeClr val="bg1"/>
              </a:solidFill>
              <a:latin typeface="微软雅黑" panose="020B0503020204020204" pitchFamily="34" charset="-122"/>
              <a:ea typeface="微软雅黑" panose="020B0503020204020204" pitchFamily="34" charset="-122"/>
            </a:endParaRPr>
          </a:p>
        </p:txBody>
      </p:sp>
      <p:sp>
        <p:nvSpPr>
          <p:cNvPr id="11" name="文本框 10">
            <a:extLst>
              <a:ext uri="{FF2B5EF4-FFF2-40B4-BE49-F238E27FC236}">
                <a16:creationId xmlns:a16="http://schemas.microsoft.com/office/drawing/2014/main" id="{FE5D5985-5606-119F-58AF-E6AB73F1EAF7}"/>
              </a:ext>
            </a:extLst>
          </p:cNvPr>
          <p:cNvSpPr txBox="1"/>
          <p:nvPr/>
        </p:nvSpPr>
        <p:spPr>
          <a:xfrm>
            <a:off x="4768874" y="5082015"/>
            <a:ext cx="2654252"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2400" b="1" i="0" u="none" strike="noStrike" kern="120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rPr>
              <a:t>2024</a:t>
            </a:r>
            <a:r>
              <a:rPr kumimoji="0" lang="zh-CN" altLang="en-US" sz="2400" b="1" i="0" u="none" strike="noStrike" kern="120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rPr>
              <a:t>年</a:t>
            </a:r>
            <a:r>
              <a:rPr kumimoji="0" lang="en-US" altLang="zh-CN" sz="2400" b="1" i="0" u="none" strike="noStrike" kern="120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rPr>
              <a:t>3</a:t>
            </a:r>
            <a:r>
              <a:rPr kumimoji="0" lang="zh-CN" altLang="en-US" sz="2400" b="1" i="0" u="none" strike="noStrike" kern="120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rPr>
              <a:t>月</a:t>
            </a:r>
            <a:r>
              <a:rPr lang="en-US" altLang="zh-CN" sz="2400" b="1" dirty="0" smtClean="0">
                <a:solidFill>
                  <a:prstClr val="white"/>
                </a:solidFill>
                <a:latin typeface="微软雅黑" panose="020B0503020204020204" pitchFamily="34" charset="-122"/>
                <a:ea typeface="微软雅黑" panose="020B0503020204020204" pitchFamily="34" charset="-122"/>
              </a:rPr>
              <a:t>15</a:t>
            </a:r>
            <a:r>
              <a:rPr kumimoji="0" lang="zh-CN" altLang="en-US" sz="2400" b="1" i="0" u="none" strike="noStrike" kern="120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rPr>
              <a:t>日</a:t>
            </a:r>
            <a:endParaRPr kumimoji="0" lang="zh-CN" altLang="en-US" sz="24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endParaRPr>
          </a:p>
        </p:txBody>
      </p:sp>
      <p:pic>
        <p:nvPicPr>
          <p:cNvPr id="12" name="图片 1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0"/>
            <a:ext cx="3067666" cy="599768"/>
          </a:xfrm>
          <a:prstGeom prst="rect">
            <a:avLst/>
          </a:prstGeom>
        </p:spPr>
      </p:pic>
    </p:spTree>
    <p:extLst>
      <p:ext uri="{BB962C8B-B14F-4D97-AF65-F5344CB8AC3E}">
        <p14:creationId xmlns:p14="http://schemas.microsoft.com/office/powerpoint/2010/main" val="323539669"/>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38" name="圆角矩形 37"/>
          <p:cNvSpPr/>
          <p:nvPr/>
        </p:nvSpPr>
        <p:spPr>
          <a:xfrm>
            <a:off x="380999" y="529437"/>
            <a:ext cx="11392241" cy="6033287"/>
          </a:xfrm>
          <a:prstGeom prst="roundRect">
            <a:avLst/>
          </a:prstGeom>
          <a:solidFill>
            <a:schemeClr val="bg1"/>
          </a:solidFill>
          <a:ln w="38100">
            <a:solidFill>
              <a:srgbClr val="C9DEF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pic>
        <p:nvPicPr>
          <p:cNvPr id="40" name="图片 39"/>
          <p:cNvPicPr>
            <a:picLocks noChangeAspect="1"/>
          </p:cNvPicPr>
          <p:nvPr/>
        </p:nvPicPr>
        <p:blipFill>
          <a:blip r:embed="rId3"/>
          <a:stretch>
            <a:fillRect/>
          </a:stretch>
        </p:blipFill>
        <p:spPr>
          <a:xfrm>
            <a:off x="4507303" y="1410526"/>
            <a:ext cx="3320353" cy="3827733"/>
          </a:xfrm>
          <a:prstGeom prst="rect">
            <a:avLst/>
          </a:prstGeom>
        </p:spPr>
      </p:pic>
      <p:pic>
        <p:nvPicPr>
          <p:cNvPr id="41" name="图片 40"/>
          <p:cNvPicPr>
            <a:picLocks noChangeAspect="1"/>
          </p:cNvPicPr>
          <p:nvPr/>
        </p:nvPicPr>
        <p:blipFill>
          <a:blip r:embed="rId4"/>
          <a:stretch>
            <a:fillRect/>
          </a:stretch>
        </p:blipFill>
        <p:spPr>
          <a:xfrm>
            <a:off x="8177653" y="1718751"/>
            <a:ext cx="2666864" cy="3237317"/>
          </a:xfrm>
          <a:prstGeom prst="rect">
            <a:avLst/>
          </a:prstGeom>
        </p:spPr>
      </p:pic>
      <p:pic>
        <p:nvPicPr>
          <p:cNvPr id="43" name="图片 42"/>
          <p:cNvPicPr>
            <a:picLocks noChangeAspect="1"/>
          </p:cNvPicPr>
          <p:nvPr/>
        </p:nvPicPr>
        <p:blipFill>
          <a:blip r:embed="rId5"/>
          <a:stretch>
            <a:fillRect/>
          </a:stretch>
        </p:blipFill>
        <p:spPr>
          <a:xfrm>
            <a:off x="1309876" y="1964391"/>
            <a:ext cx="2894081" cy="2715434"/>
          </a:xfrm>
          <a:prstGeom prst="rect">
            <a:avLst/>
          </a:prstGeom>
        </p:spPr>
      </p:pic>
      <p:sp>
        <p:nvSpPr>
          <p:cNvPr id="44" name="文本框 43"/>
          <p:cNvSpPr txBox="1"/>
          <p:nvPr/>
        </p:nvSpPr>
        <p:spPr>
          <a:xfrm>
            <a:off x="3392594" y="5535429"/>
            <a:ext cx="6608041" cy="461665"/>
          </a:xfrm>
          <a:prstGeom prst="rect">
            <a:avLst/>
          </a:prstGeom>
          <a:noFill/>
        </p:spPr>
        <p:txBody>
          <a:bodyPr wrap="square" rtlCol="0">
            <a:spAutoFit/>
          </a:bodyPr>
          <a:lstStyle/>
          <a:p>
            <a:r>
              <a:rPr lang="en-US" altLang="zh-CN" sz="2400" dirty="0" smtClean="0">
                <a:latin typeface="+mn-ea"/>
                <a:cs typeface="Times New Roman" panose="02020603050405020304" pitchFamily="18" charset="0"/>
              </a:rPr>
              <a:t>C</a:t>
            </a:r>
            <a:r>
              <a:rPr lang="zh-CN" altLang="en-US" sz="2400" dirty="0" smtClean="0">
                <a:latin typeface="+mn-ea"/>
                <a:cs typeface="Times New Roman" panose="02020603050405020304" pitchFamily="18" charset="0"/>
              </a:rPr>
              <a:t>单元、钟控</a:t>
            </a:r>
            <a:r>
              <a:rPr lang="en-US" altLang="zh-CN" sz="2400" dirty="0" smtClean="0">
                <a:latin typeface="+mn-ea"/>
                <a:cs typeface="Times New Roman" panose="02020603050405020304" pitchFamily="18" charset="0"/>
              </a:rPr>
              <a:t>C</a:t>
            </a:r>
            <a:r>
              <a:rPr lang="zh-CN" altLang="en-US" sz="2400" dirty="0" smtClean="0">
                <a:latin typeface="+mn-ea"/>
                <a:cs typeface="Times New Roman" panose="02020603050405020304" pitchFamily="18" charset="0"/>
              </a:rPr>
              <a:t>单元的原理图、符号图和波形图</a:t>
            </a:r>
            <a:endParaRPr lang="zh-CN" altLang="en-US" sz="2400" dirty="0">
              <a:latin typeface="+mn-ea"/>
              <a:cs typeface="Times New Roman" panose="02020603050405020304" pitchFamily="18" charset="0"/>
            </a:endParaRPr>
          </a:p>
        </p:txBody>
      </p:sp>
      <p:sp>
        <p:nvSpPr>
          <p:cNvPr id="27" name="圆角矩形 26"/>
          <p:cNvSpPr/>
          <p:nvPr/>
        </p:nvSpPr>
        <p:spPr>
          <a:xfrm>
            <a:off x="380999" y="529437"/>
            <a:ext cx="11382376" cy="6033287"/>
          </a:xfrm>
          <a:prstGeom prst="roundRect">
            <a:avLst>
              <a:gd name="adj" fmla="val 0"/>
            </a:avLst>
          </a:prstGeom>
          <a:noFill/>
          <a:ln w="3175">
            <a:solidFill>
              <a:srgbClr val="5B9BD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1200" cap="none" spc="0" normalizeH="0" baseline="0" noProof="0">
              <a:ln>
                <a:noFill/>
              </a:ln>
              <a:solidFill>
                <a:prstClr val="black"/>
              </a:solidFill>
              <a:effectLst/>
              <a:uLnTx/>
              <a:uFillTx/>
              <a:latin typeface="Times New Roman" panose="02020603050405020304" pitchFamily="18" charset="0"/>
              <a:ea typeface="微软雅黑"/>
              <a:cs typeface="Times New Roman" panose="02020603050405020304" pitchFamily="18" charset="0"/>
              <a:sym typeface="+mn-lt"/>
            </a:endParaRPr>
          </a:p>
        </p:txBody>
      </p:sp>
      <p:sp>
        <p:nvSpPr>
          <p:cNvPr id="6" name="灯片编号占位符 5"/>
          <p:cNvSpPr>
            <a:spLocks noGrp="1"/>
          </p:cNvSpPr>
          <p:nvPr>
            <p:ph type="sldNum" sz="quarter" idx="13"/>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4FA6E1-6B83-4935-BD31-F33F54FC6619}" type="slidenum">
              <a:rPr kumimoji="0" lang="zh-CN" altLang="en-US" sz="2000" b="1" i="0" u="none" strike="noStrike" kern="1200" cap="none" spc="0" normalizeH="0" baseline="0" noProof="0" smtClean="0">
                <a:ln>
                  <a:noFill/>
                </a:ln>
                <a:solidFill>
                  <a:srgbClr val="5B9BD5"/>
                </a:solidFill>
                <a:effectLst/>
                <a:uLnTx/>
                <a:uFillTx/>
                <a:latin typeface="微软雅黑"/>
                <a:ea typeface="微软雅黑"/>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zh-CN" altLang="en-US" sz="2000" b="1" i="0" u="none" strike="noStrike" kern="1200" cap="none" spc="0" normalizeH="0" baseline="0" noProof="0" dirty="0">
              <a:ln>
                <a:noFill/>
              </a:ln>
              <a:solidFill>
                <a:srgbClr val="5B9BD5"/>
              </a:solidFill>
              <a:effectLst/>
              <a:uLnTx/>
              <a:uFillTx/>
              <a:latin typeface="微软雅黑"/>
              <a:ea typeface="微软雅黑"/>
              <a:cs typeface="+mn-cs"/>
            </a:endParaRPr>
          </a:p>
        </p:txBody>
      </p:sp>
    </p:spTree>
    <p:extLst>
      <p:ext uri="{BB962C8B-B14F-4D97-AF65-F5344CB8AC3E}">
        <p14:creationId xmlns:p14="http://schemas.microsoft.com/office/powerpoint/2010/main" val="757110847"/>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4"/>
                                        </p:tgtEl>
                                        <p:attrNameLst>
                                          <p:attrName>style.visibility</p:attrName>
                                        </p:attrNameLst>
                                      </p:cBhvr>
                                      <p:to>
                                        <p:strVal val="visible"/>
                                      </p:to>
                                    </p:set>
                                    <p:animEffect transition="in" filter="wipe(down)">
                                      <p:cBhvr>
                                        <p:cTn id="7" dur="500"/>
                                        <p:tgtEl>
                                          <p:spTgt spid="44"/>
                                        </p:tgtEl>
                                      </p:cBhvr>
                                    </p:animEffect>
                                  </p:childTnLst>
                                </p:cTn>
                              </p:par>
                              <p:par>
                                <p:cTn id="8" presetID="22" presetClass="entr" presetSubtype="4" fill="hold" nodeType="withEffect">
                                  <p:stCondLst>
                                    <p:cond delay="0"/>
                                  </p:stCondLst>
                                  <p:childTnLst>
                                    <p:set>
                                      <p:cBhvr>
                                        <p:cTn id="9" dur="1" fill="hold">
                                          <p:stCondLst>
                                            <p:cond delay="0"/>
                                          </p:stCondLst>
                                        </p:cTn>
                                        <p:tgtEl>
                                          <p:spTgt spid="43"/>
                                        </p:tgtEl>
                                        <p:attrNameLst>
                                          <p:attrName>style.visibility</p:attrName>
                                        </p:attrNameLst>
                                      </p:cBhvr>
                                      <p:to>
                                        <p:strVal val="visible"/>
                                      </p:to>
                                    </p:set>
                                    <p:animEffect transition="in" filter="wipe(down)">
                                      <p:cBhvr>
                                        <p:cTn id="10" dur="500"/>
                                        <p:tgtEl>
                                          <p:spTgt spid="43"/>
                                        </p:tgtEl>
                                      </p:cBhvr>
                                    </p:animEffect>
                                  </p:childTnLst>
                                </p:cTn>
                              </p:par>
                              <p:par>
                                <p:cTn id="11" presetID="1" presetClass="entr" presetSubtype="0" fill="hold" nodeType="withEffect">
                                  <p:stCondLst>
                                    <p:cond delay="0"/>
                                  </p:stCondLst>
                                  <p:childTnLst>
                                    <p:set>
                                      <p:cBhvr>
                                        <p:cTn id="12" dur="1" fill="hold">
                                          <p:stCondLst>
                                            <p:cond delay="0"/>
                                          </p:stCondLst>
                                        </p:cTn>
                                        <p:tgtEl>
                                          <p:spTgt spid="40"/>
                                        </p:tgtEl>
                                        <p:attrNameLst>
                                          <p:attrName>style.visibility</p:attrName>
                                        </p:attrNameLst>
                                      </p:cBhvr>
                                      <p:to>
                                        <p:strVal val="visible"/>
                                      </p:to>
                                    </p:set>
                                  </p:childTnLst>
                                </p:cTn>
                              </p:par>
                              <p:par>
                                <p:cTn id="13" presetID="22" presetClass="entr" presetSubtype="4" fill="hold" nodeType="withEffect">
                                  <p:stCondLst>
                                    <p:cond delay="0"/>
                                  </p:stCondLst>
                                  <p:childTnLst>
                                    <p:set>
                                      <p:cBhvr>
                                        <p:cTn id="14" dur="1" fill="hold">
                                          <p:stCondLst>
                                            <p:cond delay="0"/>
                                          </p:stCondLst>
                                        </p:cTn>
                                        <p:tgtEl>
                                          <p:spTgt spid="41"/>
                                        </p:tgtEl>
                                        <p:attrNameLst>
                                          <p:attrName>style.visibility</p:attrName>
                                        </p:attrNameLst>
                                      </p:cBhvr>
                                      <p:to>
                                        <p:strVal val="visible"/>
                                      </p:to>
                                    </p:set>
                                    <p:animEffect transition="in" filter="wipe(down)">
                                      <p:cBhvr>
                                        <p:cTn id="15" dur="500"/>
                                        <p:tgtEl>
                                          <p:spTgt spid="41"/>
                                        </p:tgtEl>
                                      </p:cBhvr>
                                    </p:animEffect>
                                  </p:childTnLst>
                                </p:cTn>
                              </p:par>
                              <p:par>
                                <p:cTn id="16" presetID="22" presetClass="entr" presetSubtype="4" fill="hold" grpId="0" nodeType="withEffect">
                                  <p:stCondLst>
                                    <p:cond delay="0"/>
                                  </p:stCondLst>
                                  <p:childTnLst>
                                    <p:set>
                                      <p:cBhvr>
                                        <p:cTn id="17" dur="1" fill="hold">
                                          <p:stCondLst>
                                            <p:cond delay="0"/>
                                          </p:stCondLst>
                                        </p:cTn>
                                        <p:tgtEl>
                                          <p:spTgt spid="38"/>
                                        </p:tgtEl>
                                        <p:attrNameLst>
                                          <p:attrName>style.visibility</p:attrName>
                                        </p:attrNameLst>
                                      </p:cBhvr>
                                      <p:to>
                                        <p:strVal val="visible"/>
                                      </p:to>
                                    </p:set>
                                    <p:animEffect transition="in" filter="wipe(down)">
                                      <p:cBhvr>
                                        <p:cTn id="18"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animBg="1"/>
      <p:bldP spid="44" grpId="0"/>
    </p:bldLst>
  </p:timing>
</p:sld>
</file>

<file path=ppt/slides/slide28.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9" name="文本框 38"/>
              <p:cNvSpPr txBox="1"/>
              <p:nvPr/>
            </p:nvSpPr>
            <p:spPr>
              <a:xfrm>
                <a:off x="336548" y="1521367"/>
                <a:ext cx="7533661" cy="349391"/>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altLang="zh-CN" sz="2100" i="1" smtClean="0">
                              <a:latin typeface="Cambria Math" panose="02040503050406030204" pitchFamily="18" charset="0"/>
                            </a:rPr>
                          </m:ctrlPr>
                        </m:sSubPr>
                        <m:e>
                          <m:r>
                            <a:rPr lang="en-US" altLang="zh-CN" sz="2100" b="0" i="1" smtClean="0">
                              <a:latin typeface="Cambria Math" panose="02040503050406030204" pitchFamily="18" charset="0"/>
                            </a:rPr>
                            <m:t>𝑄</m:t>
                          </m:r>
                        </m:e>
                        <m:sub>
                          <m:r>
                            <m:rPr>
                              <m:sty m:val="p"/>
                            </m:rPr>
                            <a:rPr lang="en-US" altLang="zh-CN" sz="2100" i="1">
                              <a:latin typeface="Cambria Math" panose="02040503050406030204" pitchFamily="18" charset="0"/>
                            </a:rPr>
                            <m:t>crit</m:t>
                          </m:r>
                        </m:sub>
                      </m:sSub>
                      <m:r>
                        <a:rPr lang="en-US" altLang="zh-CN" sz="2100" b="0" i="1" smtClean="0">
                          <a:latin typeface="Cambria Math" panose="02040503050406030204" pitchFamily="18" charset="0"/>
                          <a:ea typeface="Cambria Math" panose="02040503050406030204" pitchFamily="18" charset="0"/>
                        </a:rPr>
                        <m:t>=</m:t>
                      </m:r>
                      <m:sSub>
                        <m:sSubPr>
                          <m:ctrlPr>
                            <a:rPr lang="en-US" altLang="zh-CN" sz="2100" i="1">
                              <a:latin typeface="Cambria Math" panose="02040503050406030204" pitchFamily="18" charset="0"/>
                              <a:ea typeface="Cambria Math" panose="02040503050406030204" pitchFamily="18" charset="0"/>
                            </a:rPr>
                          </m:ctrlPr>
                        </m:sSubPr>
                        <m:e>
                          <m:r>
                            <a:rPr lang="en-US" altLang="zh-CN" sz="2100" i="1">
                              <a:latin typeface="Cambria Math" panose="02040503050406030204" pitchFamily="18" charset="0"/>
                              <a:ea typeface="Cambria Math" panose="02040503050406030204" pitchFamily="18" charset="0"/>
                            </a:rPr>
                            <m:t>𝐶</m:t>
                          </m:r>
                        </m:e>
                        <m:sub>
                          <m:r>
                            <a:rPr lang="en-US" altLang="zh-CN" sz="2100" i="1">
                              <a:latin typeface="Cambria Math" panose="02040503050406030204" pitchFamily="18" charset="0"/>
                              <a:ea typeface="Cambria Math" panose="02040503050406030204" pitchFamily="18" charset="0"/>
                            </a:rPr>
                            <m:t>𝐿</m:t>
                          </m:r>
                        </m:sub>
                      </m:sSub>
                      <m:r>
                        <a:rPr lang="en-US" altLang="zh-CN" sz="2100" i="1">
                          <a:latin typeface="Cambria Math" panose="02040503050406030204" pitchFamily="18" charset="0"/>
                          <a:ea typeface="Cambria Math" panose="02040503050406030204" pitchFamily="18" charset="0"/>
                        </a:rPr>
                        <m:t>𝑉𝐷𝐷</m:t>
                      </m:r>
                      <m:r>
                        <a:rPr lang="en-US" altLang="zh-CN" sz="2100" i="1">
                          <a:latin typeface="Cambria Math" panose="02040503050406030204" pitchFamily="18" charset="0"/>
                          <a:ea typeface="Cambria Math" panose="02040503050406030204" pitchFamily="18" charset="0"/>
                        </a:rPr>
                        <m:t>+</m:t>
                      </m:r>
                      <m:sSub>
                        <m:sSubPr>
                          <m:ctrlPr>
                            <a:rPr lang="en-US" altLang="zh-CN" sz="2100" i="1">
                              <a:latin typeface="Cambria Math" panose="02040503050406030204" pitchFamily="18" charset="0"/>
                              <a:ea typeface="Cambria Math" panose="02040503050406030204" pitchFamily="18" charset="0"/>
                            </a:rPr>
                          </m:ctrlPr>
                        </m:sSubPr>
                        <m:e>
                          <m:r>
                            <a:rPr lang="en-US" altLang="zh-CN" sz="2100" i="1">
                              <a:latin typeface="Cambria Math" panose="02040503050406030204" pitchFamily="18" charset="0"/>
                              <a:ea typeface="Cambria Math" panose="02040503050406030204" pitchFamily="18" charset="0"/>
                            </a:rPr>
                            <m:t>𝐼</m:t>
                          </m:r>
                        </m:e>
                        <m:sub>
                          <m:r>
                            <a:rPr lang="en-US" altLang="zh-CN" sz="2100" i="1">
                              <a:latin typeface="Cambria Math" panose="02040503050406030204" pitchFamily="18" charset="0"/>
                              <a:ea typeface="Cambria Math" panose="02040503050406030204" pitchFamily="18" charset="0"/>
                            </a:rPr>
                            <m:t>𝑂𝑁</m:t>
                          </m:r>
                        </m:sub>
                      </m:sSub>
                      <m:r>
                        <a:rPr lang="zh-CN" altLang="en-US" sz="2100" i="1">
                          <a:latin typeface="Cambria Math" panose="02040503050406030204" pitchFamily="18" charset="0"/>
                          <a:ea typeface="Cambria Math" panose="02040503050406030204" pitchFamily="18" charset="0"/>
                        </a:rPr>
                        <m:t>𝜏</m:t>
                      </m:r>
                      <m:r>
                        <a:rPr lang="en-US" altLang="zh-CN" sz="2100" i="1">
                          <a:latin typeface="Cambria Math" panose="02040503050406030204" pitchFamily="18" charset="0"/>
                          <a:ea typeface="Cambria Math" panose="02040503050406030204" pitchFamily="18" charset="0"/>
                        </a:rPr>
                        <m:t>=</m:t>
                      </m:r>
                      <m:r>
                        <a:rPr lang="en-US" altLang="zh-CN" sz="2100" b="0" i="1" smtClean="0">
                          <a:latin typeface="Cambria Math" panose="02040503050406030204" pitchFamily="18" charset="0"/>
                          <a:ea typeface="Cambria Math" panose="02040503050406030204" pitchFamily="18" charset="0"/>
                        </a:rPr>
                        <m:t>1.79</m:t>
                      </m:r>
                      <m:sSub>
                        <m:sSubPr>
                          <m:ctrlPr>
                            <a:rPr lang="en-US" altLang="zh-CN" sz="2100" b="0" i="1" smtClean="0">
                              <a:latin typeface="Cambria Math" panose="02040503050406030204" pitchFamily="18" charset="0"/>
                              <a:ea typeface="Cambria Math" panose="02040503050406030204" pitchFamily="18" charset="0"/>
                            </a:rPr>
                          </m:ctrlPr>
                        </m:sSubPr>
                        <m:e>
                          <m:r>
                            <a:rPr lang="en-US" altLang="zh-CN" sz="2100" b="0" i="1" smtClean="0">
                              <a:latin typeface="Cambria Math" panose="02040503050406030204" pitchFamily="18" charset="0"/>
                              <a:ea typeface="Cambria Math" panose="02040503050406030204" pitchFamily="18" charset="0"/>
                            </a:rPr>
                            <m:t>𝐶</m:t>
                          </m:r>
                        </m:e>
                        <m:sub>
                          <m:r>
                            <a:rPr lang="en-US" altLang="zh-CN" sz="2100" b="0" i="1" smtClean="0">
                              <a:latin typeface="Cambria Math" panose="02040503050406030204" pitchFamily="18" charset="0"/>
                              <a:ea typeface="Cambria Math" panose="02040503050406030204" pitchFamily="18" charset="0"/>
                            </a:rPr>
                            <m:t>𝐿</m:t>
                          </m:r>
                        </m:sub>
                      </m:sSub>
                      <m:r>
                        <a:rPr lang="en-US" altLang="zh-CN" sz="2100" b="0" i="1" smtClean="0">
                          <a:latin typeface="Cambria Math" panose="02040503050406030204" pitchFamily="18" charset="0"/>
                          <a:ea typeface="Cambria Math" panose="02040503050406030204" pitchFamily="18" charset="0"/>
                        </a:rPr>
                        <m:t>𝑉𝐷𝐷</m:t>
                      </m:r>
                      <m:r>
                        <a:rPr lang="en-US" altLang="zh-CN" sz="2100" b="0" i="1" smtClean="0">
                          <a:latin typeface="Cambria Math" panose="02040503050406030204" pitchFamily="18" charset="0"/>
                          <a:ea typeface="Cambria Math" panose="02040503050406030204" pitchFamily="18" charset="0"/>
                        </a:rPr>
                        <m:t>=1.79</m:t>
                      </m:r>
                      <m:sSub>
                        <m:sSubPr>
                          <m:ctrlPr>
                            <a:rPr lang="en-US" altLang="zh-CN" sz="2100" b="0" i="1" smtClean="0">
                              <a:latin typeface="Cambria Math" panose="02040503050406030204" pitchFamily="18" charset="0"/>
                              <a:ea typeface="Cambria Math" panose="02040503050406030204" pitchFamily="18" charset="0"/>
                            </a:rPr>
                          </m:ctrlPr>
                        </m:sSubPr>
                        <m:e>
                          <m:r>
                            <a:rPr lang="en-US" altLang="zh-CN" sz="2100" b="0" i="1" smtClean="0">
                              <a:latin typeface="Cambria Math" panose="02040503050406030204" pitchFamily="18" charset="0"/>
                              <a:ea typeface="Cambria Math" panose="02040503050406030204" pitchFamily="18" charset="0"/>
                            </a:rPr>
                            <m:t>𝐶</m:t>
                          </m:r>
                        </m:e>
                        <m:sub>
                          <m:r>
                            <a:rPr lang="en-US" altLang="zh-CN" sz="2100" b="0" i="1" smtClean="0">
                              <a:latin typeface="Cambria Math" panose="02040503050406030204" pitchFamily="18" charset="0"/>
                              <a:ea typeface="Cambria Math" panose="02040503050406030204" pitchFamily="18" charset="0"/>
                            </a:rPr>
                            <m:t>𝑔</m:t>
                          </m:r>
                          <m:r>
                            <a:rPr lang="en-US" altLang="zh-CN" sz="2100" b="0" i="1" smtClean="0">
                              <a:latin typeface="Cambria Math" panose="02040503050406030204" pitchFamily="18" charset="0"/>
                              <a:ea typeface="Cambria Math" panose="02040503050406030204" pitchFamily="18" charset="0"/>
                            </a:rPr>
                            <m:t>,</m:t>
                          </m:r>
                          <m:r>
                            <a:rPr lang="en-US" altLang="zh-CN" sz="2100" b="0" i="1" smtClean="0">
                              <a:latin typeface="Cambria Math" panose="02040503050406030204" pitchFamily="18" charset="0"/>
                              <a:ea typeface="Cambria Math" panose="02040503050406030204" pitchFamily="18" charset="0"/>
                            </a:rPr>
                            <m:t>𝑚𝑖𝑛</m:t>
                          </m:r>
                        </m:sub>
                      </m:sSub>
                      <m:sSub>
                        <m:sSubPr>
                          <m:ctrlPr>
                            <a:rPr lang="en-US" altLang="zh-CN" sz="2100" b="0" i="1" smtClean="0">
                              <a:latin typeface="Cambria Math" panose="02040503050406030204" pitchFamily="18" charset="0"/>
                              <a:ea typeface="Cambria Math" panose="02040503050406030204" pitchFamily="18" charset="0"/>
                            </a:rPr>
                          </m:ctrlPr>
                        </m:sSubPr>
                        <m:e>
                          <m:r>
                            <a:rPr lang="en-US" altLang="zh-CN" sz="2100" b="0" i="1" smtClean="0">
                              <a:latin typeface="Cambria Math" panose="02040503050406030204" pitchFamily="18" charset="0"/>
                              <a:ea typeface="Cambria Math" panose="02040503050406030204" pitchFamily="18" charset="0"/>
                            </a:rPr>
                            <m:t>𝑉</m:t>
                          </m:r>
                        </m:e>
                        <m:sub>
                          <m:r>
                            <a:rPr lang="en-US" altLang="zh-CN" sz="2100" b="0" i="1" smtClean="0">
                              <a:latin typeface="Cambria Math" panose="02040503050406030204" pitchFamily="18" charset="0"/>
                              <a:ea typeface="Cambria Math" panose="02040503050406030204" pitchFamily="18" charset="0"/>
                            </a:rPr>
                            <m:t>𝐷𝐷</m:t>
                          </m:r>
                        </m:sub>
                      </m:sSub>
                      <m:r>
                        <a:rPr lang="en-US" altLang="zh-CN" sz="2100" b="0" i="1" smtClean="0">
                          <a:latin typeface="Cambria Math" panose="02040503050406030204" pitchFamily="18" charset="0"/>
                          <a:ea typeface="Cambria Math" panose="02040503050406030204" pitchFamily="18" charset="0"/>
                        </a:rPr>
                        <m:t>𝑆</m:t>
                      </m:r>
                      <m:r>
                        <a:rPr lang="en-US" altLang="zh-CN" sz="2100" b="0" i="1" smtClean="0">
                          <a:latin typeface="Cambria Math" panose="02040503050406030204" pitchFamily="18" charset="0"/>
                          <a:ea typeface="Cambria Math" panose="02040503050406030204" pitchFamily="18" charset="0"/>
                        </a:rPr>
                        <m:t>=</m:t>
                      </m:r>
                      <m:sSub>
                        <m:sSubPr>
                          <m:ctrlPr>
                            <a:rPr lang="en-US" altLang="zh-CN" sz="2100" b="0" i="1" smtClean="0">
                              <a:latin typeface="Cambria Math" panose="02040503050406030204" pitchFamily="18" charset="0"/>
                              <a:ea typeface="Cambria Math" panose="02040503050406030204" pitchFamily="18" charset="0"/>
                            </a:rPr>
                          </m:ctrlPr>
                        </m:sSubPr>
                        <m:e>
                          <m:r>
                            <a:rPr lang="en-US" altLang="zh-CN" sz="2100" b="0" i="1" smtClean="0">
                              <a:latin typeface="Cambria Math" panose="02040503050406030204" pitchFamily="18" charset="0"/>
                              <a:ea typeface="Cambria Math" panose="02040503050406030204" pitchFamily="18" charset="0"/>
                            </a:rPr>
                            <m:t>𝑄</m:t>
                          </m:r>
                        </m:e>
                        <m:sub>
                          <m:r>
                            <a:rPr lang="en-US" altLang="zh-CN" sz="2100" b="0" i="1" smtClean="0">
                              <a:latin typeface="Cambria Math" panose="02040503050406030204" pitchFamily="18" charset="0"/>
                              <a:ea typeface="Cambria Math" panose="02040503050406030204" pitchFamily="18" charset="0"/>
                            </a:rPr>
                            <m:t>𝑐𝑟𝑖𝑡</m:t>
                          </m:r>
                          <m:r>
                            <a:rPr lang="en-US" altLang="zh-CN" sz="2100" b="0" i="1" smtClean="0">
                              <a:latin typeface="Cambria Math" panose="02040503050406030204" pitchFamily="18" charset="0"/>
                              <a:ea typeface="Cambria Math" panose="02040503050406030204" pitchFamily="18" charset="0"/>
                            </a:rPr>
                            <m:t>0</m:t>
                          </m:r>
                        </m:sub>
                      </m:sSub>
                      <m:r>
                        <a:rPr lang="en-US" altLang="zh-CN" sz="2100" b="0" i="1" smtClean="0">
                          <a:latin typeface="Cambria Math" panose="02040503050406030204" pitchFamily="18" charset="0"/>
                          <a:ea typeface="Cambria Math" panose="02040503050406030204" pitchFamily="18" charset="0"/>
                        </a:rPr>
                        <m:t>𝑆</m:t>
                      </m:r>
                    </m:oMath>
                  </m:oMathPara>
                </a14:m>
                <a:endParaRPr lang="zh-CN" altLang="en-US" sz="2100" dirty="0"/>
              </a:p>
            </p:txBody>
          </p:sp>
        </mc:Choice>
        <mc:Fallback xmlns="">
          <p:sp>
            <p:nvSpPr>
              <p:cNvPr id="39" name="文本框 38"/>
              <p:cNvSpPr txBox="1">
                <a:spLocks noRot="1" noChangeAspect="1" noMove="1" noResize="1" noEditPoints="1" noAdjustHandles="1" noChangeArrowheads="1" noChangeShapeType="1" noTextEdit="1"/>
              </p:cNvSpPr>
              <p:nvPr/>
            </p:nvSpPr>
            <p:spPr>
              <a:xfrm>
                <a:off x="336548" y="1521367"/>
                <a:ext cx="7533661" cy="349391"/>
              </a:xfrm>
              <a:prstGeom prst="rect">
                <a:avLst/>
              </a:prstGeom>
              <a:blipFill>
                <a:blip r:embed="rId3"/>
                <a:stretch>
                  <a:fillRect l="-809" r="-485" b="-24561"/>
                </a:stretch>
              </a:blipFill>
            </p:spPr>
            <p:txBody>
              <a:bodyPr/>
              <a:lstStyle/>
              <a:p>
                <a:r>
                  <a:rPr lang="zh-CN" altLang="en-US">
                    <a:noFill/>
                  </a:rPr>
                  <a:t> </a:t>
                </a:r>
              </a:p>
            </p:txBody>
          </p:sp>
        </mc:Fallback>
      </mc:AlternateContent>
      <p:sp>
        <p:nvSpPr>
          <p:cNvPr id="27" name="圆角矩形 26"/>
          <p:cNvSpPr/>
          <p:nvPr/>
        </p:nvSpPr>
        <p:spPr>
          <a:xfrm>
            <a:off x="380999" y="529437"/>
            <a:ext cx="11382376" cy="6033287"/>
          </a:xfrm>
          <a:prstGeom prst="roundRect">
            <a:avLst>
              <a:gd name="adj" fmla="val 0"/>
            </a:avLst>
          </a:prstGeom>
          <a:noFill/>
          <a:ln w="3175">
            <a:solidFill>
              <a:srgbClr val="5B9BD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latin typeface="+mn-ea"/>
              <a:cs typeface="+mn-ea"/>
              <a:sym typeface="+mn-lt"/>
            </a:endParaRPr>
          </a:p>
        </p:txBody>
      </p:sp>
      <p:sp>
        <p:nvSpPr>
          <p:cNvPr id="2" name="文本占位符 1"/>
          <p:cNvSpPr>
            <a:spLocks noGrp="1"/>
          </p:cNvSpPr>
          <p:nvPr>
            <p:ph type="body" sz="quarter" idx="10"/>
          </p:nvPr>
        </p:nvSpPr>
        <p:spPr>
          <a:xfrm>
            <a:off x="282672" y="91091"/>
            <a:ext cx="3748553" cy="458787"/>
          </a:xfrm>
        </p:spPr>
        <p:txBody>
          <a:bodyPr>
            <a:noAutofit/>
          </a:bodyPr>
          <a:lstStyle/>
          <a:p>
            <a:r>
              <a:rPr lang="zh-CN" altLang="en-US" sz="2800" b="1" dirty="0" smtClean="0">
                <a:solidFill>
                  <a:srgbClr val="5B9BD5"/>
                </a:solidFill>
                <a:latin typeface="+mn-ea"/>
                <a:cs typeface="+mn-ea"/>
                <a:sym typeface="+mn-lt"/>
              </a:rPr>
              <a:t>软错误率（</a:t>
            </a:r>
            <a:r>
              <a:rPr lang="en-US" altLang="zh-CN" sz="2800" b="1" dirty="0" smtClean="0">
                <a:solidFill>
                  <a:srgbClr val="5B9BD5"/>
                </a:solidFill>
                <a:latin typeface="+mn-ea"/>
                <a:cs typeface="+mn-ea"/>
                <a:sym typeface="+mn-lt"/>
              </a:rPr>
              <a:t>SER</a:t>
            </a:r>
            <a:r>
              <a:rPr lang="zh-CN" altLang="en-US" sz="2800" b="1" dirty="0" smtClean="0">
                <a:solidFill>
                  <a:srgbClr val="5B9BD5"/>
                </a:solidFill>
                <a:latin typeface="+mn-ea"/>
                <a:cs typeface="+mn-ea"/>
                <a:sym typeface="+mn-lt"/>
              </a:rPr>
              <a:t>）分析</a:t>
            </a:r>
            <a:endParaRPr lang="zh-CN" altLang="en-US" sz="2800" b="1" dirty="0">
              <a:solidFill>
                <a:srgbClr val="5B9BD5"/>
              </a:solidFill>
              <a:latin typeface="+mn-ea"/>
              <a:cs typeface="+mn-ea"/>
              <a:sym typeface="+mn-lt"/>
            </a:endParaRPr>
          </a:p>
        </p:txBody>
      </p:sp>
      <p:sp>
        <p:nvSpPr>
          <p:cNvPr id="7" name="灯片编号占位符 6"/>
          <p:cNvSpPr>
            <a:spLocks noGrp="1"/>
          </p:cNvSpPr>
          <p:nvPr>
            <p:ph type="sldNum" sz="quarter" idx="13"/>
          </p:nvPr>
        </p:nvSpPr>
        <p:spPr/>
        <p:txBody>
          <a:bodyPr/>
          <a:lstStyle/>
          <a:p>
            <a:fld id="{D44FA6E1-6B83-4935-BD31-F33F54FC6619}" type="slidenum">
              <a:rPr lang="zh-CN" altLang="en-US" smtClean="0"/>
              <a:pPr/>
              <a:t>28</a:t>
            </a:fld>
            <a:endParaRPr lang="zh-CN" altLang="en-US" dirty="0"/>
          </a:p>
        </p:txBody>
      </p:sp>
      <p:sp>
        <p:nvSpPr>
          <p:cNvPr id="41" name="矩形 40"/>
          <p:cNvSpPr/>
          <p:nvPr/>
        </p:nvSpPr>
        <p:spPr>
          <a:xfrm>
            <a:off x="702166" y="6268898"/>
            <a:ext cx="11061210" cy="369332"/>
          </a:xfrm>
          <a:prstGeom prst="rect">
            <a:avLst/>
          </a:prstGeom>
        </p:spPr>
        <p:txBody>
          <a:bodyPr wrap="square">
            <a:spAutoFit/>
          </a:bodyPr>
          <a:lstStyle/>
          <a:p>
            <a:pPr lvl="0" algn="just">
              <a:spcBef>
                <a:spcPts val="0"/>
              </a:spcBef>
            </a:pPr>
            <a:r>
              <a:rPr lang="en-US" altLang="zh-CN" sz="1600" dirty="0" smtClean="0">
                <a:latin typeface="微软雅黑"/>
                <a:cs typeface="Times New Roman" panose="02020603050405020304" pitchFamily="18" charset="0"/>
                <a:sym typeface="+mn-lt"/>
              </a:rPr>
              <a:t>X. Chen, </a:t>
            </a:r>
            <a:r>
              <a:rPr lang="en-US" altLang="zh-CN" sz="1600" b="1" dirty="0" smtClean="0">
                <a:solidFill>
                  <a:srgbClr val="5B9BD5"/>
                </a:solidFill>
                <a:latin typeface="微软雅黑"/>
                <a:cs typeface="Times New Roman" panose="02020603050405020304" pitchFamily="18" charset="0"/>
                <a:sym typeface="+mn-lt"/>
              </a:rPr>
              <a:t>Y</a:t>
            </a:r>
            <a:r>
              <a:rPr lang="en-US" altLang="zh-CN" sz="1600" b="1" dirty="0">
                <a:solidFill>
                  <a:srgbClr val="5B9BD5"/>
                </a:solidFill>
                <a:latin typeface="微软雅黑"/>
                <a:cs typeface="Times New Roman" panose="02020603050405020304" pitchFamily="18" charset="0"/>
                <a:sym typeface="+mn-lt"/>
              </a:rPr>
              <a:t>. Bai</a:t>
            </a:r>
            <a:r>
              <a:rPr lang="en-US" altLang="zh-CN" sz="1400" dirty="0">
                <a:latin typeface="微软雅黑"/>
                <a:cs typeface="Times New Roman" panose="02020603050405020304" pitchFamily="18" charset="0"/>
                <a:sym typeface="+mn-lt"/>
              </a:rPr>
              <a:t>, </a:t>
            </a:r>
            <a:r>
              <a:rPr lang="en-US" altLang="zh-CN" sz="1450" dirty="0" smtClean="0">
                <a:latin typeface="微软雅黑"/>
                <a:cs typeface="Times New Roman" panose="02020603050405020304" pitchFamily="18" charset="0"/>
                <a:sym typeface="+mn-lt"/>
              </a:rPr>
              <a:t>et, al., "</a:t>
            </a:r>
            <a:r>
              <a:rPr lang="en-US" altLang="zh-CN" sz="1500" dirty="0">
                <a:latin typeface="微软雅黑"/>
                <a:cs typeface="Times New Roman" panose="02020603050405020304" pitchFamily="18" charset="0"/>
                <a:sym typeface="+mn-lt"/>
              </a:rPr>
              <a:t>Low-Overhead Triple-Node-Upset-Tolerant Latch Design in 28-nm CMOS</a:t>
            </a:r>
            <a:r>
              <a:rPr lang="en-US" altLang="zh-CN" sz="1400" dirty="0" smtClean="0">
                <a:latin typeface="微软雅黑"/>
                <a:cs typeface="Times New Roman" panose="02020603050405020304" pitchFamily="18" charset="0"/>
                <a:sym typeface="+mn-lt"/>
              </a:rPr>
              <a:t>,”</a:t>
            </a:r>
            <a:r>
              <a:rPr lang="en-US" altLang="zh-CN" dirty="0" smtClean="0">
                <a:solidFill>
                  <a:srgbClr val="5B9BD5"/>
                </a:solidFill>
                <a:latin typeface="微软雅黑"/>
                <a:cs typeface="Times New Roman" panose="02020603050405020304" pitchFamily="18" charset="0"/>
                <a:sym typeface="+mn-lt"/>
              </a:rPr>
              <a:t>IEEE TVLSI 2023</a:t>
            </a:r>
            <a:endParaRPr lang="en-GB" altLang="zh-CN" sz="1400" dirty="0">
              <a:latin typeface="微软雅黑"/>
              <a:cs typeface="Times New Roman" panose="02020603050405020304" pitchFamily="18" charset="0"/>
              <a:sym typeface="+mn-lt"/>
            </a:endParaRPr>
          </a:p>
        </p:txBody>
      </p:sp>
      <mc:AlternateContent xmlns:mc="http://schemas.openxmlformats.org/markup-compatibility/2006" xmlns:a14="http://schemas.microsoft.com/office/drawing/2010/main">
        <mc:Choice Requires="a14">
          <p:sp>
            <p:nvSpPr>
              <p:cNvPr id="43" name="文本框 42"/>
              <p:cNvSpPr txBox="1"/>
              <p:nvPr/>
            </p:nvSpPr>
            <p:spPr>
              <a:xfrm>
                <a:off x="3556156" y="707964"/>
                <a:ext cx="305438" cy="430887"/>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altLang="zh-CN" sz="2200" i="1" smtClean="0">
                              <a:latin typeface="Cambria Math" panose="02040503050406030204" pitchFamily="18" charset="0"/>
                            </a:rPr>
                          </m:ctrlPr>
                        </m:sSubPr>
                        <m:e>
                          <m:r>
                            <a:rPr lang="en-US" altLang="zh-CN" sz="2200" b="0" i="1" smtClean="0">
                              <a:latin typeface="Cambria Math" panose="02040503050406030204" pitchFamily="18" charset="0"/>
                            </a:rPr>
                            <m:t>𝑄</m:t>
                          </m:r>
                        </m:e>
                        <m:sub>
                          <m:r>
                            <a:rPr lang="en-US" altLang="zh-CN" sz="2200" b="0" i="1" smtClean="0">
                              <a:latin typeface="Cambria Math" panose="02040503050406030204" pitchFamily="18" charset="0"/>
                            </a:rPr>
                            <m:t>𝑠</m:t>
                          </m:r>
                        </m:sub>
                      </m:sSub>
                    </m:oMath>
                  </m:oMathPara>
                </a14:m>
                <a:endParaRPr lang="zh-CN" altLang="en-US" sz="2200" dirty="0">
                  <a:latin typeface="+mn-ea"/>
                </a:endParaRPr>
              </a:p>
            </p:txBody>
          </p:sp>
        </mc:Choice>
        <mc:Fallback xmlns="">
          <p:sp>
            <p:nvSpPr>
              <p:cNvPr id="43" name="文本框 42"/>
              <p:cNvSpPr txBox="1">
                <a:spLocks noRot="1" noChangeAspect="1" noMove="1" noResize="1" noEditPoints="1" noAdjustHandles="1" noChangeArrowheads="1" noChangeShapeType="1" noTextEdit="1"/>
              </p:cNvSpPr>
              <p:nvPr/>
            </p:nvSpPr>
            <p:spPr>
              <a:xfrm>
                <a:off x="3556156" y="707964"/>
                <a:ext cx="305438" cy="430887"/>
              </a:xfrm>
              <a:prstGeom prst="rect">
                <a:avLst/>
              </a:prstGeom>
              <a:blipFill>
                <a:blip r:embed="rId4"/>
                <a:stretch>
                  <a:fillRect l="-10000" r="-40000" b="-14085"/>
                </a:stretch>
              </a:blipFill>
            </p:spPr>
            <p:txBody>
              <a:bodyPr/>
              <a:lstStyle/>
              <a:p>
                <a:r>
                  <a:rPr lang="zh-CN" altLang="en-US">
                    <a:noFill/>
                  </a:rPr>
                  <a:t> </a:t>
                </a:r>
              </a:p>
            </p:txBody>
          </p:sp>
        </mc:Fallback>
      </mc:AlternateContent>
      <p:sp>
        <p:nvSpPr>
          <p:cNvPr id="47" name="文本框 46"/>
          <p:cNvSpPr txBox="1"/>
          <p:nvPr/>
        </p:nvSpPr>
        <p:spPr>
          <a:xfrm>
            <a:off x="6958890" y="690393"/>
            <a:ext cx="4924346" cy="769441"/>
          </a:xfrm>
          <a:prstGeom prst="rect">
            <a:avLst/>
          </a:prstGeom>
          <a:noFill/>
        </p:spPr>
        <p:txBody>
          <a:bodyPr wrap="square" rtlCol="0">
            <a:spAutoFit/>
          </a:bodyPr>
          <a:lstStyle/>
          <a:p>
            <a:r>
              <a:rPr lang="zh-CN" altLang="en-US" sz="2200" dirty="0" smtClean="0">
                <a:latin typeface="+mn-ea"/>
              </a:rPr>
              <a:t>小工艺下，</a:t>
            </a:r>
            <a:r>
              <a:rPr lang="zh-CN" altLang="en-US" sz="2200" dirty="0" smtClean="0">
                <a:solidFill>
                  <a:srgbClr val="FF0000"/>
                </a:solidFill>
                <a:latin typeface="+mn-ea"/>
              </a:rPr>
              <a:t>增大尺寸加固</a:t>
            </a:r>
            <a:r>
              <a:rPr lang="zh-CN" altLang="en-US" sz="2200" dirty="0" smtClean="0">
                <a:latin typeface="+mn-ea"/>
              </a:rPr>
              <a:t>的方法导致</a:t>
            </a:r>
            <a:r>
              <a:rPr lang="en-US" altLang="zh-CN" sz="2200" dirty="0" smtClean="0">
                <a:solidFill>
                  <a:srgbClr val="FF0000"/>
                </a:solidFill>
                <a:latin typeface="+mn-ea"/>
              </a:rPr>
              <a:t>SER</a:t>
            </a:r>
            <a:r>
              <a:rPr lang="zh-CN" altLang="en-US" sz="2200" dirty="0" smtClean="0">
                <a:solidFill>
                  <a:srgbClr val="FF0000"/>
                </a:solidFill>
                <a:latin typeface="+mn-ea"/>
              </a:rPr>
              <a:t>增加</a:t>
            </a:r>
            <a:r>
              <a:rPr lang="zh-CN" altLang="en-US" sz="2200" dirty="0" smtClean="0">
                <a:latin typeface="+mn-ea"/>
              </a:rPr>
              <a:t>，而</a:t>
            </a:r>
            <a:r>
              <a:rPr lang="zh-CN" altLang="en-US" sz="2200" dirty="0" smtClean="0">
                <a:solidFill>
                  <a:srgbClr val="FF0000"/>
                </a:solidFill>
                <a:latin typeface="+mn-ea"/>
              </a:rPr>
              <a:t>容错能力</a:t>
            </a:r>
            <a:r>
              <a:rPr lang="zh-CN" altLang="en-US" sz="2200" dirty="0" smtClean="0">
                <a:latin typeface="+mn-ea"/>
              </a:rPr>
              <a:t>使</a:t>
            </a:r>
            <a:r>
              <a:rPr lang="en-US" altLang="zh-CN" sz="2200" dirty="0" smtClean="0">
                <a:solidFill>
                  <a:srgbClr val="FF0000"/>
                </a:solidFill>
                <a:latin typeface="+mn-ea"/>
              </a:rPr>
              <a:t>SER</a:t>
            </a:r>
            <a:r>
              <a:rPr lang="zh-CN" altLang="en-US" sz="2200" dirty="0" smtClean="0">
                <a:solidFill>
                  <a:srgbClr val="FF0000"/>
                </a:solidFill>
                <a:latin typeface="+mn-ea"/>
              </a:rPr>
              <a:t>显著降低</a:t>
            </a:r>
            <a:endParaRPr lang="zh-CN" altLang="en-US" sz="2200" dirty="0">
              <a:solidFill>
                <a:srgbClr val="FF0000"/>
              </a:solidFill>
              <a:latin typeface="+mn-ea"/>
            </a:endParaRPr>
          </a:p>
        </p:txBody>
      </p:sp>
      <mc:AlternateContent xmlns:mc="http://schemas.openxmlformats.org/markup-compatibility/2006" xmlns:a14="http://schemas.microsoft.com/office/drawing/2010/main">
        <mc:Choice Requires="a14">
          <p:sp>
            <p:nvSpPr>
              <p:cNvPr id="13" name="文本框 12"/>
              <p:cNvSpPr txBox="1"/>
              <p:nvPr/>
            </p:nvSpPr>
            <p:spPr>
              <a:xfrm>
                <a:off x="1612486" y="589644"/>
                <a:ext cx="2055475" cy="924356"/>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altLang="zh-CN" sz="2100" b="0" i="1" smtClean="0">
                          <a:latin typeface="Cambria Math" panose="02040503050406030204" pitchFamily="18" charset="0"/>
                        </a:rPr>
                        <m:t>𝑆𝐸𝑅</m:t>
                      </m:r>
                      <m:r>
                        <a:rPr lang="zh-CN" altLang="en-US" sz="2100" i="1" smtClean="0">
                          <a:latin typeface="Cambria Math" panose="02040503050406030204" pitchFamily="18" charset="0"/>
                        </a:rPr>
                        <m:t>∝</m:t>
                      </m:r>
                      <m:f>
                        <m:fPr>
                          <m:ctrlPr>
                            <a:rPr lang="en-US" altLang="zh-CN" sz="2100" i="1" smtClean="0">
                              <a:latin typeface="Cambria Math" panose="02040503050406030204" pitchFamily="18" charset="0"/>
                            </a:rPr>
                          </m:ctrlPr>
                        </m:fPr>
                        <m:num>
                          <m:r>
                            <a:rPr lang="en-US" altLang="zh-CN" sz="2100" i="1">
                              <a:latin typeface="Cambria Math" panose="02040503050406030204" pitchFamily="18" charset="0"/>
                            </a:rPr>
                            <m:t>𝐴</m:t>
                          </m:r>
                          <m:r>
                            <m:rPr>
                              <m:sty m:val="p"/>
                            </m:rPr>
                            <a:rPr lang="en-US" altLang="zh-CN" sz="2100" i="1">
                              <a:latin typeface="Cambria Math" panose="02040503050406030204" pitchFamily="18" charset="0"/>
                            </a:rPr>
                            <m:t>rea</m:t>
                          </m:r>
                        </m:num>
                        <m:den>
                          <m:r>
                            <a:rPr lang="en-US" altLang="zh-CN" sz="2100" b="0" i="1" smtClean="0">
                              <a:latin typeface="Cambria Math" panose="02040503050406030204" pitchFamily="18" charset="0"/>
                            </a:rPr>
                            <m:t>𝑒𝑥𝑝</m:t>
                          </m:r>
                          <m:f>
                            <m:fPr>
                              <m:ctrlPr>
                                <a:rPr lang="en-US" altLang="zh-CN" sz="2100" b="0" i="1" smtClean="0">
                                  <a:latin typeface="Cambria Math" panose="02040503050406030204" pitchFamily="18" charset="0"/>
                                </a:rPr>
                              </m:ctrlPr>
                            </m:fPr>
                            <m:num>
                              <m:sSub>
                                <m:sSubPr>
                                  <m:ctrlPr>
                                    <a:rPr lang="en-US" altLang="zh-CN" sz="2100" b="0" i="1" smtClean="0">
                                      <a:latin typeface="Cambria Math" panose="02040503050406030204" pitchFamily="18" charset="0"/>
                                    </a:rPr>
                                  </m:ctrlPr>
                                </m:sSubPr>
                                <m:e>
                                  <m:r>
                                    <a:rPr lang="en-US" altLang="zh-CN" sz="2100" b="0" i="1" smtClean="0">
                                      <a:latin typeface="Cambria Math" panose="02040503050406030204" pitchFamily="18" charset="0"/>
                                    </a:rPr>
                                    <m:t>𝑄</m:t>
                                  </m:r>
                                </m:e>
                                <m:sub>
                                  <m:r>
                                    <a:rPr lang="en-US" altLang="zh-CN" sz="2100" b="0" i="1" smtClean="0">
                                      <a:latin typeface="Cambria Math" panose="02040503050406030204" pitchFamily="18" charset="0"/>
                                    </a:rPr>
                                    <m:t>𝑐𝑟𝑖𝑡</m:t>
                                  </m:r>
                                </m:sub>
                              </m:sSub>
                            </m:num>
                            <m:den>
                              <m:sSub>
                                <m:sSubPr>
                                  <m:ctrlPr>
                                    <a:rPr lang="en-US" altLang="zh-CN" sz="2100" b="0" i="1" smtClean="0">
                                      <a:latin typeface="Cambria Math" panose="02040503050406030204" pitchFamily="18" charset="0"/>
                                    </a:rPr>
                                  </m:ctrlPr>
                                </m:sSubPr>
                                <m:e>
                                  <m:r>
                                    <a:rPr lang="en-US" altLang="zh-CN" sz="2100" b="0" i="1" smtClean="0">
                                      <a:latin typeface="Cambria Math" panose="02040503050406030204" pitchFamily="18" charset="0"/>
                                    </a:rPr>
                                    <m:t>𝑄</m:t>
                                  </m:r>
                                </m:e>
                                <m:sub>
                                  <m:r>
                                    <a:rPr lang="en-US" altLang="zh-CN" sz="2100" b="0" i="1" smtClean="0">
                                      <a:latin typeface="Cambria Math" panose="02040503050406030204" pitchFamily="18" charset="0"/>
                                    </a:rPr>
                                    <m:t>𝑠</m:t>
                                  </m:r>
                                </m:sub>
                              </m:sSub>
                            </m:den>
                          </m:f>
                        </m:den>
                      </m:f>
                    </m:oMath>
                  </m:oMathPara>
                </a14:m>
                <a:endParaRPr lang="zh-CN" altLang="en-US" sz="2100" dirty="0"/>
              </a:p>
            </p:txBody>
          </p:sp>
        </mc:Choice>
        <mc:Fallback xmlns="">
          <p:sp>
            <p:nvSpPr>
              <p:cNvPr id="13" name="文本框 12"/>
              <p:cNvSpPr txBox="1">
                <a:spLocks noRot="1" noChangeAspect="1" noMove="1" noResize="1" noEditPoints="1" noAdjustHandles="1" noChangeArrowheads="1" noChangeShapeType="1" noTextEdit="1"/>
              </p:cNvSpPr>
              <p:nvPr/>
            </p:nvSpPr>
            <p:spPr>
              <a:xfrm>
                <a:off x="1612486" y="589644"/>
                <a:ext cx="2055475" cy="924356"/>
              </a:xfrm>
              <a:prstGeom prst="rect">
                <a:avLst/>
              </a:prstGeom>
              <a:blipFill>
                <a:blip r:embed="rId5"/>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6" name="文本框 15"/>
              <p:cNvSpPr txBox="1"/>
              <p:nvPr/>
            </p:nvSpPr>
            <p:spPr>
              <a:xfrm>
                <a:off x="344539" y="1968470"/>
                <a:ext cx="4775386" cy="719108"/>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altLang="zh-CN" sz="2100" b="0" i="1" smtClean="0">
                          <a:latin typeface="Cambria Math" panose="02040503050406030204" pitchFamily="18" charset="0"/>
                          <a:ea typeface="Cambria Math" panose="02040503050406030204" pitchFamily="18" charset="0"/>
                        </a:rPr>
                        <m:t>𝑆𝐸𝑅</m:t>
                      </m:r>
                      <m:r>
                        <a:rPr lang="en-US" altLang="zh-CN" sz="2100" b="0" i="1" smtClean="0">
                          <a:latin typeface="Cambria Math" panose="02040503050406030204" pitchFamily="18" charset="0"/>
                          <a:ea typeface="Cambria Math" panose="02040503050406030204" pitchFamily="18" charset="0"/>
                        </a:rPr>
                        <m:t>=</m:t>
                      </m:r>
                      <m:sSub>
                        <m:sSubPr>
                          <m:ctrlPr>
                            <a:rPr lang="en-US" altLang="zh-CN" sz="2100" b="0" i="1" smtClean="0">
                              <a:latin typeface="Cambria Math" panose="02040503050406030204" pitchFamily="18" charset="0"/>
                              <a:ea typeface="Cambria Math" panose="02040503050406030204" pitchFamily="18" charset="0"/>
                            </a:rPr>
                          </m:ctrlPr>
                        </m:sSubPr>
                        <m:e>
                          <m:r>
                            <a:rPr lang="en-US" altLang="zh-CN" sz="2100" b="0" i="1" smtClean="0">
                              <a:latin typeface="Cambria Math" panose="02040503050406030204" pitchFamily="18" charset="0"/>
                              <a:ea typeface="Cambria Math" panose="02040503050406030204" pitchFamily="18" charset="0"/>
                            </a:rPr>
                            <m:t>𝑆𝐸𝑅</m:t>
                          </m:r>
                        </m:e>
                        <m:sub>
                          <m:r>
                            <a:rPr lang="en-US" altLang="zh-CN" sz="2100" b="0" i="1" smtClean="0">
                              <a:latin typeface="Cambria Math" panose="02040503050406030204" pitchFamily="18" charset="0"/>
                              <a:ea typeface="Cambria Math" panose="02040503050406030204" pitchFamily="18" charset="0"/>
                            </a:rPr>
                            <m:t>𝐿</m:t>
                          </m:r>
                          <m:r>
                            <a:rPr lang="en-US" altLang="zh-CN" sz="2100" b="0" i="1" smtClean="0">
                              <a:latin typeface="Cambria Math" panose="02040503050406030204" pitchFamily="18" charset="0"/>
                              <a:ea typeface="Cambria Math" panose="02040503050406030204" pitchFamily="18" charset="0"/>
                            </a:rPr>
                            <m:t>0</m:t>
                          </m:r>
                        </m:sub>
                      </m:sSub>
                      <m:f>
                        <m:fPr>
                          <m:ctrlPr>
                            <a:rPr lang="en-US" altLang="zh-CN" sz="2100" b="0" i="1" smtClean="0">
                              <a:latin typeface="Cambria Math" panose="02040503050406030204" pitchFamily="18" charset="0"/>
                              <a:ea typeface="Cambria Math" panose="02040503050406030204" pitchFamily="18" charset="0"/>
                            </a:rPr>
                          </m:ctrlPr>
                        </m:fPr>
                        <m:num>
                          <m:r>
                            <a:rPr lang="en-US" altLang="zh-CN" sz="2100" b="0" i="1" smtClean="0">
                              <a:latin typeface="Cambria Math" panose="02040503050406030204" pitchFamily="18" charset="0"/>
                              <a:ea typeface="Cambria Math" panose="02040503050406030204" pitchFamily="18" charset="0"/>
                            </a:rPr>
                            <m:t>𝑆</m:t>
                          </m:r>
                          <m:sSub>
                            <m:sSubPr>
                              <m:ctrlPr>
                                <a:rPr lang="en-US" altLang="zh-CN" sz="2100" b="0" i="1" smtClean="0">
                                  <a:latin typeface="Cambria Math" panose="02040503050406030204" pitchFamily="18" charset="0"/>
                                  <a:ea typeface="Cambria Math" panose="02040503050406030204" pitchFamily="18" charset="0"/>
                                </a:rPr>
                              </m:ctrlPr>
                            </m:sSubPr>
                            <m:e>
                              <m:r>
                                <a:rPr lang="en-US" altLang="zh-CN" sz="2100" b="0" i="1" smtClean="0">
                                  <a:latin typeface="Cambria Math" panose="02040503050406030204" pitchFamily="18" charset="0"/>
                                  <a:ea typeface="Cambria Math" panose="02040503050406030204" pitchFamily="18" charset="0"/>
                                </a:rPr>
                                <m:t>𝐴</m:t>
                              </m:r>
                              <m:r>
                                <m:rPr>
                                  <m:sty m:val="p"/>
                                </m:rPr>
                                <a:rPr lang="en-US" altLang="zh-CN" sz="2100" i="1">
                                  <a:latin typeface="Cambria Math" panose="02040503050406030204" pitchFamily="18" charset="0"/>
                                  <a:ea typeface="Cambria Math" panose="02040503050406030204" pitchFamily="18" charset="0"/>
                                </a:rPr>
                                <m:t>rea</m:t>
                              </m:r>
                            </m:e>
                            <m:sub>
                              <m:r>
                                <a:rPr lang="en-US" altLang="zh-CN" sz="2100" b="0" i="1" smtClean="0">
                                  <a:latin typeface="Cambria Math" panose="02040503050406030204" pitchFamily="18" charset="0"/>
                                  <a:ea typeface="Cambria Math" panose="02040503050406030204" pitchFamily="18" charset="0"/>
                                </a:rPr>
                                <m:t>0</m:t>
                              </m:r>
                            </m:sub>
                          </m:sSub>
                        </m:num>
                        <m:den>
                          <m:sSub>
                            <m:sSubPr>
                              <m:ctrlPr>
                                <a:rPr lang="en-US" altLang="zh-CN" sz="2100" b="0" i="1" smtClean="0">
                                  <a:latin typeface="Cambria Math" panose="02040503050406030204" pitchFamily="18" charset="0"/>
                                  <a:ea typeface="Cambria Math" panose="02040503050406030204" pitchFamily="18" charset="0"/>
                                </a:rPr>
                              </m:ctrlPr>
                            </m:sSubPr>
                            <m:e>
                              <m:r>
                                <a:rPr lang="en-US" altLang="zh-CN" sz="2100" b="0" i="1" smtClean="0">
                                  <a:latin typeface="Cambria Math" panose="02040503050406030204" pitchFamily="18" charset="0"/>
                                  <a:ea typeface="Cambria Math" panose="02040503050406030204" pitchFamily="18" charset="0"/>
                                </a:rPr>
                                <m:t>𝐴𝑟𝑒𝑎</m:t>
                              </m:r>
                            </m:e>
                            <m:sub>
                              <m:r>
                                <a:rPr lang="en-US" altLang="zh-CN" sz="2100" b="0" i="1" smtClean="0">
                                  <a:latin typeface="Cambria Math" panose="02040503050406030204" pitchFamily="18" charset="0"/>
                                  <a:ea typeface="Cambria Math" panose="02040503050406030204" pitchFamily="18" charset="0"/>
                                </a:rPr>
                                <m:t>𝐿</m:t>
                              </m:r>
                              <m:r>
                                <a:rPr lang="en-US" altLang="zh-CN" sz="2100" b="0" i="1" smtClean="0">
                                  <a:latin typeface="Cambria Math" panose="02040503050406030204" pitchFamily="18" charset="0"/>
                                  <a:ea typeface="Cambria Math" panose="02040503050406030204" pitchFamily="18" charset="0"/>
                                </a:rPr>
                                <m:t>0</m:t>
                              </m:r>
                            </m:sub>
                          </m:sSub>
                        </m:den>
                      </m:f>
                      <m:r>
                        <m:rPr>
                          <m:sty m:val="p"/>
                        </m:rPr>
                        <a:rPr lang="en-US" altLang="zh-CN" sz="2100" b="0" i="0" smtClean="0">
                          <a:latin typeface="Cambria Math" panose="02040503050406030204" pitchFamily="18" charset="0"/>
                          <a:ea typeface="Cambria Math" panose="02040503050406030204" pitchFamily="18" charset="0"/>
                        </a:rPr>
                        <m:t>exp</m:t>
                      </m:r>
                      <m:r>
                        <a:rPr lang="en-US" altLang="zh-CN" sz="2100" b="0" i="1" smtClean="0">
                          <a:latin typeface="Cambria Math" panose="02040503050406030204" pitchFamily="18" charset="0"/>
                          <a:ea typeface="Cambria Math" panose="02040503050406030204" pitchFamily="18" charset="0"/>
                        </a:rPr>
                        <m:t>⁡</m:t>
                      </m:r>
                      <m:d>
                        <m:dPr>
                          <m:begChr m:val="["/>
                          <m:endChr m:val="]"/>
                          <m:ctrlPr>
                            <a:rPr lang="en-US" altLang="zh-CN" sz="2100" b="0" i="1" smtClean="0">
                              <a:latin typeface="Cambria Math" panose="02040503050406030204" pitchFamily="18" charset="0"/>
                              <a:ea typeface="Cambria Math" panose="02040503050406030204" pitchFamily="18" charset="0"/>
                            </a:rPr>
                          </m:ctrlPr>
                        </m:dPr>
                        <m:e>
                          <m:r>
                            <a:rPr lang="en-US" altLang="zh-CN" sz="2100" b="0" i="1" smtClean="0">
                              <a:latin typeface="Cambria Math" panose="02040503050406030204" pitchFamily="18" charset="0"/>
                              <a:ea typeface="Cambria Math" panose="02040503050406030204" pitchFamily="18" charset="0"/>
                            </a:rPr>
                            <m:t>(1−</m:t>
                          </m:r>
                          <m:r>
                            <a:rPr lang="en-US" altLang="zh-CN" sz="2100" b="0" i="1" smtClean="0">
                              <a:latin typeface="Cambria Math" panose="02040503050406030204" pitchFamily="18" charset="0"/>
                              <a:ea typeface="Cambria Math" panose="02040503050406030204" pitchFamily="18" charset="0"/>
                            </a:rPr>
                            <m:t>𝑆</m:t>
                          </m:r>
                          <m:r>
                            <a:rPr lang="en-US" altLang="zh-CN" sz="2100" b="0" i="1" smtClean="0">
                              <a:latin typeface="Cambria Math" panose="02040503050406030204" pitchFamily="18" charset="0"/>
                              <a:ea typeface="Cambria Math" panose="02040503050406030204" pitchFamily="18" charset="0"/>
                            </a:rPr>
                            <m:t>)</m:t>
                          </m:r>
                          <m:f>
                            <m:fPr>
                              <m:ctrlPr>
                                <a:rPr lang="en-US" altLang="zh-CN" sz="2100" b="0" i="1" smtClean="0">
                                  <a:latin typeface="Cambria Math" panose="02040503050406030204" pitchFamily="18" charset="0"/>
                                  <a:ea typeface="Cambria Math" panose="02040503050406030204" pitchFamily="18" charset="0"/>
                                </a:rPr>
                              </m:ctrlPr>
                            </m:fPr>
                            <m:num>
                              <m:sSub>
                                <m:sSubPr>
                                  <m:ctrlPr>
                                    <a:rPr lang="en-US" altLang="zh-CN" sz="2100" b="0" i="1" smtClean="0">
                                      <a:latin typeface="Cambria Math" panose="02040503050406030204" pitchFamily="18" charset="0"/>
                                      <a:ea typeface="Cambria Math" panose="02040503050406030204" pitchFamily="18" charset="0"/>
                                    </a:rPr>
                                  </m:ctrlPr>
                                </m:sSubPr>
                                <m:e>
                                  <m:r>
                                    <a:rPr lang="en-US" altLang="zh-CN" sz="2100" b="0" i="1" smtClean="0">
                                      <a:latin typeface="Cambria Math" panose="02040503050406030204" pitchFamily="18" charset="0"/>
                                      <a:ea typeface="Cambria Math" panose="02040503050406030204" pitchFamily="18" charset="0"/>
                                    </a:rPr>
                                    <m:t>𝑄</m:t>
                                  </m:r>
                                </m:e>
                                <m:sub>
                                  <m:r>
                                    <a:rPr lang="en-US" altLang="zh-CN" sz="2100" b="0" i="1" smtClean="0">
                                      <a:latin typeface="Cambria Math" panose="02040503050406030204" pitchFamily="18" charset="0"/>
                                      <a:ea typeface="Cambria Math" panose="02040503050406030204" pitchFamily="18" charset="0"/>
                                    </a:rPr>
                                    <m:t>𝑐𝑟𝑖𝑡</m:t>
                                  </m:r>
                                  <m:r>
                                    <a:rPr lang="en-US" altLang="zh-CN" sz="2100" b="0" i="1" smtClean="0">
                                      <a:latin typeface="Cambria Math" panose="02040503050406030204" pitchFamily="18" charset="0"/>
                                      <a:ea typeface="Cambria Math" panose="02040503050406030204" pitchFamily="18" charset="0"/>
                                    </a:rPr>
                                    <m:t>0</m:t>
                                  </m:r>
                                </m:sub>
                              </m:sSub>
                            </m:num>
                            <m:den>
                              <m:sSub>
                                <m:sSubPr>
                                  <m:ctrlPr>
                                    <a:rPr lang="en-US" altLang="zh-CN" sz="2100" b="0" i="1" smtClean="0">
                                      <a:latin typeface="Cambria Math" panose="02040503050406030204" pitchFamily="18" charset="0"/>
                                      <a:ea typeface="Cambria Math" panose="02040503050406030204" pitchFamily="18" charset="0"/>
                                    </a:rPr>
                                  </m:ctrlPr>
                                </m:sSubPr>
                                <m:e>
                                  <m:r>
                                    <a:rPr lang="en-US" altLang="zh-CN" sz="2100" b="0" i="1" smtClean="0">
                                      <a:latin typeface="Cambria Math" panose="02040503050406030204" pitchFamily="18" charset="0"/>
                                      <a:ea typeface="Cambria Math" panose="02040503050406030204" pitchFamily="18" charset="0"/>
                                    </a:rPr>
                                    <m:t>𝑄</m:t>
                                  </m:r>
                                </m:e>
                                <m:sub>
                                  <m:r>
                                    <a:rPr lang="en-US" altLang="zh-CN" sz="2100" b="0" i="1" smtClean="0">
                                      <a:latin typeface="Cambria Math" panose="02040503050406030204" pitchFamily="18" charset="0"/>
                                      <a:ea typeface="Cambria Math" panose="02040503050406030204" pitchFamily="18" charset="0"/>
                                    </a:rPr>
                                    <m:t>𝑆</m:t>
                                  </m:r>
                                </m:sub>
                              </m:sSub>
                            </m:den>
                          </m:f>
                        </m:e>
                      </m:d>
                    </m:oMath>
                  </m:oMathPara>
                </a14:m>
                <a:endParaRPr lang="zh-CN" altLang="en-US" sz="2100" dirty="0"/>
              </a:p>
            </p:txBody>
          </p:sp>
        </mc:Choice>
        <mc:Fallback xmlns="">
          <p:sp>
            <p:nvSpPr>
              <p:cNvPr id="16" name="文本框 15"/>
              <p:cNvSpPr txBox="1">
                <a:spLocks noRot="1" noChangeAspect="1" noMove="1" noResize="1" noEditPoints="1" noAdjustHandles="1" noChangeArrowheads="1" noChangeShapeType="1" noTextEdit="1"/>
              </p:cNvSpPr>
              <p:nvPr/>
            </p:nvSpPr>
            <p:spPr>
              <a:xfrm>
                <a:off x="344539" y="1968470"/>
                <a:ext cx="4775386" cy="719108"/>
              </a:xfrm>
              <a:prstGeom prst="rect">
                <a:avLst/>
              </a:prstGeom>
              <a:blipFill>
                <a:blip r:embed="rId6"/>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7" name="文本框 16"/>
              <p:cNvSpPr txBox="1"/>
              <p:nvPr/>
            </p:nvSpPr>
            <p:spPr>
              <a:xfrm>
                <a:off x="5190754" y="2563865"/>
                <a:ext cx="3707440" cy="720838"/>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altLang="zh-CN" sz="2100" i="1" smtClean="0">
                              <a:latin typeface="Cambria Math" panose="02040503050406030204" pitchFamily="18" charset="0"/>
                            </a:rPr>
                          </m:ctrlPr>
                        </m:sSubPr>
                        <m:e>
                          <m:r>
                            <a:rPr lang="en-US" altLang="zh-CN" sz="2100" b="0" i="1" smtClean="0">
                              <a:latin typeface="Cambria Math" panose="02040503050406030204" pitchFamily="18" charset="0"/>
                            </a:rPr>
                            <m:t>𝑇</m:t>
                          </m:r>
                        </m:e>
                        <m:sub>
                          <m:r>
                            <a:rPr lang="en-US" altLang="zh-CN" sz="2100" b="0" i="1" smtClean="0">
                              <a:latin typeface="Cambria Math" panose="02040503050406030204" pitchFamily="18" charset="0"/>
                            </a:rPr>
                            <m:t>𝑋</m:t>
                          </m:r>
                        </m:sub>
                      </m:sSub>
                      <m:r>
                        <a:rPr lang="en-US" altLang="zh-CN" sz="2100" i="1" smtClean="0">
                          <a:latin typeface="Cambria Math" panose="02040503050406030204" pitchFamily="18" charset="0"/>
                          <a:ea typeface="Cambria Math" panose="02040503050406030204" pitchFamily="18" charset="0"/>
                        </a:rPr>
                        <m:t>=</m:t>
                      </m:r>
                      <m:d>
                        <m:dPr>
                          <m:begChr m:val="{"/>
                          <m:endChr m:val=""/>
                          <m:ctrlPr>
                            <a:rPr lang="en-US" altLang="zh-CN" sz="2100" i="1" smtClean="0">
                              <a:latin typeface="Cambria Math" panose="02040503050406030204" pitchFamily="18" charset="0"/>
                              <a:ea typeface="Cambria Math" panose="02040503050406030204" pitchFamily="18" charset="0"/>
                            </a:rPr>
                          </m:ctrlPr>
                        </m:dPr>
                        <m:e>
                          <m:eqArr>
                            <m:eqArrPr>
                              <m:ctrlPr>
                                <a:rPr lang="en-US" altLang="zh-CN" sz="2100" i="1" smtClean="0">
                                  <a:latin typeface="Cambria Math" panose="02040503050406030204" pitchFamily="18" charset="0"/>
                                  <a:ea typeface="Cambria Math" panose="02040503050406030204" pitchFamily="18" charset="0"/>
                                </a:rPr>
                              </m:ctrlPr>
                            </m:eqArrPr>
                            <m:e>
                              <m:r>
                                <a:rPr lang="en-US" altLang="zh-CN" sz="2100" b="0" i="1" smtClean="0">
                                  <a:latin typeface="Cambria Math" panose="02040503050406030204" pitchFamily="18" charset="0"/>
                                  <a:ea typeface="Cambria Math" panose="02040503050406030204" pitchFamily="18" charset="0"/>
                                </a:rPr>
                                <m:t>0</m:t>
                              </m:r>
                              <m:r>
                                <a:rPr lang="zh-CN" altLang="en-US" sz="2100" i="1">
                                  <a:latin typeface="Cambria Math" panose="02040503050406030204" pitchFamily="18" charset="0"/>
                                  <a:ea typeface="Cambria Math" panose="02040503050406030204" pitchFamily="18" charset="0"/>
                                </a:rPr>
                                <m:t>，</m:t>
                              </m:r>
                              <m:r>
                                <m:rPr>
                                  <m:sty m:val="p"/>
                                </m:rPr>
                                <a:rPr lang="en-US" altLang="zh-CN" sz="2100" i="1" smtClean="0">
                                  <a:latin typeface="Cambria Math" panose="02040503050406030204" pitchFamily="18" charset="0"/>
                                  <a:ea typeface="Cambria Math" panose="02040503050406030204" pitchFamily="18" charset="0"/>
                                </a:rPr>
                                <m:t>imm</m:t>
                              </m:r>
                              <m:r>
                                <a:rPr lang="en-US" altLang="zh-CN" sz="2100" b="0" i="1" smtClean="0">
                                  <a:latin typeface="Cambria Math" panose="02040503050406030204" pitchFamily="18" charset="0"/>
                                  <a:ea typeface="Cambria Math" panose="02040503050406030204" pitchFamily="18" charset="0"/>
                                </a:rPr>
                                <m:t>𝑢𝑛𝑒</m:t>
                              </m:r>
                              <m:r>
                                <a:rPr lang="en-US" altLang="zh-CN" sz="2100" b="0" i="1" smtClean="0">
                                  <a:latin typeface="Cambria Math" panose="02040503050406030204" pitchFamily="18" charset="0"/>
                                  <a:ea typeface="Cambria Math" panose="02040503050406030204" pitchFamily="18" charset="0"/>
                                </a:rPr>
                                <m:t> </m:t>
                              </m:r>
                              <m:r>
                                <a:rPr lang="en-US" altLang="zh-CN" sz="2100" b="0" i="1" smtClean="0">
                                  <a:latin typeface="Cambria Math" panose="02040503050406030204" pitchFamily="18" charset="0"/>
                                  <a:ea typeface="Cambria Math" panose="02040503050406030204" pitchFamily="18" charset="0"/>
                                </a:rPr>
                                <m:t>𝑡𝑜</m:t>
                              </m:r>
                              <m:r>
                                <a:rPr lang="en-US" altLang="zh-CN" sz="2100" b="0" i="1" smtClean="0">
                                  <a:latin typeface="Cambria Math" panose="02040503050406030204" pitchFamily="18" charset="0"/>
                                  <a:ea typeface="Cambria Math" panose="02040503050406030204" pitchFamily="18" charset="0"/>
                                </a:rPr>
                                <m:t> </m:t>
                              </m:r>
                              <m:r>
                                <a:rPr lang="en-US" altLang="zh-CN" sz="2100" b="0" i="1" smtClean="0">
                                  <a:latin typeface="Cambria Math" panose="02040503050406030204" pitchFamily="18" charset="0"/>
                                  <a:ea typeface="Cambria Math" panose="02040503050406030204" pitchFamily="18" charset="0"/>
                                </a:rPr>
                                <m:t>𝑥𝑁𝑈</m:t>
                              </m:r>
                              <m:r>
                                <a:rPr lang="en-US" altLang="zh-CN" sz="2100" b="0" i="1" smtClean="0">
                                  <a:latin typeface="Cambria Math" panose="02040503050406030204" pitchFamily="18" charset="0"/>
                                  <a:ea typeface="Cambria Math" panose="02040503050406030204" pitchFamily="18" charset="0"/>
                                </a:rPr>
                                <m:t>      </m:t>
                              </m:r>
                            </m:e>
                            <m:e>
                              <m:r>
                                <a:rPr lang="en-US" altLang="zh-CN" sz="2100" b="0" i="1" smtClean="0">
                                  <a:latin typeface="Cambria Math" panose="02040503050406030204" pitchFamily="18" charset="0"/>
                                  <a:ea typeface="Cambria Math" panose="02040503050406030204" pitchFamily="18" charset="0"/>
                                </a:rPr>
                                <m:t>1</m:t>
                              </m:r>
                              <m:r>
                                <a:rPr lang="zh-CN" altLang="en-US" sz="2100" i="1">
                                  <a:latin typeface="Cambria Math" panose="02040503050406030204" pitchFamily="18" charset="0"/>
                                  <a:ea typeface="Cambria Math" panose="02040503050406030204" pitchFamily="18" charset="0"/>
                                </a:rPr>
                                <m:t>，</m:t>
                              </m:r>
                              <m:r>
                                <m:rPr>
                                  <m:sty m:val="p"/>
                                </m:rPr>
                                <a:rPr lang="en-US" altLang="zh-CN" sz="2100" i="1" smtClean="0">
                                  <a:latin typeface="Cambria Math" panose="02040503050406030204" pitchFamily="18" charset="0"/>
                                  <a:ea typeface="Cambria Math" panose="02040503050406030204" pitchFamily="18" charset="0"/>
                                </a:rPr>
                                <m:t>su</m:t>
                              </m:r>
                              <m:r>
                                <a:rPr lang="en-US" altLang="zh-CN" sz="2100" b="0" i="1" smtClean="0">
                                  <a:latin typeface="Cambria Math" panose="02040503050406030204" pitchFamily="18" charset="0"/>
                                  <a:ea typeface="Cambria Math" panose="02040503050406030204" pitchFamily="18" charset="0"/>
                                </a:rPr>
                                <m:t>𝑠𝑐𝑒𝑝𝑡𝑖𝑏𝑙𝑒</m:t>
                              </m:r>
                              <m:r>
                                <a:rPr lang="en-US" altLang="zh-CN" sz="2100" b="0" i="1" smtClean="0">
                                  <a:latin typeface="Cambria Math" panose="02040503050406030204" pitchFamily="18" charset="0"/>
                                  <a:ea typeface="Cambria Math" panose="02040503050406030204" pitchFamily="18" charset="0"/>
                                </a:rPr>
                                <m:t> </m:t>
                              </m:r>
                              <m:r>
                                <a:rPr lang="en-US" altLang="zh-CN" sz="2100" b="0" i="1" smtClean="0">
                                  <a:latin typeface="Cambria Math" panose="02040503050406030204" pitchFamily="18" charset="0"/>
                                  <a:ea typeface="Cambria Math" panose="02040503050406030204" pitchFamily="18" charset="0"/>
                                </a:rPr>
                                <m:t>𝑡𝑜</m:t>
                              </m:r>
                              <m:r>
                                <a:rPr lang="en-US" altLang="zh-CN" sz="2100" b="0" i="1" smtClean="0">
                                  <a:latin typeface="Cambria Math" panose="02040503050406030204" pitchFamily="18" charset="0"/>
                                  <a:ea typeface="Cambria Math" panose="02040503050406030204" pitchFamily="18" charset="0"/>
                                </a:rPr>
                                <m:t> </m:t>
                              </m:r>
                              <m:r>
                                <a:rPr lang="en-US" altLang="zh-CN" sz="2100" b="0" i="1" smtClean="0">
                                  <a:latin typeface="Cambria Math" panose="02040503050406030204" pitchFamily="18" charset="0"/>
                                  <a:ea typeface="Cambria Math" panose="02040503050406030204" pitchFamily="18" charset="0"/>
                                </a:rPr>
                                <m:t>𝑥𝑁𝑈</m:t>
                              </m:r>
                            </m:e>
                          </m:eqArr>
                        </m:e>
                      </m:d>
                    </m:oMath>
                  </m:oMathPara>
                </a14:m>
                <a:endParaRPr lang="zh-CN" altLang="en-US" sz="2100" dirty="0"/>
              </a:p>
            </p:txBody>
          </p:sp>
        </mc:Choice>
        <mc:Fallback xmlns="">
          <p:sp>
            <p:nvSpPr>
              <p:cNvPr id="17" name="文本框 16"/>
              <p:cNvSpPr txBox="1">
                <a:spLocks noRot="1" noChangeAspect="1" noMove="1" noResize="1" noEditPoints="1" noAdjustHandles="1" noChangeArrowheads="1" noChangeShapeType="1" noTextEdit="1"/>
              </p:cNvSpPr>
              <p:nvPr/>
            </p:nvSpPr>
            <p:spPr>
              <a:xfrm>
                <a:off x="5190754" y="2563865"/>
                <a:ext cx="3707440" cy="720838"/>
              </a:xfrm>
              <a:prstGeom prst="rect">
                <a:avLst/>
              </a:prstGeom>
              <a:blipFill>
                <a:blip r:embed="rId7"/>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8" name="文本框 17"/>
              <p:cNvSpPr txBox="1"/>
              <p:nvPr/>
            </p:nvSpPr>
            <p:spPr>
              <a:xfrm>
                <a:off x="371474" y="2785027"/>
                <a:ext cx="4046685" cy="32316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altLang="zh-CN" sz="2100" i="1" smtClean="0">
                              <a:latin typeface="Cambria Math" panose="02040503050406030204" pitchFamily="18" charset="0"/>
                            </a:rPr>
                          </m:ctrlPr>
                        </m:sSubPr>
                        <m:e>
                          <m:r>
                            <a:rPr lang="en-US" altLang="zh-CN" sz="2100" b="0" i="1" smtClean="0">
                              <a:latin typeface="Cambria Math" panose="02040503050406030204" pitchFamily="18" charset="0"/>
                            </a:rPr>
                            <m:t>𝑆𝐸𝑅</m:t>
                          </m:r>
                        </m:e>
                        <m:sub>
                          <m:r>
                            <a:rPr lang="en-US" altLang="zh-CN" sz="2100" b="0" i="1" smtClean="0">
                              <a:latin typeface="Cambria Math" panose="02040503050406030204" pitchFamily="18" charset="0"/>
                            </a:rPr>
                            <m:t>𝐻</m:t>
                          </m:r>
                        </m:sub>
                      </m:sSub>
                      <m:r>
                        <a:rPr lang="en-US" altLang="zh-CN" sz="2100" i="1" smtClean="0">
                          <a:latin typeface="Cambria Math" panose="02040503050406030204" pitchFamily="18" charset="0"/>
                          <a:ea typeface="Cambria Math" panose="02040503050406030204" pitchFamily="18" charset="0"/>
                        </a:rPr>
                        <m:t>=</m:t>
                      </m:r>
                      <m:d>
                        <m:dPr>
                          <m:ctrlPr>
                            <a:rPr lang="en-US" altLang="zh-CN" sz="2100" b="0" i="1" smtClean="0">
                              <a:latin typeface="Cambria Math" panose="02040503050406030204" pitchFamily="18" charset="0"/>
                              <a:ea typeface="Cambria Math" panose="02040503050406030204" pitchFamily="18" charset="0"/>
                            </a:rPr>
                          </m:ctrlPr>
                        </m:dPr>
                        <m:e>
                          <m:sSub>
                            <m:sSubPr>
                              <m:ctrlPr>
                                <a:rPr lang="en-US" altLang="zh-CN" sz="2100" b="0" i="1" smtClean="0">
                                  <a:latin typeface="Cambria Math" panose="02040503050406030204" pitchFamily="18" charset="0"/>
                                  <a:ea typeface="Cambria Math" panose="02040503050406030204" pitchFamily="18" charset="0"/>
                                </a:rPr>
                              </m:ctrlPr>
                            </m:sSubPr>
                            <m:e>
                              <m:r>
                                <a:rPr lang="en-US" altLang="zh-CN" sz="2100" b="0" i="1" smtClean="0">
                                  <a:latin typeface="Cambria Math" panose="02040503050406030204" pitchFamily="18" charset="0"/>
                                  <a:ea typeface="Cambria Math" panose="02040503050406030204" pitchFamily="18" charset="0"/>
                                </a:rPr>
                                <m:t>𝑇</m:t>
                              </m:r>
                            </m:e>
                            <m:sub>
                              <m:r>
                                <a:rPr lang="en-US" altLang="zh-CN" sz="2100" b="0" i="1" smtClean="0">
                                  <a:latin typeface="Cambria Math" panose="02040503050406030204" pitchFamily="18" charset="0"/>
                                  <a:ea typeface="Cambria Math" panose="02040503050406030204" pitchFamily="18" charset="0"/>
                                </a:rPr>
                                <m:t>𝑆</m:t>
                              </m:r>
                            </m:sub>
                          </m:sSub>
                          <m:sSub>
                            <m:sSubPr>
                              <m:ctrlPr>
                                <a:rPr lang="en-US" altLang="zh-CN" sz="2100" b="0" i="1" smtClean="0">
                                  <a:latin typeface="Cambria Math" panose="02040503050406030204" pitchFamily="18" charset="0"/>
                                  <a:ea typeface="Cambria Math" panose="02040503050406030204" pitchFamily="18" charset="0"/>
                                </a:rPr>
                              </m:ctrlPr>
                            </m:sSubPr>
                            <m:e>
                              <m:r>
                                <a:rPr lang="en-US" altLang="zh-CN" sz="2100" b="0" i="1" smtClean="0">
                                  <a:latin typeface="Cambria Math" panose="02040503050406030204" pitchFamily="18" charset="0"/>
                                  <a:ea typeface="Cambria Math" panose="02040503050406030204" pitchFamily="18" charset="0"/>
                                </a:rPr>
                                <m:t>𝑃</m:t>
                              </m:r>
                            </m:e>
                            <m:sub>
                              <m:r>
                                <a:rPr lang="en-US" altLang="zh-CN" sz="2100" b="0" i="1" smtClean="0">
                                  <a:latin typeface="Cambria Math" panose="02040503050406030204" pitchFamily="18" charset="0"/>
                                  <a:ea typeface="Cambria Math" panose="02040503050406030204" pitchFamily="18" charset="0"/>
                                </a:rPr>
                                <m:t>𝑆</m:t>
                              </m:r>
                            </m:sub>
                          </m:sSub>
                          <m:r>
                            <a:rPr lang="en-US" altLang="zh-CN" sz="2100" b="0" i="1" smtClean="0">
                              <a:latin typeface="Cambria Math" panose="02040503050406030204" pitchFamily="18" charset="0"/>
                              <a:ea typeface="Cambria Math" panose="02040503050406030204" pitchFamily="18" charset="0"/>
                            </a:rPr>
                            <m:t>+</m:t>
                          </m:r>
                          <m:sSub>
                            <m:sSubPr>
                              <m:ctrlPr>
                                <a:rPr lang="en-US" altLang="zh-CN" sz="2100" b="0" i="1" smtClean="0">
                                  <a:latin typeface="Cambria Math" panose="02040503050406030204" pitchFamily="18" charset="0"/>
                                  <a:ea typeface="Cambria Math" panose="02040503050406030204" pitchFamily="18" charset="0"/>
                                </a:rPr>
                              </m:ctrlPr>
                            </m:sSubPr>
                            <m:e>
                              <m:r>
                                <a:rPr lang="en-US" altLang="zh-CN" sz="2100" b="0" i="1" smtClean="0">
                                  <a:latin typeface="Cambria Math" panose="02040503050406030204" pitchFamily="18" charset="0"/>
                                  <a:ea typeface="Cambria Math" panose="02040503050406030204" pitchFamily="18" charset="0"/>
                                </a:rPr>
                                <m:t>𝑇</m:t>
                              </m:r>
                            </m:e>
                            <m:sub>
                              <m:r>
                                <a:rPr lang="en-US" altLang="zh-CN" sz="2100" b="0" i="1" smtClean="0">
                                  <a:latin typeface="Cambria Math" panose="02040503050406030204" pitchFamily="18" charset="0"/>
                                  <a:ea typeface="Cambria Math" panose="02040503050406030204" pitchFamily="18" charset="0"/>
                                </a:rPr>
                                <m:t>𝐷</m:t>
                              </m:r>
                            </m:sub>
                          </m:sSub>
                          <m:sSub>
                            <m:sSubPr>
                              <m:ctrlPr>
                                <a:rPr lang="en-US" altLang="zh-CN" sz="2100" b="0" i="1" smtClean="0">
                                  <a:latin typeface="Cambria Math" panose="02040503050406030204" pitchFamily="18" charset="0"/>
                                  <a:ea typeface="Cambria Math" panose="02040503050406030204" pitchFamily="18" charset="0"/>
                                </a:rPr>
                              </m:ctrlPr>
                            </m:sSubPr>
                            <m:e>
                              <m:r>
                                <a:rPr lang="en-US" altLang="zh-CN" sz="2100" b="0" i="1" smtClean="0">
                                  <a:latin typeface="Cambria Math" panose="02040503050406030204" pitchFamily="18" charset="0"/>
                                  <a:ea typeface="Cambria Math" panose="02040503050406030204" pitchFamily="18" charset="0"/>
                                </a:rPr>
                                <m:t>𝑃</m:t>
                              </m:r>
                            </m:e>
                            <m:sub>
                              <m:r>
                                <a:rPr lang="en-US" altLang="zh-CN" sz="2100" b="0" i="1" smtClean="0">
                                  <a:latin typeface="Cambria Math" panose="02040503050406030204" pitchFamily="18" charset="0"/>
                                  <a:ea typeface="Cambria Math" panose="02040503050406030204" pitchFamily="18" charset="0"/>
                                </a:rPr>
                                <m:t>𝐷</m:t>
                              </m:r>
                            </m:sub>
                          </m:sSub>
                          <m:r>
                            <a:rPr lang="en-US" altLang="zh-CN" sz="2100" b="0" i="1" smtClean="0">
                              <a:latin typeface="Cambria Math" panose="02040503050406030204" pitchFamily="18" charset="0"/>
                              <a:ea typeface="Cambria Math" panose="02040503050406030204" pitchFamily="18" charset="0"/>
                            </a:rPr>
                            <m:t>+</m:t>
                          </m:r>
                          <m:sSub>
                            <m:sSubPr>
                              <m:ctrlPr>
                                <a:rPr lang="en-US" altLang="zh-CN" sz="2100" b="0" i="1" smtClean="0">
                                  <a:latin typeface="Cambria Math" panose="02040503050406030204" pitchFamily="18" charset="0"/>
                                  <a:ea typeface="Cambria Math" panose="02040503050406030204" pitchFamily="18" charset="0"/>
                                </a:rPr>
                              </m:ctrlPr>
                            </m:sSubPr>
                            <m:e>
                              <m:r>
                                <a:rPr lang="en-US" altLang="zh-CN" sz="2100" b="0" i="1" smtClean="0">
                                  <a:latin typeface="Cambria Math" panose="02040503050406030204" pitchFamily="18" charset="0"/>
                                  <a:ea typeface="Cambria Math" panose="02040503050406030204" pitchFamily="18" charset="0"/>
                                </a:rPr>
                                <m:t>𝑇</m:t>
                              </m:r>
                            </m:e>
                            <m:sub>
                              <m:r>
                                <a:rPr lang="en-US" altLang="zh-CN" sz="2100" b="0" i="1" smtClean="0">
                                  <a:latin typeface="Cambria Math" panose="02040503050406030204" pitchFamily="18" charset="0"/>
                                  <a:ea typeface="Cambria Math" panose="02040503050406030204" pitchFamily="18" charset="0"/>
                                </a:rPr>
                                <m:t>𝑇</m:t>
                              </m:r>
                            </m:sub>
                          </m:sSub>
                          <m:sSub>
                            <m:sSubPr>
                              <m:ctrlPr>
                                <a:rPr lang="en-US" altLang="zh-CN" sz="2100" b="0" i="1" smtClean="0">
                                  <a:latin typeface="Cambria Math" panose="02040503050406030204" pitchFamily="18" charset="0"/>
                                  <a:ea typeface="Cambria Math" panose="02040503050406030204" pitchFamily="18" charset="0"/>
                                </a:rPr>
                              </m:ctrlPr>
                            </m:sSubPr>
                            <m:e>
                              <m:r>
                                <a:rPr lang="en-US" altLang="zh-CN" sz="2100" b="0" i="1" smtClean="0">
                                  <a:latin typeface="Cambria Math" panose="02040503050406030204" pitchFamily="18" charset="0"/>
                                  <a:ea typeface="Cambria Math" panose="02040503050406030204" pitchFamily="18" charset="0"/>
                                </a:rPr>
                                <m:t>𝑃</m:t>
                              </m:r>
                            </m:e>
                            <m:sub>
                              <m:r>
                                <a:rPr lang="en-US" altLang="zh-CN" sz="2100" b="0" i="1" smtClean="0">
                                  <a:latin typeface="Cambria Math" panose="02040503050406030204" pitchFamily="18" charset="0"/>
                                  <a:ea typeface="Cambria Math" panose="02040503050406030204" pitchFamily="18" charset="0"/>
                                </a:rPr>
                                <m:t>𝑇</m:t>
                              </m:r>
                            </m:sub>
                          </m:sSub>
                        </m:e>
                      </m:d>
                      <m:r>
                        <a:rPr lang="en-US" altLang="zh-CN" sz="2100" b="0" i="1" smtClean="0">
                          <a:latin typeface="Cambria Math" panose="02040503050406030204" pitchFamily="18" charset="0"/>
                          <a:ea typeface="Cambria Math" panose="02040503050406030204" pitchFamily="18" charset="0"/>
                        </a:rPr>
                        <m:t>𝑆𝐸𝑅</m:t>
                      </m:r>
                    </m:oMath>
                  </m:oMathPara>
                </a14:m>
                <a:endParaRPr lang="zh-CN" altLang="en-US" sz="2100" dirty="0"/>
              </a:p>
            </p:txBody>
          </p:sp>
        </mc:Choice>
        <mc:Fallback xmlns="">
          <p:sp>
            <p:nvSpPr>
              <p:cNvPr id="18" name="文本框 17"/>
              <p:cNvSpPr txBox="1">
                <a:spLocks noRot="1" noChangeAspect="1" noMove="1" noResize="1" noEditPoints="1" noAdjustHandles="1" noChangeArrowheads="1" noChangeShapeType="1" noTextEdit="1"/>
              </p:cNvSpPr>
              <p:nvPr/>
            </p:nvSpPr>
            <p:spPr>
              <a:xfrm>
                <a:off x="371474" y="2785027"/>
                <a:ext cx="4046685" cy="323165"/>
              </a:xfrm>
              <a:prstGeom prst="rect">
                <a:avLst/>
              </a:prstGeom>
              <a:blipFill>
                <a:blip r:embed="rId8"/>
                <a:stretch>
                  <a:fillRect l="-1355" r="-1054" b="-18868"/>
                </a:stretch>
              </a:blipFill>
            </p:spPr>
            <p:txBody>
              <a:bodyPr/>
              <a:lstStyle/>
              <a:p>
                <a:r>
                  <a:rPr lang="zh-CN" altLang="en-US">
                    <a:noFill/>
                  </a:rPr>
                  <a:t> </a:t>
                </a:r>
              </a:p>
            </p:txBody>
          </p:sp>
        </mc:Fallback>
      </mc:AlternateContent>
      <p:pic>
        <p:nvPicPr>
          <p:cNvPr id="42" name="图片 41"/>
          <p:cNvPicPr>
            <a:picLocks noChangeAspect="1"/>
          </p:cNvPicPr>
          <p:nvPr/>
        </p:nvPicPr>
        <p:blipFill>
          <a:blip r:embed="rId9"/>
          <a:stretch>
            <a:fillRect/>
          </a:stretch>
        </p:blipFill>
        <p:spPr>
          <a:xfrm>
            <a:off x="2075177" y="3789085"/>
            <a:ext cx="7357152" cy="2584410"/>
          </a:xfrm>
          <a:prstGeom prst="rect">
            <a:avLst/>
          </a:prstGeom>
        </p:spPr>
      </p:pic>
      <p:sp>
        <p:nvSpPr>
          <p:cNvPr id="45" name="矩形 44"/>
          <p:cNvSpPr/>
          <p:nvPr/>
        </p:nvSpPr>
        <p:spPr>
          <a:xfrm>
            <a:off x="1977539" y="3795336"/>
            <a:ext cx="8131016" cy="22335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矩形 45"/>
          <p:cNvSpPr/>
          <p:nvPr/>
        </p:nvSpPr>
        <p:spPr>
          <a:xfrm>
            <a:off x="2533971" y="3983212"/>
            <a:ext cx="624205" cy="22335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8" name="图片 47"/>
          <p:cNvPicPr>
            <a:picLocks noChangeAspect="1"/>
          </p:cNvPicPr>
          <p:nvPr/>
        </p:nvPicPr>
        <p:blipFill>
          <a:blip r:embed="rId10"/>
          <a:stretch>
            <a:fillRect/>
          </a:stretch>
        </p:blipFill>
        <p:spPr>
          <a:xfrm>
            <a:off x="2525918" y="4090373"/>
            <a:ext cx="579928" cy="239093"/>
          </a:xfrm>
          <a:prstGeom prst="rect">
            <a:avLst/>
          </a:prstGeom>
        </p:spPr>
      </p:pic>
      <p:cxnSp>
        <p:nvCxnSpPr>
          <p:cNvPr id="49" name="直接连接符 48"/>
          <p:cNvCxnSpPr/>
          <p:nvPr/>
        </p:nvCxnSpPr>
        <p:spPr>
          <a:xfrm flipH="1">
            <a:off x="2092628" y="4023452"/>
            <a:ext cx="1478814"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sp>
        <p:nvSpPr>
          <p:cNvPr id="50" name="文本框 49"/>
          <p:cNvSpPr txBox="1"/>
          <p:nvPr/>
        </p:nvSpPr>
        <p:spPr>
          <a:xfrm>
            <a:off x="9395571" y="4637941"/>
            <a:ext cx="2591865" cy="430887"/>
          </a:xfrm>
          <a:prstGeom prst="rect">
            <a:avLst/>
          </a:prstGeom>
          <a:noFill/>
        </p:spPr>
        <p:txBody>
          <a:bodyPr wrap="square" rtlCol="0">
            <a:spAutoFit/>
          </a:bodyPr>
          <a:lstStyle/>
          <a:p>
            <a:r>
              <a:rPr lang="zh-CN" altLang="en-US" sz="2200" dirty="0" smtClean="0">
                <a:latin typeface="+mn-ea"/>
              </a:rPr>
              <a:t>软错误率</a:t>
            </a:r>
            <a:r>
              <a:rPr lang="en-US" altLang="zh-CN" sz="2200" dirty="0" smtClean="0">
                <a:latin typeface="+mn-ea"/>
              </a:rPr>
              <a:t>: 16.09%</a:t>
            </a:r>
            <a:endParaRPr lang="zh-CN" altLang="en-US" sz="2200" dirty="0">
              <a:latin typeface="+mn-ea"/>
            </a:endParaRPr>
          </a:p>
        </p:txBody>
      </p:sp>
      <p:sp>
        <p:nvSpPr>
          <p:cNvPr id="51" name="文本框 50"/>
          <p:cNvSpPr txBox="1"/>
          <p:nvPr/>
        </p:nvSpPr>
        <p:spPr>
          <a:xfrm>
            <a:off x="9397012" y="5013933"/>
            <a:ext cx="2245596" cy="430887"/>
          </a:xfrm>
          <a:prstGeom prst="rect">
            <a:avLst/>
          </a:prstGeom>
          <a:noFill/>
        </p:spPr>
        <p:txBody>
          <a:bodyPr wrap="square" rtlCol="0">
            <a:spAutoFit/>
          </a:bodyPr>
          <a:lstStyle/>
          <a:p>
            <a:r>
              <a:rPr lang="zh-CN" altLang="en-US" sz="2200" dirty="0" smtClean="0">
                <a:latin typeface="+mn-ea"/>
              </a:rPr>
              <a:t>功耗</a:t>
            </a:r>
            <a:r>
              <a:rPr lang="en-US" altLang="zh-CN" sz="2200" dirty="0" smtClean="0">
                <a:latin typeface="+mn-ea"/>
              </a:rPr>
              <a:t>: 40.89%</a:t>
            </a:r>
            <a:endParaRPr lang="zh-CN" altLang="en-US" sz="2200" dirty="0">
              <a:latin typeface="+mn-ea"/>
            </a:endParaRPr>
          </a:p>
        </p:txBody>
      </p:sp>
      <p:sp>
        <p:nvSpPr>
          <p:cNvPr id="52" name="文本框 51"/>
          <p:cNvSpPr txBox="1"/>
          <p:nvPr/>
        </p:nvSpPr>
        <p:spPr>
          <a:xfrm>
            <a:off x="9407236" y="5360758"/>
            <a:ext cx="1969300" cy="430887"/>
          </a:xfrm>
          <a:prstGeom prst="rect">
            <a:avLst/>
          </a:prstGeom>
          <a:noFill/>
        </p:spPr>
        <p:txBody>
          <a:bodyPr wrap="square" rtlCol="0">
            <a:spAutoFit/>
          </a:bodyPr>
          <a:lstStyle/>
          <a:p>
            <a:r>
              <a:rPr lang="zh-CN" altLang="en-US" sz="2200" dirty="0" smtClean="0">
                <a:latin typeface="+mn-ea"/>
              </a:rPr>
              <a:t>延时</a:t>
            </a:r>
            <a:r>
              <a:rPr lang="en-US" altLang="zh-CN" sz="2200" dirty="0" smtClean="0">
                <a:latin typeface="+mn-ea"/>
              </a:rPr>
              <a:t>: 76.25%</a:t>
            </a:r>
            <a:endParaRPr lang="zh-CN" altLang="en-US" sz="2200" dirty="0">
              <a:latin typeface="+mn-ea"/>
            </a:endParaRPr>
          </a:p>
        </p:txBody>
      </p:sp>
      <p:sp>
        <p:nvSpPr>
          <p:cNvPr id="53" name="文本框 52"/>
          <p:cNvSpPr txBox="1"/>
          <p:nvPr/>
        </p:nvSpPr>
        <p:spPr>
          <a:xfrm>
            <a:off x="9392691" y="5711657"/>
            <a:ext cx="2491257" cy="430887"/>
          </a:xfrm>
          <a:prstGeom prst="rect">
            <a:avLst/>
          </a:prstGeom>
          <a:noFill/>
        </p:spPr>
        <p:txBody>
          <a:bodyPr wrap="square" rtlCol="0">
            <a:spAutoFit/>
          </a:bodyPr>
          <a:lstStyle/>
          <a:p>
            <a:r>
              <a:rPr lang="zh-CN" altLang="en-US" sz="2200" dirty="0" smtClean="0">
                <a:latin typeface="+mn-ea"/>
              </a:rPr>
              <a:t>三者之积</a:t>
            </a:r>
            <a:r>
              <a:rPr lang="en-US" altLang="zh-CN" sz="2200" dirty="0" smtClean="0">
                <a:latin typeface="+mn-ea"/>
              </a:rPr>
              <a:t>: </a:t>
            </a:r>
            <a:r>
              <a:rPr lang="en-US" altLang="zh-CN" sz="2200" dirty="0" smtClean="0">
                <a:solidFill>
                  <a:srgbClr val="FF0000"/>
                </a:solidFill>
                <a:latin typeface="+mn-ea"/>
              </a:rPr>
              <a:t>89.25%</a:t>
            </a:r>
            <a:endParaRPr lang="zh-CN" altLang="en-US" sz="2200" dirty="0">
              <a:solidFill>
                <a:srgbClr val="FF0000"/>
              </a:solidFill>
              <a:latin typeface="+mn-ea"/>
            </a:endParaRPr>
          </a:p>
        </p:txBody>
      </p:sp>
      <p:sp>
        <p:nvSpPr>
          <p:cNvPr id="54" name="文本框 53"/>
          <p:cNvSpPr txBox="1"/>
          <p:nvPr/>
        </p:nvSpPr>
        <p:spPr>
          <a:xfrm>
            <a:off x="9392692" y="4238711"/>
            <a:ext cx="1885858" cy="430887"/>
          </a:xfrm>
          <a:prstGeom prst="rect">
            <a:avLst/>
          </a:prstGeom>
          <a:noFill/>
        </p:spPr>
        <p:txBody>
          <a:bodyPr wrap="square" rtlCol="0">
            <a:spAutoFit/>
          </a:bodyPr>
          <a:lstStyle/>
          <a:p>
            <a:r>
              <a:rPr lang="zh-CN" altLang="en-US" sz="2200" dirty="0" smtClean="0">
                <a:latin typeface="+mn-ea"/>
              </a:rPr>
              <a:t>各项指标收益：</a:t>
            </a:r>
            <a:endParaRPr lang="zh-CN" altLang="en-US" sz="2200" dirty="0">
              <a:latin typeface="+mn-ea"/>
            </a:endParaRPr>
          </a:p>
        </p:txBody>
      </p:sp>
      <p:sp>
        <p:nvSpPr>
          <p:cNvPr id="55" name="文本框 54"/>
          <p:cNvSpPr txBox="1"/>
          <p:nvPr/>
        </p:nvSpPr>
        <p:spPr>
          <a:xfrm>
            <a:off x="380999" y="5386174"/>
            <a:ext cx="1218649" cy="461665"/>
          </a:xfrm>
          <a:prstGeom prst="rect">
            <a:avLst/>
          </a:prstGeom>
          <a:noFill/>
        </p:spPr>
        <p:txBody>
          <a:bodyPr wrap="square" rtlCol="0">
            <a:spAutoFit/>
          </a:bodyPr>
          <a:lstStyle/>
          <a:p>
            <a:r>
              <a:rPr lang="en-US" altLang="zh-CN" sz="2400" dirty="0" smtClean="0">
                <a:latin typeface="Microsoft Himalaya" panose="01010100010101010101" pitchFamily="2" charset="0"/>
                <a:ea typeface="Microsoft Himalaya" panose="01010100010101010101" pitchFamily="2" charset="0"/>
                <a:cs typeface="Microsoft Himalaya" panose="01010100010101010101" pitchFamily="2" charset="0"/>
              </a:rPr>
              <a:t>TEPC’2020</a:t>
            </a:r>
            <a:endParaRPr lang="zh-CN" altLang="en-US" sz="2400" dirty="0">
              <a:latin typeface="Microsoft Himalaya" panose="01010100010101010101" pitchFamily="2" charset="0"/>
              <a:cs typeface="Microsoft Himalaya" panose="01010100010101010101" pitchFamily="2" charset="0"/>
            </a:endParaRPr>
          </a:p>
        </p:txBody>
      </p:sp>
      <p:sp>
        <p:nvSpPr>
          <p:cNvPr id="56" name="矩形 55"/>
          <p:cNvSpPr/>
          <p:nvPr/>
        </p:nvSpPr>
        <p:spPr>
          <a:xfrm>
            <a:off x="380999" y="4304889"/>
            <a:ext cx="1558440" cy="461665"/>
          </a:xfrm>
          <a:prstGeom prst="rect">
            <a:avLst/>
          </a:prstGeom>
          <a:noFill/>
        </p:spPr>
        <p:txBody>
          <a:bodyPr wrap="square" rtlCol="0">
            <a:spAutoFit/>
          </a:bodyPr>
          <a:lstStyle/>
          <a:p>
            <a:r>
              <a:rPr lang="en-US" altLang="zh-CN" sz="2400" dirty="0">
                <a:solidFill>
                  <a:prstClr val="black"/>
                </a:solidFill>
                <a:latin typeface="Microsoft Himalaya" panose="01010100010101010101" pitchFamily="2" charset="0"/>
                <a:ea typeface="Microsoft Himalaya" panose="01010100010101010101" pitchFamily="2" charset="0"/>
                <a:cs typeface="Microsoft Himalaya" panose="01010100010101010101" pitchFamily="2" charset="0"/>
              </a:rPr>
              <a:t>MWSCAS’2015</a:t>
            </a:r>
            <a:endParaRPr lang="zh-CN" altLang="en-US" sz="2400" dirty="0">
              <a:solidFill>
                <a:prstClr val="black"/>
              </a:solidFill>
              <a:latin typeface="Microsoft Himalaya" panose="01010100010101010101" pitchFamily="2" charset="0"/>
              <a:ea typeface="Microsoft Himalaya" panose="01010100010101010101" pitchFamily="2" charset="0"/>
              <a:cs typeface="Microsoft Himalaya" panose="01010100010101010101" pitchFamily="2" charset="0"/>
            </a:endParaRPr>
          </a:p>
        </p:txBody>
      </p:sp>
      <p:sp>
        <p:nvSpPr>
          <p:cNvPr id="57" name="矩形 56"/>
          <p:cNvSpPr/>
          <p:nvPr/>
        </p:nvSpPr>
        <p:spPr>
          <a:xfrm>
            <a:off x="380999" y="4521146"/>
            <a:ext cx="1308371" cy="461665"/>
          </a:xfrm>
          <a:prstGeom prst="rect">
            <a:avLst/>
          </a:prstGeom>
        </p:spPr>
        <p:txBody>
          <a:bodyPr wrap="none">
            <a:spAutoFit/>
          </a:bodyPr>
          <a:lstStyle/>
          <a:p>
            <a:r>
              <a:rPr lang="en-US" altLang="zh-CN" sz="2400" dirty="0">
                <a:latin typeface="Microsoft Himalaya" panose="01010100010101010101" pitchFamily="2" charset="0"/>
                <a:ea typeface="Microsoft Himalaya" panose="01010100010101010101" pitchFamily="2" charset="0"/>
                <a:cs typeface="Microsoft Himalaya" panose="01010100010101010101" pitchFamily="2" charset="0"/>
              </a:rPr>
              <a:t>ISVLSI’2015</a:t>
            </a:r>
            <a:endParaRPr lang="zh-CN" altLang="en-US" sz="2400" dirty="0">
              <a:latin typeface="Microsoft Himalaya" panose="01010100010101010101" pitchFamily="2" charset="0"/>
              <a:ea typeface="Microsoft YaHei UI" panose="020B0503020204020204" pitchFamily="34" charset="-122"/>
              <a:cs typeface="Microsoft Himalaya" panose="01010100010101010101" pitchFamily="2" charset="0"/>
            </a:endParaRPr>
          </a:p>
        </p:txBody>
      </p:sp>
      <p:sp>
        <p:nvSpPr>
          <p:cNvPr id="58" name="矩形 57"/>
          <p:cNvSpPr/>
          <p:nvPr/>
        </p:nvSpPr>
        <p:spPr>
          <a:xfrm>
            <a:off x="380999" y="4737403"/>
            <a:ext cx="917239" cy="461665"/>
          </a:xfrm>
          <a:prstGeom prst="rect">
            <a:avLst/>
          </a:prstGeom>
        </p:spPr>
        <p:txBody>
          <a:bodyPr wrap="none">
            <a:spAutoFit/>
          </a:bodyPr>
          <a:lstStyle/>
          <a:p>
            <a:r>
              <a:rPr lang="en-US" altLang="zh-CN" sz="2400" dirty="0" smtClean="0">
                <a:latin typeface="Microsoft Himalaya" panose="01010100010101010101" pitchFamily="2" charset="0"/>
                <a:ea typeface="Microsoft Himalaya" panose="01010100010101010101" pitchFamily="2" charset="0"/>
                <a:cs typeface="Microsoft Himalaya" panose="01010100010101010101" pitchFamily="2" charset="0"/>
              </a:rPr>
              <a:t>ET’2015</a:t>
            </a:r>
            <a:endParaRPr lang="zh-CN" altLang="en-US" sz="2400" dirty="0">
              <a:latin typeface="Microsoft Himalaya" panose="01010100010101010101" pitchFamily="2" charset="0"/>
              <a:ea typeface="Microsoft YaHei UI" panose="020B0503020204020204" pitchFamily="34" charset="-122"/>
              <a:cs typeface="Microsoft Himalaya" panose="01010100010101010101" pitchFamily="2" charset="0"/>
            </a:endParaRPr>
          </a:p>
        </p:txBody>
      </p:sp>
      <p:sp>
        <p:nvSpPr>
          <p:cNvPr id="59" name="文本框 58"/>
          <p:cNvSpPr txBox="1"/>
          <p:nvPr/>
        </p:nvSpPr>
        <p:spPr>
          <a:xfrm>
            <a:off x="380999" y="4953660"/>
            <a:ext cx="1314784" cy="461665"/>
          </a:xfrm>
          <a:prstGeom prst="rect">
            <a:avLst/>
          </a:prstGeom>
          <a:noFill/>
        </p:spPr>
        <p:txBody>
          <a:bodyPr wrap="square" rtlCol="0">
            <a:spAutoFit/>
          </a:bodyPr>
          <a:lstStyle/>
          <a:p>
            <a:r>
              <a:rPr lang="en-US" altLang="zh-CN" sz="2400" dirty="0" smtClean="0">
                <a:latin typeface="Microsoft Himalaya" panose="01010100010101010101" pitchFamily="2" charset="0"/>
                <a:ea typeface="Microsoft Himalaya" panose="01010100010101010101" pitchFamily="2" charset="0"/>
                <a:cs typeface="Microsoft Himalaya" panose="01010100010101010101" pitchFamily="2" charset="0"/>
              </a:rPr>
              <a:t>TVLSI’2021</a:t>
            </a:r>
            <a:endParaRPr lang="zh-CN" altLang="en-US" sz="2400" dirty="0">
              <a:latin typeface="Microsoft Himalaya" panose="01010100010101010101" pitchFamily="2" charset="0"/>
              <a:ea typeface="Microsoft YaHei UI" panose="020B0503020204020204" pitchFamily="34" charset="-122"/>
              <a:cs typeface="Microsoft Himalaya" panose="01010100010101010101" pitchFamily="2" charset="0"/>
            </a:endParaRPr>
          </a:p>
        </p:txBody>
      </p:sp>
      <p:sp>
        <p:nvSpPr>
          <p:cNvPr id="60" name="文本框 59"/>
          <p:cNvSpPr txBox="1"/>
          <p:nvPr/>
        </p:nvSpPr>
        <p:spPr>
          <a:xfrm>
            <a:off x="380999" y="5818689"/>
            <a:ext cx="1401904" cy="461665"/>
          </a:xfrm>
          <a:prstGeom prst="rect">
            <a:avLst/>
          </a:prstGeom>
          <a:noFill/>
        </p:spPr>
        <p:txBody>
          <a:bodyPr wrap="square" rtlCol="0">
            <a:spAutoFit/>
          </a:bodyPr>
          <a:lstStyle/>
          <a:p>
            <a:r>
              <a:rPr lang="en-US" altLang="zh-CN" sz="2400" dirty="0" smtClean="0">
                <a:latin typeface="Microsoft Himalaya" panose="01010100010101010101" pitchFamily="2" charset="0"/>
                <a:ea typeface="Microsoft Himalaya" panose="01010100010101010101" pitchFamily="2" charset="0"/>
                <a:cs typeface="Microsoft Himalaya" panose="01010100010101010101" pitchFamily="2" charset="0"/>
              </a:rPr>
              <a:t>TC’2020</a:t>
            </a:r>
            <a:endParaRPr lang="zh-CN" altLang="en-US" sz="2400" dirty="0">
              <a:latin typeface="Microsoft Himalaya" panose="01010100010101010101" pitchFamily="2" charset="0"/>
              <a:ea typeface="Microsoft YaHei UI" panose="020B0503020204020204" pitchFamily="34" charset="-122"/>
              <a:cs typeface="Microsoft Himalaya" panose="01010100010101010101" pitchFamily="2" charset="0"/>
            </a:endParaRPr>
          </a:p>
        </p:txBody>
      </p:sp>
      <p:sp>
        <p:nvSpPr>
          <p:cNvPr id="61" name="文本框 60"/>
          <p:cNvSpPr txBox="1"/>
          <p:nvPr/>
        </p:nvSpPr>
        <p:spPr>
          <a:xfrm>
            <a:off x="380999" y="5169917"/>
            <a:ext cx="1894491" cy="461665"/>
          </a:xfrm>
          <a:prstGeom prst="rect">
            <a:avLst/>
          </a:prstGeom>
          <a:noFill/>
        </p:spPr>
        <p:txBody>
          <a:bodyPr wrap="square" rtlCol="0">
            <a:spAutoFit/>
          </a:bodyPr>
          <a:lstStyle/>
          <a:p>
            <a:r>
              <a:rPr lang="en-US" altLang="zh-CN" sz="2400" dirty="0" smtClean="0">
                <a:latin typeface="Microsoft Himalaya" panose="01010100010101010101" pitchFamily="2" charset="0"/>
                <a:ea typeface="Microsoft Himalaya" panose="01010100010101010101" pitchFamily="2" charset="0"/>
                <a:cs typeface="Microsoft Himalaya" panose="01010100010101010101" pitchFamily="2" charset="0"/>
              </a:rPr>
              <a:t>NANOARCH’2021</a:t>
            </a:r>
            <a:endParaRPr lang="zh-CN" altLang="en-US" sz="2400" dirty="0">
              <a:latin typeface="Microsoft Himalaya" panose="01010100010101010101" pitchFamily="2" charset="0"/>
              <a:ea typeface="Microsoft YaHei UI" panose="020B0503020204020204" pitchFamily="34" charset="-122"/>
              <a:cs typeface="Microsoft Himalaya" panose="01010100010101010101" pitchFamily="2" charset="0"/>
            </a:endParaRPr>
          </a:p>
        </p:txBody>
      </p:sp>
      <p:sp>
        <p:nvSpPr>
          <p:cNvPr id="62" name="文本框 61"/>
          <p:cNvSpPr txBox="1"/>
          <p:nvPr/>
        </p:nvSpPr>
        <p:spPr>
          <a:xfrm>
            <a:off x="380999" y="5602431"/>
            <a:ext cx="1218649" cy="461665"/>
          </a:xfrm>
          <a:prstGeom prst="rect">
            <a:avLst/>
          </a:prstGeom>
          <a:noFill/>
        </p:spPr>
        <p:txBody>
          <a:bodyPr wrap="square" rtlCol="0">
            <a:spAutoFit/>
          </a:bodyPr>
          <a:lstStyle/>
          <a:p>
            <a:r>
              <a:rPr lang="en-US" altLang="zh-CN" sz="2400" dirty="0" smtClean="0">
                <a:latin typeface="Microsoft Himalaya" panose="01010100010101010101" pitchFamily="2" charset="0"/>
                <a:ea typeface="Microsoft Himalaya" panose="01010100010101010101" pitchFamily="2" charset="0"/>
                <a:cs typeface="Microsoft Himalaya" panose="01010100010101010101" pitchFamily="2" charset="0"/>
              </a:rPr>
              <a:t>TAES’2020</a:t>
            </a:r>
            <a:endParaRPr lang="zh-CN" altLang="en-US" sz="2400" dirty="0">
              <a:latin typeface="Microsoft Himalaya" panose="01010100010101010101" pitchFamily="2" charset="0"/>
              <a:ea typeface="Microsoft YaHei UI" panose="020B0503020204020204" pitchFamily="34" charset="-122"/>
              <a:cs typeface="Microsoft Himalaya" panose="01010100010101010101" pitchFamily="2" charset="0"/>
            </a:endParaRPr>
          </a:p>
        </p:txBody>
      </p:sp>
      <p:sp>
        <p:nvSpPr>
          <p:cNvPr id="67" name="文本框 66"/>
          <p:cNvSpPr txBox="1"/>
          <p:nvPr/>
        </p:nvSpPr>
        <p:spPr>
          <a:xfrm>
            <a:off x="748034" y="3284303"/>
            <a:ext cx="11021135" cy="769441"/>
          </a:xfrm>
          <a:prstGeom prst="rect">
            <a:avLst/>
          </a:prstGeom>
          <a:noFill/>
        </p:spPr>
        <p:txBody>
          <a:bodyPr wrap="square" rtlCol="0">
            <a:spAutoFit/>
          </a:bodyPr>
          <a:lstStyle/>
          <a:p>
            <a:r>
              <a:rPr lang="en-US" altLang="zh-CN" sz="2200" dirty="0" smtClean="0">
                <a:latin typeface="+mn-ea"/>
              </a:rPr>
              <a:t>28nm</a:t>
            </a:r>
            <a:r>
              <a:rPr lang="zh-CN" altLang="en-US" sz="2200" dirty="0" smtClean="0">
                <a:latin typeface="+mn-ea"/>
              </a:rPr>
              <a:t>下，无容错能力的锁存器尺寸增加到最小尺寸的约</a:t>
            </a:r>
            <a:r>
              <a:rPr lang="en-US" altLang="zh-CN" sz="2200" dirty="0" smtClean="0">
                <a:solidFill>
                  <a:srgbClr val="FF0000"/>
                </a:solidFill>
                <a:latin typeface="+mn-ea"/>
              </a:rPr>
              <a:t>15.34</a:t>
            </a:r>
            <a:r>
              <a:rPr lang="zh-CN" altLang="en-US" sz="2200" dirty="0" smtClean="0">
                <a:solidFill>
                  <a:srgbClr val="FF0000"/>
                </a:solidFill>
                <a:latin typeface="+mn-ea"/>
              </a:rPr>
              <a:t>倍</a:t>
            </a:r>
            <a:r>
              <a:rPr lang="zh-CN" altLang="en-US" sz="2200" dirty="0" smtClean="0">
                <a:latin typeface="+mn-ea"/>
              </a:rPr>
              <a:t>时，</a:t>
            </a:r>
            <a:r>
              <a:rPr lang="en-US" altLang="zh-CN" sz="2200" dirty="0" smtClean="0">
                <a:latin typeface="+mn-ea"/>
              </a:rPr>
              <a:t>SER</a:t>
            </a:r>
            <a:r>
              <a:rPr lang="zh-CN" altLang="en-US" sz="2200" dirty="0" smtClean="0">
                <a:latin typeface="+mn-ea"/>
              </a:rPr>
              <a:t>将达到最大值，继续增加到约</a:t>
            </a:r>
            <a:r>
              <a:rPr lang="en-US" altLang="zh-CN" sz="2200" dirty="0" smtClean="0">
                <a:solidFill>
                  <a:srgbClr val="FF0000"/>
                </a:solidFill>
                <a:latin typeface="+mn-ea"/>
              </a:rPr>
              <a:t>65.03</a:t>
            </a:r>
            <a:r>
              <a:rPr lang="zh-CN" altLang="en-US" sz="2200" dirty="0" smtClean="0">
                <a:solidFill>
                  <a:srgbClr val="FF0000"/>
                </a:solidFill>
                <a:latin typeface="+mn-ea"/>
              </a:rPr>
              <a:t>倍</a:t>
            </a:r>
            <a:r>
              <a:rPr lang="zh-CN" altLang="en-US" sz="2200" dirty="0" smtClean="0">
                <a:latin typeface="+mn-ea"/>
              </a:rPr>
              <a:t>后才小于采用</a:t>
            </a:r>
            <a:r>
              <a:rPr lang="zh-CN" altLang="en-US" sz="2200" dirty="0" smtClean="0">
                <a:solidFill>
                  <a:srgbClr val="FF0000"/>
                </a:solidFill>
                <a:latin typeface="+mn-ea"/>
              </a:rPr>
              <a:t>最小尺寸</a:t>
            </a:r>
            <a:r>
              <a:rPr lang="zh-CN" altLang="en-US" sz="2200" dirty="0" smtClean="0">
                <a:latin typeface="+mn-ea"/>
              </a:rPr>
              <a:t>但</a:t>
            </a:r>
            <a:r>
              <a:rPr lang="zh-CN" altLang="en-US" sz="2200" dirty="0" smtClean="0">
                <a:solidFill>
                  <a:srgbClr val="FF0000"/>
                </a:solidFill>
                <a:latin typeface="+mn-ea"/>
              </a:rPr>
              <a:t>具有容错能力</a:t>
            </a:r>
            <a:r>
              <a:rPr lang="zh-CN" altLang="en-US" sz="2200" dirty="0" smtClean="0">
                <a:latin typeface="+mn-ea"/>
              </a:rPr>
              <a:t>的锁存器的</a:t>
            </a:r>
            <a:r>
              <a:rPr lang="en-US" altLang="zh-CN" sz="2200" dirty="0" smtClean="0">
                <a:latin typeface="+mn-ea"/>
              </a:rPr>
              <a:t>SER</a:t>
            </a:r>
            <a:r>
              <a:rPr lang="en-US" altLang="zh-CN" sz="2200" baseline="-25000" dirty="0" smtClean="0">
                <a:latin typeface="+mn-ea"/>
              </a:rPr>
              <a:t>H</a:t>
            </a:r>
            <a:r>
              <a:rPr lang="zh-CN" altLang="en-US" sz="2200" dirty="0" smtClean="0">
                <a:latin typeface="+mn-ea"/>
              </a:rPr>
              <a:t>值</a:t>
            </a:r>
            <a:endParaRPr lang="zh-CN" altLang="en-US" sz="2200" baseline="-25000" dirty="0">
              <a:latin typeface="+mn-ea"/>
            </a:endParaRPr>
          </a:p>
        </p:txBody>
      </p:sp>
      <p:sp>
        <p:nvSpPr>
          <p:cNvPr id="35" name="文本框 34"/>
          <p:cNvSpPr txBox="1"/>
          <p:nvPr/>
        </p:nvSpPr>
        <p:spPr>
          <a:xfrm>
            <a:off x="5120058" y="2127491"/>
            <a:ext cx="1263232" cy="430887"/>
          </a:xfrm>
          <a:prstGeom prst="rect">
            <a:avLst/>
          </a:prstGeom>
          <a:noFill/>
        </p:spPr>
        <p:txBody>
          <a:bodyPr wrap="square" rtlCol="0">
            <a:spAutoFit/>
          </a:bodyPr>
          <a:lstStyle/>
          <a:p>
            <a:r>
              <a:rPr lang="en-US" altLang="zh-CN" sz="2200" dirty="0" smtClean="0">
                <a:latin typeface="+mn-ea"/>
              </a:rPr>
              <a:t>28nm</a:t>
            </a:r>
            <a:r>
              <a:rPr lang="zh-CN" altLang="en-US" sz="2200" dirty="0" smtClean="0">
                <a:latin typeface="+mn-ea"/>
              </a:rPr>
              <a:t>下，</a:t>
            </a:r>
            <a:endParaRPr lang="zh-CN" altLang="en-US" sz="2200" dirty="0">
              <a:latin typeface="+mn-ea"/>
            </a:endParaRPr>
          </a:p>
        </p:txBody>
      </p:sp>
      <p:sp>
        <p:nvSpPr>
          <p:cNvPr id="37" name="TextBox 33"/>
          <p:cNvSpPr txBox="1"/>
          <p:nvPr/>
        </p:nvSpPr>
        <p:spPr>
          <a:xfrm>
            <a:off x="6592969" y="588469"/>
            <a:ext cx="600128" cy="600164"/>
          </a:xfrm>
          <a:prstGeom prst="rect">
            <a:avLst/>
          </a:prstGeom>
          <a:noFill/>
        </p:spPr>
        <p:txBody>
          <a:bodyPr wrap="square" rtlCol="0">
            <a:spAutoFit/>
          </a:bodyPr>
          <a:lstStyle/>
          <a:p>
            <a:pPr lvl="0">
              <a:lnSpc>
                <a:spcPct val="150000"/>
              </a:lnSpc>
              <a:defRPr/>
            </a:pPr>
            <a:r>
              <a:rPr lang="en-US" altLang="zh-CN" sz="2200" dirty="0" smtClean="0">
                <a:solidFill>
                  <a:srgbClr val="5B9BD5"/>
                </a:solidFill>
                <a:cs typeface="+mn-ea"/>
                <a:sym typeface="+mn-lt"/>
              </a:rPr>
              <a:t>01.</a:t>
            </a:r>
            <a:endParaRPr lang="en-GB" altLang="zh-CN" sz="2200" dirty="0">
              <a:solidFill>
                <a:srgbClr val="5B9BD5"/>
              </a:solidFill>
              <a:cs typeface="+mn-ea"/>
              <a:sym typeface="+mn-lt"/>
            </a:endParaRPr>
          </a:p>
        </p:txBody>
      </p:sp>
      <p:sp>
        <p:nvSpPr>
          <p:cNvPr id="38" name="TextBox 33"/>
          <p:cNvSpPr txBox="1"/>
          <p:nvPr/>
        </p:nvSpPr>
        <p:spPr>
          <a:xfrm>
            <a:off x="307150" y="3169354"/>
            <a:ext cx="600128" cy="600164"/>
          </a:xfrm>
          <a:prstGeom prst="rect">
            <a:avLst/>
          </a:prstGeom>
          <a:noFill/>
        </p:spPr>
        <p:txBody>
          <a:bodyPr wrap="square" rtlCol="0">
            <a:spAutoFit/>
          </a:bodyPr>
          <a:lstStyle/>
          <a:p>
            <a:pPr lvl="0">
              <a:lnSpc>
                <a:spcPct val="150000"/>
              </a:lnSpc>
              <a:defRPr/>
            </a:pPr>
            <a:r>
              <a:rPr lang="en-US" altLang="zh-CN" sz="2200" dirty="0" smtClean="0">
                <a:solidFill>
                  <a:srgbClr val="5B9BD5"/>
                </a:solidFill>
                <a:cs typeface="+mn-ea"/>
                <a:sym typeface="+mn-lt"/>
              </a:rPr>
              <a:t>02.</a:t>
            </a:r>
            <a:endParaRPr lang="en-GB" altLang="zh-CN" sz="2200" dirty="0">
              <a:solidFill>
                <a:srgbClr val="5B9BD5"/>
              </a:solidFill>
              <a:cs typeface="+mn-ea"/>
              <a:sym typeface="+mn-lt"/>
            </a:endParaRPr>
          </a:p>
        </p:txBody>
      </p:sp>
      <p:sp>
        <p:nvSpPr>
          <p:cNvPr id="40" name="文本框 39"/>
          <p:cNvSpPr txBox="1"/>
          <p:nvPr/>
        </p:nvSpPr>
        <p:spPr>
          <a:xfrm>
            <a:off x="3846815" y="736825"/>
            <a:ext cx="1354599" cy="430887"/>
          </a:xfrm>
          <a:prstGeom prst="rect">
            <a:avLst/>
          </a:prstGeom>
          <a:noFill/>
        </p:spPr>
        <p:txBody>
          <a:bodyPr wrap="square" rtlCol="0">
            <a:spAutoFit/>
          </a:bodyPr>
          <a:lstStyle/>
          <a:p>
            <a:r>
              <a:rPr lang="zh-CN" altLang="en-US" sz="2200" dirty="0" smtClean="0">
                <a:latin typeface="+mn-ea"/>
              </a:rPr>
              <a:t>收集效率</a:t>
            </a:r>
            <a:endParaRPr lang="zh-CN" altLang="en-US" sz="2200" dirty="0">
              <a:latin typeface="+mn-ea"/>
            </a:endParaRPr>
          </a:p>
        </p:txBody>
      </p:sp>
      <mc:AlternateContent xmlns:mc="http://schemas.openxmlformats.org/markup-compatibility/2006" xmlns:a14="http://schemas.microsoft.com/office/drawing/2010/main">
        <mc:Choice Requires="a14">
          <p:sp>
            <p:nvSpPr>
              <p:cNvPr id="44" name="文本框 43"/>
              <p:cNvSpPr txBox="1"/>
              <p:nvPr/>
            </p:nvSpPr>
            <p:spPr>
              <a:xfrm>
                <a:off x="7564302" y="2122470"/>
                <a:ext cx="1913994" cy="430887"/>
              </a:xfrm>
              <a:prstGeom prst="rect">
                <a:avLst/>
              </a:prstGeom>
              <a:noFill/>
            </p:spPr>
            <p:txBody>
              <a:bodyPr wrap="square" rtlCol="0">
                <a:spAutoFit/>
              </a:bodyPr>
              <a:lstStyle/>
              <a:p>
                <a14:m>
                  <m:oMath xmlns:m="http://schemas.openxmlformats.org/officeDocument/2006/math">
                    <m:r>
                      <a:rPr lang="zh-CN" altLang="en-US" sz="2200" i="1" smtClean="0">
                        <a:latin typeface="Cambria Math" panose="02040503050406030204" pitchFamily="18" charset="0"/>
                        <a:ea typeface="Cambria Math" panose="02040503050406030204" pitchFamily="18" charset="0"/>
                      </a:rPr>
                      <m:t>约为</m:t>
                    </m:r>
                  </m:oMath>
                </a14:m>
                <a:r>
                  <a:rPr lang="en-US" altLang="zh-CN" sz="2200" dirty="0" smtClean="0">
                    <a:latin typeface="+mn-ea"/>
                  </a:rPr>
                  <a:t>0.0652</a:t>
                </a:r>
                <a:endParaRPr lang="zh-CN" altLang="en-US" sz="2200" dirty="0">
                  <a:latin typeface="+mn-ea"/>
                </a:endParaRPr>
              </a:p>
            </p:txBody>
          </p:sp>
        </mc:Choice>
        <mc:Fallback xmlns="">
          <p:sp>
            <p:nvSpPr>
              <p:cNvPr id="44" name="文本框 43"/>
              <p:cNvSpPr txBox="1">
                <a:spLocks noRot="1" noChangeAspect="1" noMove="1" noResize="1" noEditPoints="1" noAdjustHandles="1" noChangeArrowheads="1" noChangeShapeType="1" noTextEdit="1"/>
              </p:cNvSpPr>
              <p:nvPr/>
            </p:nvSpPr>
            <p:spPr>
              <a:xfrm>
                <a:off x="7564302" y="2122470"/>
                <a:ext cx="1913994" cy="430887"/>
              </a:xfrm>
              <a:prstGeom prst="rect">
                <a:avLst/>
              </a:prstGeom>
              <a:blipFill>
                <a:blip r:embed="rId11"/>
                <a:stretch>
                  <a:fillRect l="-2229" t="-9859" b="-28169"/>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63" name="文本框 62"/>
              <p:cNvSpPr txBox="1"/>
              <p:nvPr/>
            </p:nvSpPr>
            <p:spPr>
              <a:xfrm>
                <a:off x="6233651" y="2100588"/>
                <a:ext cx="1499163" cy="430887"/>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altLang="zh-CN" sz="2200" i="1" smtClean="0">
                              <a:latin typeface="Cambria Math" panose="02040503050406030204" pitchFamily="18" charset="0"/>
                              <a:ea typeface="Cambria Math" panose="02040503050406030204" pitchFamily="18" charset="0"/>
                            </a:rPr>
                          </m:ctrlPr>
                        </m:sSubPr>
                        <m:e>
                          <m:r>
                            <a:rPr lang="en-US" altLang="zh-CN" sz="2200" b="0" i="1" smtClean="0">
                              <a:latin typeface="Cambria Math" panose="02040503050406030204" pitchFamily="18" charset="0"/>
                              <a:ea typeface="Cambria Math" panose="02040503050406030204" pitchFamily="18" charset="0"/>
                            </a:rPr>
                            <m:t>𝑄</m:t>
                          </m:r>
                          <m:r>
                            <m:rPr>
                              <m:sty m:val="p"/>
                            </m:rPr>
                            <a:rPr lang="en-US" altLang="zh-CN" sz="2200" i="1">
                              <a:latin typeface="Cambria Math" panose="02040503050406030204" pitchFamily="18" charset="0"/>
                              <a:ea typeface="Cambria Math" panose="02040503050406030204" pitchFamily="18" charset="0"/>
                            </a:rPr>
                            <m:t>crit</m:t>
                          </m:r>
                        </m:e>
                        <m:sub>
                          <m:r>
                            <a:rPr lang="en-US" altLang="zh-CN" sz="2200" b="0" i="1" smtClean="0">
                              <a:latin typeface="Cambria Math" panose="02040503050406030204" pitchFamily="18" charset="0"/>
                              <a:ea typeface="Cambria Math" panose="02040503050406030204" pitchFamily="18" charset="0"/>
                            </a:rPr>
                            <m:t>0</m:t>
                          </m:r>
                        </m:sub>
                      </m:sSub>
                      <m:r>
                        <a:rPr lang="en-US" altLang="zh-CN" sz="2200" b="0" i="1" smtClean="0">
                          <a:latin typeface="Cambria Math" panose="02040503050406030204" pitchFamily="18" charset="0"/>
                          <a:ea typeface="Cambria Math" panose="02040503050406030204" pitchFamily="18" charset="0"/>
                        </a:rPr>
                        <m:t>/</m:t>
                      </m:r>
                      <m:sSub>
                        <m:sSubPr>
                          <m:ctrlPr>
                            <a:rPr lang="en-US" altLang="zh-CN" sz="2200" b="0" i="1" smtClean="0">
                              <a:latin typeface="Cambria Math" panose="02040503050406030204" pitchFamily="18" charset="0"/>
                              <a:ea typeface="Cambria Math" panose="02040503050406030204" pitchFamily="18" charset="0"/>
                            </a:rPr>
                          </m:ctrlPr>
                        </m:sSubPr>
                        <m:e>
                          <m:r>
                            <a:rPr lang="en-US" altLang="zh-CN" sz="2200" b="0" i="1" smtClean="0">
                              <a:latin typeface="Cambria Math" panose="02040503050406030204" pitchFamily="18" charset="0"/>
                              <a:ea typeface="Cambria Math" panose="02040503050406030204" pitchFamily="18" charset="0"/>
                            </a:rPr>
                            <m:t>𝑄</m:t>
                          </m:r>
                        </m:e>
                        <m:sub>
                          <m:r>
                            <a:rPr lang="en-US" altLang="zh-CN" sz="2200" b="0" i="1" smtClean="0">
                              <a:latin typeface="Cambria Math" panose="02040503050406030204" pitchFamily="18" charset="0"/>
                              <a:ea typeface="Cambria Math" panose="02040503050406030204" pitchFamily="18" charset="0"/>
                            </a:rPr>
                            <m:t>𝑆</m:t>
                          </m:r>
                        </m:sub>
                      </m:sSub>
                    </m:oMath>
                  </m:oMathPara>
                </a14:m>
                <a:endParaRPr lang="zh-CN" altLang="en-US" sz="2200" dirty="0">
                  <a:latin typeface="+mn-ea"/>
                </a:endParaRPr>
              </a:p>
            </p:txBody>
          </p:sp>
        </mc:Choice>
        <mc:Fallback xmlns="">
          <p:sp>
            <p:nvSpPr>
              <p:cNvPr id="63" name="文本框 62"/>
              <p:cNvSpPr txBox="1">
                <a:spLocks noRot="1" noChangeAspect="1" noMove="1" noResize="1" noEditPoints="1" noAdjustHandles="1" noChangeArrowheads="1" noChangeShapeType="1" noTextEdit="1"/>
              </p:cNvSpPr>
              <p:nvPr/>
            </p:nvSpPr>
            <p:spPr>
              <a:xfrm>
                <a:off x="6233651" y="2100588"/>
                <a:ext cx="1499163" cy="430887"/>
              </a:xfrm>
              <a:prstGeom prst="rect">
                <a:avLst/>
              </a:prstGeom>
              <a:blipFill>
                <a:blip r:embed="rId12"/>
                <a:stretch>
                  <a:fillRect b="-18571"/>
                </a:stretch>
              </a:blipFill>
            </p:spPr>
            <p:txBody>
              <a:bodyPr/>
              <a:lstStyle/>
              <a:p>
                <a:r>
                  <a:rPr lang="zh-CN" altLang="en-US">
                    <a:noFill/>
                  </a:rPr>
                  <a:t> </a:t>
                </a:r>
              </a:p>
            </p:txBody>
          </p:sp>
        </mc:Fallback>
      </mc:AlternateContent>
      <p:sp>
        <p:nvSpPr>
          <p:cNvPr id="64" name="文本框 63"/>
          <p:cNvSpPr txBox="1"/>
          <p:nvPr/>
        </p:nvSpPr>
        <p:spPr>
          <a:xfrm>
            <a:off x="316509" y="686777"/>
            <a:ext cx="1385624" cy="430887"/>
          </a:xfrm>
          <a:prstGeom prst="rect">
            <a:avLst/>
          </a:prstGeom>
          <a:noFill/>
        </p:spPr>
        <p:txBody>
          <a:bodyPr wrap="square" rtlCol="0">
            <a:spAutoFit/>
          </a:bodyPr>
          <a:lstStyle/>
          <a:p>
            <a:r>
              <a:rPr lang="zh-CN" altLang="en-US" sz="2200" dirty="0" smtClean="0">
                <a:latin typeface="+mn-ea"/>
              </a:rPr>
              <a:t>软错误率：</a:t>
            </a:r>
            <a:endParaRPr lang="zh-CN" altLang="en-US" sz="2200" dirty="0">
              <a:latin typeface="+mn-ea"/>
            </a:endParaRPr>
          </a:p>
        </p:txBody>
      </p:sp>
      <p:sp>
        <p:nvSpPr>
          <p:cNvPr id="65" name="文本框 64"/>
          <p:cNvSpPr txBox="1"/>
          <p:nvPr/>
        </p:nvSpPr>
        <p:spPr>
          <a:xfrm>
            <a:off x="370246" y="6006598"/>
            <a:ext cx="792030" cy="400110"/>
          </a:xfrm>
          <a:prstGeom prst="rect">
            <a:avLst/>
          </a:prstGeom>
          <a:noFill/>
        </p:spPr>
        <p:txBody>
          <a:bodyPr wrap="square" rtlCol="0">
            <a:spAutoFit/>
          </a:bodyPr>
          <a:lstStyle/>
          <a:p>
            <a:pPr>
              <a:defRPr/>
            </a:pPr>
            <a:r>
              <a:rPr lang="zh-CN" altLang="en-US" sz="2000" dirty="0">
                <a:solidFill>
                  <a:srgbClr val="FF0000"/>
                </a:solidFill>
                <a:latin typeface="Franklin Gothic Demi" panose="020B0703020102020204" pitchFamily="34" charset="0"/>
                <a:ea typeface="微软雅黑"/>
              </a:rPr>
              <a:t>本人</a:t>
            </a:r>
          </a:p>
        </p:txBody>
      </p:sp>
    </p:spTree>
    <p:extLst>
      <p:ext uri="{BB962C8B-B14F-4D97-AF65-F5344CB8AC3E}">
        <p14:creationId xmlns:p14="http://schemas.microsoft.com/office/powerpoint/2010/main" val="927966368"/>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6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42"/>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45"/>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46"/>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48"/>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49"/>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50"/>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51"/>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52"/>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53"/>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54"/>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55"/>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56"/>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57"/>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58"/>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59"/>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60"/>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61"/>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62"/>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65"/>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26" presetClass="emph" presetSubtype="0" fill="hold" grpId="1" nodeType="clickEffect">
                                  <p:stCondLst>
                                    <p:cond delay="0"/>
                                  </p:stCondLst>
                                  <p:childTnLst>
                                    <p:animEffect transition="out" filter="fade">
                                      <p:cBhvr>
                                        <p:cTn id="56" dur="500" tmFilter="0, 0; .2, .5; .8, .5; 1, 0"/>
                                        <p:tgtEl>
                                          <p:spTgt spid="53"/>
                                        </p:tgtEl>
                                      </p:cBhvr>
                                    </p:animEffect>
                                    <p:animScale>
                                      <p:cBhvr>
                                        <p:cTn id="57" dur="250" autoRev="1" fill="hold"/>
                                        <p:tgtEl>
                                          <p:spTgt spid="53"/>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p:bldP spid="45" grpId="0" animBg="1"/>
      <p:bldP spid="46" grpId="0" animBg="1"/>
      <p:bldP spid="50" grpId="0"/>
      <p:bldP spid="51" grpId="0"/>
      <p:bldP spid="52" grpId="0"/>
      <p:bldP spid="53" grpId="0"/>
      <p:bldP spid="53" grpId="1"/>
      <p:bldP spid="54" grpId="0"/>
      <p:bldP spid="55" grpId="0"/>
      <p:bldP spid="56" grpId="0"/>
      <p:bldP spid="57" grpId="0"/>
      <p:bldP spid="58" grpId="0"/>
      <p:bldP spid="59" grpId="0"/>
      <p:bldP spid="60" grpId="0"/>
      <p:bldP spid="61" grpId="0"/>
      <p:bldP spid="62" grpId="0"/>
      <p:bldP spid="67" grpId="0"/>
      <p:bldP spid="37" grpId="0"/>
      <p:bldP spid="38" grpId="0"/>
      <p:bldP spid="65" grpId="0"/>
    </p:bldLst>
  </p:timing>
</p:sld>
</file>

<file path=ppt/slides/slide29.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27" name="圆角矩形 26"/>
          <p:cNvSpPr/>
          <p:nvPr/>
        </p:nvSpPr>
        <p:spPr>
          <a:xfrm>
            <a:off x="380999" y="529437"/>
            <a:ext cx="11382376" cy="6033287"/>
          </a:xfrm>
          <a:prstGeom prst="roundRect">
            <a:avLst>
              <a:gd name="adj" fmla="val 0"/>
            </a:avLst>
          </a:prstGeom>
          <a:noFill/>
          <a:ln w="3175">
            <a:solidFill>
              <a:srgbClr val="5B9BD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latin typeface="+mn-ea"/>
              <a:cs typeface="+mn-ea"/>
              <a:sym typeface="+mn-lt"/>
            </a:endParaRPr>
          </a:p>
        </p:txBody>
      </p:sp>
      <p:sp>
        <p:nvSpPr>
          <p:cNvPr id="13" name="Text Placeholder 12"/>
          <p:cNvSpPr txBox="1"/>
          <p:nvPr/>
        </p:nvSpPr>
        <p:spPr>
          <a:xfrm>
            <a:off x="390757" y="49208"/>
            <a:ext cx="10982093" cy="382903"/>
          </a:xfrm>
          <a:prstGeom prst="rect">
            <a:avLst/>
          </a:prstGeom>
        </p:spPr>
        <p:txBody>
          <a:bodyPr lIns="0" rIns="0">
            <a:noAutofit/>
          </a:bodyPr>
          <a:lstStyle>
            <a:lvl1pPr marL="0" indent="0" algn="l" defTabSz="914400" rtl="0" eaLnBrk="1" latinLnBrk="0" hangingPunct="1">
              <a:spcBef>
                <a:spcPct val="20000"/>
              </a:spcBef>
              <a:buFont typeface="Arial" panose="020B0604020202020204" pitchFamily="34" charset="0"/>
              <a:buNone/>
              <a:defRPr sz="1400" b="0" kern="1200" baseline="0">
                <a:solidFill>
                  <a:schemeClr val="accent1"/>
                </a:solidFill>
                <a:latin typeface="U.S. 101" pitchFamily="2" charset="0"/>
                <a:ea typeface="Roboto" pitchFamily="2" charset="0"/>
                <a:cs typeface="+mn-cs"/>
              </a:defRPr>
            </a:lvl1pPr>
            <a:lvl2pPr marL="342900" indent="0" algn="l" defTabSz="914400" rtl="0" eaLnBrk="1" latinLnBrk="0" hangingPunct="1">
              <a:spcBef>
                <a:spcPct val="20000"/>
              </a:spcBef>
              <a:buFont typeface="Arial" panose="020B0604020202020204"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anose="020B0604020202020204"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zh-CN" altLang="en-US" sz="2800" b="1" dirty="0" smtClean="0">
                <a:solidFill>
                  <a:srgbClr val="5B9BD5"/>
                </a:solidFill>
                <a:latin typeface="+mn-ea"/>
                <a:ea typeface="+mn-ea"/>
                <a:cs typeface="+mn-ea"/>
                <a:sym typeface="+mn-lt"/>
              </a:rPr>
              <a:t>研究内容一</a:t>
            </a:r>
            <a:r>
              <a:rPr lang="zh-CN" altLang="en-US" sz="2800" b="1" dirty="0">
                <a:solidFill>
                  <a:srgbClr val="5B9BD5"/>
                </a:solidFill>
                <a:latin typeface="+mn-ea"/>
                <a:ea typeface="+mn-ea"/>
                <a:cs typeface="+mn-ea"/>
                <a:sym typeface="+mn-lt"/>
              </a:rPr>
              <a:t>：单节点翻转自恢复的出错改错型时序</a:t>
            </a:r>
            <a:r>
              <a:rPr lang="en-US" altLang="zh-CN" sz="2800" b="1" dirty="0">
                <a:solidFill>
                  <a:srgbClr val="5B9BD5"/>
                </a:solidFill>
                <a:latin typeface="+mn-ea"/>
                <a:ea typeface="+mn-ea"/>
                <a:cs typeface="+mn-ea"/>
                <a:sym typeface="+mn-lt"/>
              </a:rPr>
              <a:t>EDAC</a:t>
            </a:r>
            <a:r>
              <a:rPr lang="zh-CN" altLang="en-US" sz="2800" b="1" dirty="0">
                <a:solidFill>
                  <a:srgbClr val="5B9BD5"/>
                </a:solidFill>
                <a:latin typeface="+mn-ea"/>
                <a:ea typeface="+mn-ea"/>
                <a:cs typeface="+mn-ea"/>
                <a:sym typeface="+mn-lt"/>
              </a:rPr>
              <a:t>电路</a:t>
            </a:r>
            <a:r>
              <a:rPr lang="zh-CN" altLang="en-US" sz="2800" b="1" dirty="0" smtClean="0">
                <a:solidFill>
                  <a:srgbClr val="5B9BD5"/>
                </a:solidFill>
                <a:latin typeface="+mn-ea"/>
                <a:ea typeface="+mn-ea"/>
                <a:cs typeface="+mn-ea"/>
                <a:sym typeface="+mn-lt"/>
              </a:rPr>
              <a:t>设计</a:t>
            </a:r>
            <a:endParaRPr lang="en-GB" altLang="zh-CN" sz="2800" b="1" dirty="0">
              <a:solidFill>
                <a:srgbClr val="5B9BD5"/>
              </a:solidFill>
              <a:latin typeface="+mn-ea"/>
              <a:ea typeface="+mn-ea"/>
              <a:cs typeface="+mn-ea"/>
              <a:sym typeface="+mn-lt"/>
            </a:endParaRPr>
          </a:p>
        </p:txBody>
      </p:sp>
      <p:sp>
        <p:nvSpPr>
          <p:cNvPr id="7" name="灯片编号占位符 6"/>
          <p:cNvSpPr>
            <a:spLocks noGrp="1"/>
          </p:cNvSpPr>
          <p:nvPr>
            <p:ph type="sldNum" sz="quarter" idx="13"/>
          </p:nvPr>
        </p:nvSpPr>
        <p:spPr/>
        <p:txBody>
          <a:bodyPr/>
          <a:lstStyle/>
          <a:p>
            <a:fld id="{D44FA6E1-6B83-4935-BD31-F33F54FC6619}" type="slidenum">
              <a:rPr lang="zh-CN" altLang="en-US" smtClean="0"/>
              <a:pPr/>
              <a:t>29</a:t>
            </a:fld>
            <a:endParaRPr lang="zh-CN" altLang="en-US" dirty="0"/>
          </a:p>
        </p:txBody>
      </p:sp>
      <p:pic>
        <p:nvPicPr>
          <p:cNvPr id="4" name="图片 3"/>
          <p:cNvPicPr>
            <a:picLocks noChangeAspect="1"/>
          </p:cNvPicPr>
          <p:nvPr/>
        </p:nvPicPr>
        <p:blipFill>
          <a:blip r:embed="rId3"/>
          <a:stretch>
            <a:fillRect/>
          </a:stretch>
        </p:blipFill>
        <p:spPr>
          <a:xfrm>
            <a:off x="581832" y="1043828"/>
            <a:ext cx="2793106" cy="2749366"/>
          </a:xfrm>
          <a:prstGeom prst="rect">
            <a:avLst/>
          </a:prstGeom>
        </p:spPr>
      </p:pic>
      <p:sp>
        <p:nvSpPr>
          <p:cNvPr id="35" name="文本框 34"/>
          <p:cNvSpPr txBox="1"/>
          <p:nvPr/>
        </p:nvSpPr>
        <p:spPr>
          <a:xfrm>
            <a:off x="400551" y="480277"/>
            <a:ext cx="7076092" cy="461665"/>
          </a:xfrm>
          <a:prstGeom prst="rect">
            <a:avLst/>
          </a:prstGeom>
          <a:noFill/>
        </p:spPr>
        <p:txBody>
          <a:bodyPr wrap="square" rtlCol="0">
            <a:spAutoFit/>
          </a:bodyPr>
          <a:lstStyle/>
          <a:p>
            <a:pPr marL="342900" indent="-342900">
              <a:buClr>
                <a:schemeClr val="accent1"/>
              </a:buClr>
              <a:buFont typeface="Wingdings" panose="05000000000000000000" pitchFamily="2" charset="2"/>
              <a:buChar char="p"/>
            </a:pPr>
            <a:r>
              <a:rPr lang="zh-CN" altLang="en-US" sz="2400" dirty="0" smtClean="0">
                <a:latin typeface="+mn-ea"/>
              </a:rPr>
              <a:t>单节点翻转自恢复</a:t>
            </a:r>
            <a:r>
              <a:rPr lang="zh-CN" altLang="en-US" sz="2400" dirty="0" smtClean="0">
                <a:latin typeface="+mn-ea"/>
              </a:rPr>
              <a:t>的跳变型监测</a:t>
            </a:r>
            <a:r>
              <a:rPr lang="zh-CN" altLang="en-US" sz="2400" dirty="0" smtClean="0">
                <a:latin typeface="+mn-ea"/>
              </a:rPr>
              <a:t>单元（</a:t>
            </a:r>
            <a:r>
              <a:rPr lang="en-US" altLang="zh-CN" sz="2400" dirty="0" smtClean="0">
                <a:latin typeface="+mn-ea"/>
              </a:rPr>
              <a:t>SRTD</a:t>
            </a:r>
            <a:r>
              <a:rPr lang="zh-CN" altLang="en-US" sz="2400" dirty="0" smtClean="0">
                <a:latin typeface="+mn-ea"/>
              </a:rPr>
              <a:t>）</a:t>
            </a:r>
            <a:endParaRPr lang="zh-CN" altLang="en-US" sz="2400" dirty="0">
              <a:latin typeface="+mn-ea"/>
            </a:endParaRPr>
          </a:p>
        </p:txBody>
      </p:sp>
      <p:sp>
        <p:nvSpPr>
          <p:cNvPr id="51" name="文本框 50"/>
          <p:cNvSpPr txBox="1"/>
          <p:nvPr/>
        </p:nvSpPr>
        <p:spPr>
          <a:xfrm>
            <a:off x="4213614" y="3800799"/>
            <a:ext cx="2585985" cy="473976"/>
          </a:xfrm>
          <a:prstGeom prst="rect">
            <a:avLst/>
          </a:prstGeom>
          <a:noFill/>
        </p:spPr>
        <p:txBody>
          <a:bodyPr wrap="square" rtlCol="0">
            <a:spAutoFit/>
          </a:bodyPr>
          <a:lstStyle/>
          <a:p>
            <a:pPr>
              <a:buClr>
                <a:schemeClr val="accent1"/>
              </a:buClr>
            </a:pPr>
            <a:r>
              <a:rPr lang="en-US" altLang="zh-CN" sz="2200" dirty="0" smtClean="0">
                <a:latin typeface="+mn-ea"/>
              </a:rPr>
              <a:t>CK=0</a:t>
            </a:r>
            <a:r>
              <a:rPr lang="zh-CN" altLang="en-US" sz="2200" dirty="0" smtClean="0">
                <a:latin typeface="+mn-ea"/>
              </a:rPr>
              <a:t>，预充电</a:t>
            </a:r>
            <a:endParaRPr lang="zh-CN" altLang="en-US" sz="2200" dirty="0">
              <a:latin typeface="+mn-ea"/>
            </a:endParaRPr>
          </a:p>
        </p:txBody>
      </p:sp>
      <p:sp>
        <p:nvSpPr>
          <p:cNvPr id="52" name="文本框 51"/>
          <p:cNvSpPr txBox="1"/>
          <p:nvPr/>
        </p:nvSpPr>
        <p:spPr>
          <a:xfrm>
            <a:off x="858935" y="3800799"/>
            <a:ext cx="1884265" cy="430887"/>
          </a:xfrm>
          <a:prstGeom prst="rect">
            <a:avLst/>
          </a:prstGeom>
          <a:noFill/>
        </p:spPr>
        <p:txBody>
          <a:bodyPr wrap="square" rtlCol="0">
            <a:spAutoFit/>
          </a:bodyPr>
          <a:lstStyle/>
          <a:p>
            <a:pPr>
              <a:buClr>
                <a:schemeClr val="accent1"/>
              </a:buClr>
            </a:pPr>
            <a:r>
              <a:rPr lang="en-US" altLang="zh-CN" sz="2200" dirty="0" smtClean="0">
                <a:latin typeface="+mn-ea"/>
              </a:rPr>
              <a:t>SRTD</a:t>
            </a:r>
            <a:r>
              <a:rPr lang="zh-CN" altLang="en-US" sz="2200" dirty="0" smtClean="0">
                <a:latin typeface="+mn-ea"/>
              </a:rPr>
              <a:t>原理图</a:t>
            </a:r>
            <a:endParaRPr lang="zh-CN" altLang="en-US" sz="2200" dirty="0">
              <a:latin typeface="+mn-ea"/>
            </a:endParaRPr>
          </a:p>
        </p:txBody>
      </p:sp>
      <p:graphicFrame>
        <p:nvGraphicFramePr>
          <p:cNvPr id="14" name="表格 13"/>
          <p:cNvGraphicFramePr>
            <a:graphicFrameLocks noGrp="1"/>
          </p:cNvGraphicFramePr>
          <p:nvPr>
            <p:extLst>
              <p:ext uri="{D42A27DB-BD31-4B8C-83A1-F6EECF244321}">
                <p14:modId xmlns:p14="http://schemas.microsoft.com/office/powerpoint/2010/main" val="2602571705"/>
              </p:ext>
            </p:extLst>
          </p:nvPr>
        </p:nvGraphicFramePr>
        <p:xfrm>
          <a:off x="7108724" y="1336057"/>
          <a:ext cx="4537279" cy="2011680"/>
        </p:xfrm>
        <a:graphic>
          <a:graphicData uri="http://schemas.openxmlformats.org/drawingml/2006/table">
            <a:tbl>
              <a:tblPr>
                <a:tableStyleId>{5C22544A-7EE6-4342-B048-85BDC9FD1C3A}</a:tableStyleId>
              </a:tblPr>
              <a:tblGrid>
                <a:gridCol w="2294280">
                  <a:extLst>
                    <a:ext uri="{9D8B030D-6E8A-4147-A177-3AD203B41FA5}">
                      <a16:colId xmlns:a16="http://schemas.microsoft.com/office/drawing/2014/main" val="3015405109"/>
                    </a:ext>
                  </a:extLst>
                </a:gridCol>
                <a:gridCol w="2242999">
                  <a:extLst>
                    <a:ext uri="{9D8B030D-6E8A-4147-A177-3AD203B41FA5}">
                      <a16:colId xmlns:a16="http://schemas.microsoft.com/office/drawing/2014/main" val="4072646913"/>
                    </a:ext>
                  </a:extLst>
                </a:gridCol>
              </a:tblGrid>
              <a:tr h="290048">
                <a:tc>
                  <a:txBody>
                    <a:bodyPr/>
                    <a:lstStyle/>
                    <a:p>
                      <a:pPr algn="ctr">
                        <a:spcAft>
                          <a:spcPts val="0"/>
                        </a:spcAft>
                      </a:pPr>
                      <a:r>
                        <a:rPr lang="en-US" sz="2200" kern="100" dirty="0">
                          <a:effectLst/>
                          <a:latin typeface="+mn-ea"/>
                          <a:ea typeface="+mn-ea"/>
                        </a:rPr>
                        <a:t> </a:t>
                      </a:r>
                      <a:endParaRPr lang="zh-CN" sz="2200" kern="100" dirty="0">
                        <a:effectLst/>
                        <a:latin typeface="+mn-ea"/>
                        <a:ea typeface="+mn-ea"/>
                        <a:cs typeface="Times New Roman" panose="02020603050405020304" pitchFamily="18" charset="0"/>
                      </a:endParaRPr>
                    </a:p>
                  </a:txBody>
                  <a:tcPr marL="68580" marR="68580" marT="0" marB="0"/>
                </a:tc>
                <a:tc>
                  <a:txBody>
                    <a:bodyPr/>
                    <a:lstStyle/>
                    <a:p>
                      <a:pPr algn="ctr">
                        <a:spcAft>
                          <a:spcPts val="0"/>
                        </a:spcAft>
                      </a:pPr>
                      <a:r>
                        <a:rPr lang="en-US" sz="2200" kern="100" dirty="0" smtClean="0">
                          <a:effectLst/>
                          <a:latin typeface="+mn-ea"/>
                          <a:ea typeface="+mn-ea"/>
                        </a:rPr>
                        <a:t>Proposed</a:t>
                      </a:r>
                      <a:r>
                        <a:rPr lang="en-US" sz="2200" kern="100" baseline="0" dirty="0" smtClean="0">
                          <a:effectLst/>
                          <a:latin typeface="+mn-ea"/>
                          <a:ea typeface="+mn-ea"/>
                        </a:rPr>
                        <a:t> </a:t>
                      </a:r>
                      <a:r>
                        <a:rPr lang="en-US" sz="2200" kern="100" dirty="0" smtClean="0">
                          <a:effectLst/>
                          <a:latin typeface="+mn-ea"/>
                          <a:ea typeface="+mn-ea"/>
                        </a:rPr>
                        <a:t>SRTD</a:t>
                      </a:r>
                      <a:endParaRPr lang="zh-CN" sz="2200" kern="100" dirty="0">
                        <a:effectLst/>
                        <a:latin typeface="+mn-ea"/>
                        <a:ea typeface="+mn-ea"/>
                        <a:cs typeface="Times New Roman" panose="02020603050405020304" pitchFamily="18" charset="0"/>
                      </a:endParaRPr>
                    </a:p>
                  </a:txBody>
                  <a:tcPr marL="68580" marR="68580" marT="0" marB="0"/>
                </a:tc>
                <a:extLst>
                  <a:ext uri="{0D108BD9-81ED-4DB2-BD59-A6C34878D82A}">
                    <a16:rowId xmlns:a16="http://schemas.microsoft.com/office/drawing/2014/main" val="2685644739"/>
                  </a:ext>
                </a:extLst>
              </a:tr>
              <a:tr h="290048">
                <a:tc>
                  <a:txBody>
                    <a:bodyPr/>
                    <a:lstStyle/>
                    <a:p>
                      <a:pPr marL="0" algn="ctr" defTabSz="914400" rtl="0" eaLnBrk="1" latinLnBrk="0" hangingPunct="1">
                        <a:spcAft>
                          <a:spcPts val="0"/>
                        </a:spcAft>
                      </a:pPr>
                      <a:r>
                        <a:rPr lang="zh-CN" sz="2200" kern="100" dirty="0">
                          <a:solidFill>
                            <a:schemeClr val="dk1"/>
                          </a:solidFill>
                          <a:effectLst/>
                          <a:latin typeface="+mn-ea"/>
                          <a:ea typeface="+mn-ea"/>
                          <a:cs typeface="+mn-cs"/>
                        </a:rPr>
                        <a:t>监测方式</a:t>
                      </a:r>
                    </a:p>
                  </a:txBody>
                  <a:tcPr marL="68580" marR="68580" marT="0" marB="0"/>
                </a:tc>
                <a:tc>
                  <a:txBody>
                    <a:bodyPr/>
                    <a:lstStyle/>
                    <a:p>
                      <a:pPr algn="ctr">
                        <a:spcAft>
                          <a:spcPts val="0"/>
                        </a:spcAft>
                      </a:pPr>
                      <a:r>
                        <a:rPr lang="zh-CN" altLang="en-US" sz="2200" kern="100" dirty="0" smtClean="0">
                          <a:effectLst/>
                          <a:latin typeface="+mn-ea"/>
                          <a:ea typeface="+mn-ea"/>
                        </a:rPr>
                        <a:t>跳变型</a:t>
                      </a:r>
                      <a:r>
                        <a:rPr lang="en-US" altLang="zh-CN" sz="2200" kern="100" dirty="0" smtClean="0">
                          <a:effectLst/>
                          <a:latin typeface="+mn-ea"/>
                          <a:ea typeface="+mn-ea"/>
                        </a:rPr>
                        <a:t>TD</a:t>
                      </a:r>
                      <a:endParaRPr lang="zh-CN" sz="2200" kern="100" dirty="0">
                        <a:effectLst/>
                        <a:latin typeface="+mn-ea"/>
                        <a:ea typeface="+mn-ea"/>
                        <a:cs typeface="Times New Roman" panose="02020603050405020304" pitchFamily="18" charset="0"/>
                      </a:endParaRPr>
                    </a:p>
                  </a:txBody>
                  <a:tcPr marL="68580" marR="68580" marT="0" marB="0"/>
                </a:tc>
                <a:extLst>
                  <a:ext uri="{0D108BD9-81ED-4DB2-BD59-A6C34878D82A}">
                    <a16:rowId xmlns:a16="http://schemas.microsoft.com/office/drawing/2014/main" val="2383874348"/>
                  </a:ext>
                </a:extLst>
              </a:tr>
              <a:tr h="290048">
                <a:tc>
                  <a:txBody>
                    <a:bodyPr/>
                    <a:lstStyle/>
                    <a:p>
                      <a:pPr marL="0" algn="ctr" defTabSz="914400" rtl="0" eaLnBrk="1" latinLnBrk="0" hangingPunct="1">
                        <a:spcAft>
                          <a:spcPts val="0"/>
                        </a:spcAft>
                      </a:pPr>
                      <a:r>
                        <a:rPr lang="en-US" sz="2200" kern="100" dirty="0">
                          <a:solidFill>
                            <a:schemeClr val="dk1"/>
                          </a:solidFill>
                          <a:effectLst/>
                          <a:latin typeface="+mn-ea"/>
                          <a:ea typeface="+mn-ea"/>
                          <a:cs typeface="+mn-cs"/>
                        </a:rPr>
                        <a:t>DW(%CK)</a:t>
                      </a:r>
                      <a:endParaRPr lang="zh-CN" sz="2200" kern="100" dirty="0">
                        <a:solidFill>
                          <a:schemeClr val="dk1"/>
                        </a:solidFill>
                        <a:effectLst/>
                        <a:latin typeface="+mn-ea"/>
                        <a:ea typeface="+mn-ea"/>
                        <a:cs typeface="+mn-cs"/>
                      </a:endParaRPr>
                    </a:p>
                  </a:txBody>
                  <a:tcPr marL="68580" marR="68580" marT="0" marB="0"/>
                </a:tc>
                <a:tc>
                  <a:txBody>
                    <a:bodyPr/>
                    <a:lstStyle/>
                    <a:p>
                      <a:pPr algn="ctr">
                        <a:spcAft>
                          <a:spcPts val="0"/>
                        </a:spcAft>
                      </a:pPr>
                      <a:r>
                        <a:rPr lang="en-US" sz="2200" kern="100" dirty="0" smtClean="0">
                          <a:effectLst/>
                          <a:latin typeface="+mn-ea"/>
                          <a:ea typeface="+mn-ea"/>
                        </a:rPr>
                        <a:t>50</a:t>
                      </a:r>
                      <a:r>
                        <a:rPr lang="en-US" altLang="zh-CN" sz="2200" kern="100" dirty="0" smtClean="0">
                          <a:effectLst/>
                          <a:latin typeface="+mn-ea"/>
                          <a:ea typeface="+mn-ea"/>
                        </a:rPr>
                        <a:t>%</a:t>
                      </a:r>
                      <a:endParaRPr lang="zh-CN" sz="2200" kern="100" dirty="0">
                        <a:effectLst/>
                        <a:latin typeface="+mn-ea"/>
                        <a:ea typeface="+mn-ea"/>
                        <a:cs typeface="Times New Roman" panose="02020603050405020304" pitchFamily="18" charset="0"/>
                      </a:endParaRPr>
                    </a:p>
                  </a:txBody>
                  <a:tcPr marL="68580" marR="68580" marT="0" marB="0"/>
                </a:tc>
                <a:extLst>
                  <a:ext uri="{0D108BD9-81ED-4DB2-BD59-A6C34878D82A}">
                    <a16:rowId xmlns:a16="http://schemas.microsoft.com/office/drawing/2014/main" val="1320881564"/>
                  </a:ext>
                </a:extLst>
              </a:tr>
              <a:tr h="290048">
                <a:tc>
                  <a:txBody>
                    <a:bodyPr/>
                    <a:lstStyle/>
                    <a:p>
                      <a:pPr marL="0" algn="ctr" defTabSz="914400" rtl="0" eaLnBrk="1" latinLnBrk="0" hangingPunct="1">
                        <a:spcAft>
                          <a:spcPts val="0"/>
                        </a:spcAft>
                      </a:pPr>
                      <a:r>
                        <a:rPr lang="en-US" sz="2200" kern="100" dirty="0">
                          <a:solidFill>
                            <a:schemeClr val="dk1"/>
                          </a:solidFill>
                          <a:effectLst/>
                          <a:latin typeface="+mn-ea"/>
                          <a:ea typeface="+mn-ea"/>
                          <a:cs typeface="+mn-cs"/>
                        </a:rPr>
                        <a:t>Detection delay</a:t>
                      </a:r>
                      <a:endParaRPr lang="zh-CN" sz="2200" kern="100" dirty="0">
                        <a:solidFill>
                          <a:schemeClr val="dk1"/>
                        </a:solidFill>
                        <a:effectLst/>
                        <a:latin typeface="+mn-ea"/>
                        <a:ea typeface="+mn-ea"/>
                        <a:cs typeface="+mn-cs"/>
                      </a:endParaRPr>
                    </a:p>
                  </a:txBody>
                  <a:tcPr marL="68580" marR="68580" marT="0" marB="0"/>
                </a:tc>
                <a:tc>
                  <a:txBody>
                    <a:bodyPr/>
                    <a:lstStyle/>
                    <a:p>
                      <a:pPr algn="ctr">
                        <a:spcAft>
                          <a:spcPts val="0"/>
                        </a:spcAft>
                      </a:pPr>
                      <a:r>
                        <a:rPr lang="en-US" altLang="zh-CN" sz="2200" kern="100" dirty="0" smtClean="0">
                          <a:effectLst/>
                          <a:latin typeface="+mn-ea"/>
                          <a:ea typeface="+mn-ea"/>
                        </a:rPr>
                        <a:t>0.71x</a:t>
                      </a:r>
                      <a:r>
                        <a:rPr lang="zh-CN" altLang="en-US" sz="2200" kern="100" dirty="0" smtClean="0">
                          <a:effectLst/>
                          <a:latin typeface="+mn-ea"/>
                          <a:ea typeface="+mn-ea"/>
                        </a:rPr>
                        <a:t>*</a:t>
                      </a:r>
                      <a:endParaRPr lang="zh-CN" altLang="zh-CN" sz="2200" kern="100" dirty="0">
                        <a:effectLst/>
                        <a:latin typeface="+mn-ea"/>
                        <a:ea typeface="+mn-ea"/>
                        <a:cs typeface="Times New Roman" panose="02020603050405020304" pitchFamily="18" charset="0"/>
                      </a:endParaRPr>
                    </a:p>
                  </a:txBody>
                  <a:tcPr marL="68580" marR="68580" marT="0" marB="0"/>
                </a:tc>
                <a:extLst>
                  <a:ext uri="{0D108BD9-81ED-4DB2-BD59-A6C34878D82A}">
                    <a16:rowId xmlns:a16="http://schemas.microsoft.com/office/drawing/2014/main" val="4061795285"/>
                  </a:ext>
                </a:extLst>
              </a:tr>
              <a:tr h="290048">
                <a:tc>
                  <a:txBody>
                    <a:bodyPr/>
                    <a:lstStyle/>
                    <a:p>
                      <a:pPr marL="0" algn="ctr" defTabSz="914400" rtl="0" eaLnBrk="1" latinLnBrk="0" hangingPunct="1">
                        <a:spcAft>
                          <a:spcPts val="0"/>
                        </a:spcAft>
                      </a:pPr>
                      <a:r>
                        <a:rPr lang="en-US" sz="2200" kern="100" dirty="0" err="1" smtClean="0">
                          <a:solidFill>
                            <a:schemeClr val="dk1"/>
                          </a:solidFill>
                          <a:effectLst/>
                          <a:latin typeface="+mn-ea"/>
                          <a:ea typeface="+mn-ea"/>
                          <a:cs typeface="+mn-cs"/>
                        </a:rPr>
                        <a:t>TD’transistors</a:t>
                      </a:r>
                      <a:endParaRPr lang="zh-CN" sz="2200" kern="100" dirty="0">
                        <a:solidFill>
                          <a:schemeClr val="dk1"/>
                        </a:solidFill>
                        <a:effectLst/>
                        <a:latin typeface="+mn-ea"/>
                        <a:ea typeface="+mn-ea"/>
                        <a:cs typeface="+mn-cs"/>
                      </a:endParaRPr>
                    </a:p>
                  </a:txBody>
                  <a:tcPr marL="68580" marR="68580" marT="0" marB="0"/>
                </a:tc>
                <a:tc>
                  <a:txBody>
                    <a:bodyPr/>
                    <a:lstStyle/>
                    <a:p>
                      <a:pPr algn="ctr">
                        <a:spcAft>
                          <a:spcPts val="0"/>
                        </a:spcAft>
                      </a:pPr>
                      <a:r>
                        <a:rPr lang="en-US" sz="2200" kern="100" dirty="0" smtClean="0">
                          <a:effectLst/>
                          <a:latin typeface="+mn-ea"/>
                          <a:ea typeface="+mn-ea"/>
                        </a:rPr>
                        <a:t>18</a:t>
                      </a:r>
                      <a:endParaRPr lang="zh-CN" sz="2200" kern="100" dirty="0">
                        <a:effectLst/>
                        <a:latin typeface="+mn-ea"/>
                        <a:ea typeface="+mn-ea"/>
                        <a:cs typeface="Times New Roman" panose="02020603050405020304" pitchFamily="18" charset="0"/>
                      </a:endParaRPr>
                    </a:p>
                  </a:txBody>
                  <a:tcPr marL="68580" marR="68580" marT="0" marB="0"/>
                </a:tc>
                <a:extLst>
                  <a:ext uri="{0D108BD9-81ED-4DB2-BD59-A6C34878D82A}">
                    <a16:rowId xmlns:a16="http://schemas.microsoft.com/office/drawing/2014/main" val="1285127773"/>
                  </a:ext>
                </a:extLst>
              </a:tr>
              <a:tr h="290048">
                <a:tc>
                  <a:txBody>
                    <a:bodyPr/>
                    <a:lstStyle/>
                    <a:p>
                      <a:pPr marL="0" algn="ctr" defTabSz="914400" rtl="0" eaLnBrk="1" latinLnBrk="0" hangingPunct="1">
                        <a:spcAft>
                          <a:spcPts val="0"/>
                        </a:spcAft>
                      </a:pPr>
                      <a:r>
                        <a:rPr lang="en-US" sz="2200" kern="100" dirty="0" err="1" smtClean="0">
                          <a:solidFill>
                            <a:schemeClr val="dk1"/>
                          </a:solidFill>
                          <a:effectLst/>
                          <a:latin typeface="+mn-ea"/>
                          <a:ea typeface="+mn-ea"/>
                          <a:cs typeface="+mn-cs"/>
                        </a:rPr>
                        <a:t>TD’Area</a:t>
                      </a:r>
                      <a:endParaRPr lang="zh-CN" sz="2200" kern="100" dirty="0">
                        <a:solidFill>
                          <a:schemeClr val="dk1"/>
                        </a:solidFill>
                        <a:effectLst/>
                        <a:latin typeface="+mn-ea"/>
                        <a:ea typeface="+mn-ea"/>
                        <a:cs typeface="+mn-cs"/>
                      </a:endParaRPr>
                    </a:p>
                  </a:txBody>
                  <a:tcPr marL="68580" marR="68580" marT="0" marB="0"/>
                </a:tc>
                <a:tc>
                  <a:txBody>
                    <a:bodyPr/>
                    <a:lstStyle/>
                    <a:p>
                      <a:pPr algn="ctr">
                        <a:spcAft>
                          <a:spcPts val="0"/>
                        </a:spcAft>
                      </a:pPr>
                      <a:r>
                        <a:rPr lang="en-US" altLang="zh-CN" sz="2200" kern="100" dirty="0" smtClean="0">
                          <a:effectLst/>
                          <a:latin typeface="+mn-ea"/>
                          <a:ea typeface="+mn-ea"/>
                        </a:rPr>
                        <a:t>0.67x</a:t>
                      </a:r>
                      <a:r>
                        <a:rPr lang="zh-CN" altLang="en-US" sz="2200" kern="100" dirty="0" smtClean="0">
                          <a:effectLst/>
                          <a:latin typeface="+mn-ea"/>
                          <a:ea typeface="+mn-ea"/>
                        </a:rPr>
                        <a:t>*</a:t>
                      </a:r>
                      <a:endParaRPr lang="zh-CN" altLang="zh-CN" sz="2200" kern="100" dirty="0">
                        <a:effectLst/>
                        <a:latin typeface="+mn-ea"/>
                        <a:ea typeface="+mn-ea"/>
                        <a:cs typeface="Times New Roman" panose="02020603050405020304" pitchFamily="18" charset="0"/>
                      </a:endParaRPr>
                    </a:p>
                  </a:txBody>
                  <a:tcPr marL="68580" marR="68580" marT="0" marB="0"/>
                </a:tc>
                <a:extLst>
                  <a:ext uri="{0D108BD9-81ED-4DB2-BD59-A6C34878D82A}">
                    <a16:rowId xmlns:a16="http://schemas.microsoft.com/office/drawing/2014/main" val="2156186345"/>
                  </a:ext>
                </a:extLst>
              </a:tr>
            </a:tbl>
          </a:graphicData>
        </a:graphic>
      </p:graphicFrame>
      <p:pic>
        <p:nvPicPr>
          <p:cNvPr id="2" name="图片 1"/>
          <p:cNvPicPr>
            <a:picLocks noChangeAspect="1"/>
          </p:cNvPicPr>
          <p:nvPr/>
        </p:nvPicPr>
        <p:blipFill>
          <a:blip r:embed="rId4"/>
          <a:stretch>
            <a:fillRect/>
          </a:stretch>
        </p:blipFill>
        <p:spPr>
          <a:xfrm>
            <a:off x="3607976" y="1023781"/>
            <a:ext cx="2837754" cy="2796527"/>
          </a:xfrm>
          <a:prstGeom prst="rect">
            <a:avLst/>
          </a:prstGeom>
        </p:spPr>
      </p:pic>
      <p:sp>
        <p:nvSpPr>
          <p:cNvPr id="20" name="文本框 19"/>
          <p:cNvSpPr txBox="1"/>
          <p:nvPr/>
        </p:nvSpPr>
        <p:spPr>
          <a:xfrm>
            <a:off x="7029058" y="3355567"/>
            <a:ext cx="2109075" cy="400110"/>
          </a:xfrm>
          <a:prstGeom prst="rect">
            <a:avLst/>
          </a:prstGeom>
          <a:noFill/>
        </p:spPr>
        <p:txBody>
          <a:bodyPr wrap="square" rtlCol="0">
            <a:spAutoFit/>
          </a:bodyPr>
          <a:lstStyle/>
          <a:p>
            <a:pPr>
              <a:buClr>
                <a:schemeClr val="accent1"/>
              </a:buClr>
            </a:pPr>
            <a:r>
              <a:rPr lang="en-US" altLang="zh-CN" sz="2000" dirty="0" smtClean="0">
                <a:latin typeface="+mn-ea"/>
              </a:rPr>
              <a:t>*</a:t>
            </a:r>
            <a:r>
              <a:rPr lang="zh-CN" altLang="en-US" sz="2000" dirty="0" smtClean="0">
                <a:latin typeface="+mn-ea"/>
              </a:rPr>
              <a:t>和</a:t>
            </a:r>
            <a:r>
              <a:rPr lang="en-US" altLang="zh-CN" sz="2000" dirty="0" smtClean="0">
                <a:latin typeface="+mn-ea"/>
              </a:rPr>
              <a:t>24T </a:t>
            </a:r>
            <a:r>
              <a:rPr lang="en-US" altLang="zh-CN" sz="2000" dirty="0">
                <a:latin typeface="+mn-ea"/>
              </a:rPr>
              <a:t>FF</a:t>
            </a:r>
            <a:r>
              <a:rPr lang="zh-CN" altLang="en-US" sz="2000" dirty="0" smtClean="0">
                <a:latin typeface="+mn-ea"/>
              </a:rPr>
              <a:t>比较</a:t>
            </a:r>
            <a:endParaRPr lang="zh-CN" altLang="en-US" sz="2000" dirty="0">
              <a:latin typeface="+mn-ea"/>
            </a:endParaRPr>
          </a:p>
        </p:txBody>
      </p:sp>
      <p:sp>
        <p:nvSpPr>
          <p:cNvPr id="34" name="文本框 33"/>
          <p:cNvSpPr txBox="1"/>
          <p:nvPr/>
        </p:nvSpPr>
        <p:spPr>
          <a:xfrm>
            <a:off x="7377643" y="5226463"/>
            <a:ext cx="4543996"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sz="2400" dirty="0" smtClean="0">
                <a:solidFill>
                  <a:srgbClr val="5B9BD5"/>
                </a:solidFill>
                <a:latin typeface="微软雅黑"/>
                <a:ea typeface="微软雅黑"/>
              </a:rPr>
              <a:t>资源复用</a:t>
            </a:r>
            <a:r>
              <a:rPr lang="zh-CN" altLang="en-US" sz="2400" dirty="0" smtClean="0">
                <a:latin typeface="微软雅黑"/>
                <a:ea typeface="微软雅黑"/>
              </a:rPr>
              <a:t>，</a:t>
            </a:r>
            <a:r>
              <a:rPr lang="en-US" altLang="zh-CN" sz="2400" dirty="0" smtClean="0">
                <a:latin typeface="微软雅黑"/>
                <a:ea typeface="微软雅黑"/>
              </a:rPr>
              <a:t>N3-N4</a:t>
            </a:r>
            <a:r>
              <a:rPr lang="zh-CN" altLang="en-US" sz="2400" dirty="0" smtClean="0">
                <a:latin typeface="微软雅黑"/>
                <a:ea typeface="微软雅黑"/>
              </a:rPr>
              <a:t>节点为</a:t>
            </a:r>
            <a:r>
              <a:rPr lang="en-US" altLang="zh-CN" sz="2400" dirty="0" smtClean="0">
                <a:latin typeface="微软雅黑"/>
                <a:ea typeface="微软雅黑"/>
              </a:rPr>
              <a:t>SRFF</a:t>
            </a:r>
            <a:r>
              <a:rPr lang="zh-CN" altLang="en-US" sz="2400" dirty="0" smtClean="0">
                <a:latin typeface="微软雅黑"/>
                <a:ea typeface="微软雅黑"/>
              </a:rPr>
              <a:t>主</a:t>
            </a:r>
            <a:r>
              <a:rPr lang="en-US" altLang="zh-CN" sz="2400" dirty="0" smtClean="0">
                <a:latin typeface="微软雅黑"/>
                <a:ea typeface="微软雅黑"/>
              </a:rPr>
              <a:t>Latch</a:t>
            </a:r>
            <a:r>
              <a:rPr lang="zh-CN" altLang="en-US" sz="2400" dirty="0" smtClean="0">
                <a:latin typeface="微软雅黑"/>
                <a:ea typeface="微软雅黑"/>
              </a:rPr>
              <a:t>的内部节点</a:t>
            </a:r>
            <a:endParaRPr kumimoji="0" lang="zh-CN" altLang="en-US" sz="2400" b="0" i="0" u="none" strike="noStrike" kern="1200" cap="none" spc="0" normalizeH="0" baseline="0" noProof="0" dirty="0">
              <a:ln>
                <a:noFill/>
              </a:ln>
              <a:effectLst/>
              <a:uLnTx/>
              <a:uFillTx/>
              <a:latin typeface="+mn-ea"/>
            </a:endParaRPr>
          </a:p>
        </p:txBody>
      </p:sp>
      <p:sp>
        <p:nvSpPr>
          <p:cNvPr id="36" name="文本框 35"/>
          <p:cNvSpPr txBox="1"/>
          <p:nvPr/>
        </p:nvSpPr>
        <p:spPr>
          <a:xfrm>
            <a:off x="741581" y="4587619"/>
            <a:ext cx="895169" cy="461665"/>
          </a:xfrm>
          <a:prstGeom prst="rect">
            <a:avLst/>
          </a:prstGeom>
          <a:noFill/>
        </p:spPr>
        <p:txBody>
          <a:bodyPr wrap="square" rtlCol="0">
            <a:spAutoFit/>
          </a:bodyPr>
          <a:lstStyle/>
          <a:p>
            <a:r>
              <a:rPr lang="zh-CN" altLang="en-US" sz="2400" dirty="0" smtClean="0">
                <a:latin typeface="+mn-ea"/>
              </a:rPr>
              <a:t>原理：</a:t>
            </a:r>
            <a:endParaRPr lang="zh-CN" altLang="en-US" sz="2400" dirty="0">
              <a:latin typeface="+mn-ea"/>
            </a:endParaRPr>
          </a:p>
        </p:txBody>
      </p:sp>
      <p:sp>
        <p:nvSpPr>
          <p:cNvPr id="37" name="文本框 36"/>
          <p:cNvSpPr txBox="1"/>
          <p:nvPr/>
        </p:nvSpPr>
        <p:spPr>
          <a:xfrm>
            <a:off x="7377642" y="4623675"/>
            <a:ext cx="1929963" cy="461665"/>
          </a:xfrm>
          <a:prstGeom prst="rect">
            <a:avLst/>
          </a:prstGeom>
          <a:noFill/>
        </p:spPr>
        <p:txBody>
          <a:bodyPr wrap="square" rtlCol="0">
            <a:spAutoFit/>
          </a:bodyPr>
          <a:lstStyle/>
          <a:p>
            <a:pPr algn="just"/>
            <a:r>
              <a:rPr lang="zh-CN" altLang="en-US" sz="2400" dirty="0" smtClean="0">
                <a:latin typeface="+mn-ea"/>
              </a:rPr>
              <a:t>全对称结构</a:t>
            </a:r>
            <a:endParaRPr lang="en-US" altLang="zh-CN" sz="2400" dirty="0">
              <a:latin typeface="+mn-ea"/>
            </a:endParaRPr>
          </a:p>
        </p:txBody>
      </p:sp>
      <p:sp>
        <p:nvSpPr>
          <p:cNvPr id="38" name="文本框 37"/>
          <p:cNvSpPr txBox="1"/>
          <p:nvPr/>
        </p:nvSpPr>
        <p:spPr>
          <a:xfrm>
            <a:off x="6581474" y="4631505"/>
            <a:ext cx="895169" cy="461665"/>
          </a:xfrm>
          <a:prstGeom prst="rect">
            <a:avLst/>
          </a:prstGeom>
          <a:noFill/>
        </p:spPr>
        <p:txBody>
          <a:bodyPr wrap="square" rtlCol="0">
            <a:spAutoFit/>
          </a:bodyPr>
          <a:lstStyle/>
          <a:p>
            <a:r>
              <a:rPr lang="zh-CN" altLang="en-US" sz="2400" dirty="0">
                <a:latin typeface="+mn-ea"/>
              </a:rPr>
              <a:t>特点</a:t>
            </a:r>
            <a:r>
              <a:rPr lang="zh-CN" altLang="en-US" sz="2400" dirty="0" smtClean="0">
                <a:latin typeface="+mn-ea"/>
              </a:rPr>
              <a:t>：</a:t>
            </a:r>
            <a:endParaRPr lang="zh-CN" altLang="en-US" sz="2400" dirty="0">
              <a:latin typeface="+mn-ea"/>
            </a:endParaRPr>
          </a:p>
        </p:txBody>
      </p:sp>
      <p:sp>
        <p:nvSpPr>
          <p:cNvPr id="39" name="文本框 38"/>
          <p:cNvSpPr txBox="1"/>
          <p:nvPr/>
        </p:nvSpPr>
        <p:spPr>
          <a:xfrm>
            <a:off x="1567926" y="4607283"/>
            <a:ext cx="3208395"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2400" dirty="0" smtClean="0">
                <a:solidFill>
                  <a:srgbClr val="5B9BD5"/>
                </a:solidFill>
                <a:latin typeface="微软雅黑"/>
                <a:ea typeface="微软雅黑"/>
              </a:rPr>
              <a:t>CK=0</a:t>
            </a:r>
            <a:r>
              <a:rPr lang="zh-CN" altLang="en-US" sz="2400" dirty="0" smtClean="0">
                <a:solidFill>
                  <a:srgbClr val="5B9BD5"/>
                </a:solidFill>
                <a:latin typeface="微软雅黑"/>
                <a:ea typeface="微软雅黑"/>
              </a:rPr>
              <a:t>时，</a:t>
            </a:r>
            <a:r>
              <a:rPr lang="zh-CN" altLang="en-US" sz="2400" dirty="0" smtClean="0">
                <a:latin typeface="微软雅黑"/>
                <a:ea typeface="微软雅黑"/>
              </a:rPr>
              <a:t>预充电模式</a:t>
            </a:r>
            <a:endParaRPr lang="en-US" altLang="zh-CN" sz="2400" dirty="0" smtClean="0">
              <a:latin typeface="微软雅黑"/>
              <a:ea typeface="微软雅黑"/>
            </a:endParaRPr>
          </a:p>
        </p:txBody>
      </p:sp>
      <p:sp>
        <p:nvSpPr>
          <p:cNvPr id="40" name="文本框 39"/>
          <p:cNvSpPr txBox="1"/>
          <p:nvPr/>
        </p:nvSpPr>
        <p:spPr>
          <a:xfrm>
            <a:off x="1567927" y="5288921"/>
            <a:ext cx="2874098"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2400" b="0" i="0" u="none" strike="noStrike" kern="1200" cap="none" spc="0" normalizeH="0" baseline="0" noProof="0" dirty="0" smtClean="0">
                <a:ln>
                  <a:noFill/>
                </a:ln>
                <a:effectLst/>
                <a:uLnTx/>
                <a:uFillTx/>
                <a:latin typeface="微软雅黑"/>
                <a:ea typeface="微软雅黑"/>
              </a:rPr>
              <a:t>CK=1</a:t>
            </a:r>
            <a:r>
              <a:rPr lang="zh-CN" altLang="en-US" sz="2400" dirty="0" smtClean="0">
                <a:latin typeface="微软雅黑"/>
                <a:ea typeface="微软雅黑"/>
              </a:rPr>
              <a:t>时，监测模式</a:t>
            </a:r>
            <a:endParaRPr kumimoji="0" lang="zh-CN" altLang="en-US" sz="2400" b="0" i="0" u="none" strike="noStrike" kern="1200" cap="none" spc="0" normalizeH="0" baseline="0" noProof="0" dirty="0">
              <a:ln>
                <a:noFill/>
              </a:ln>
              <a:effectLst/>
              <a:uLnTx/>
              <a:uFillTx/>
              <a:latin typeface="+mn-ea"/>
            </a:endParaRPr>
          </a:p>
        </p:txBody>
      </p:sp>
      <p:sp>
        <p:nvSpPr>
          <p:cNvPr id="41" name="文本框 40"/>
          <p:cNvSpPr txBox="1"/>
          <p:nvPr/>
        </p:nvSpPr>
        <p:spPr>
          <a:xfrm>
            <a:off x="4471087" y="5021166"/>
            <a:ext cx="1475274"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sz="2400" dirty="0" smtClean="0">
                <a:solidFill>
                  <a:prstClr val="black"/>
                </a:solidFill>
                <a:latin typeface="微软雅黑"/>
                <a:ea typeface="微软雅黑"/>
              </a:rPr>
              <a:t>时序宽松</a:t>
            </a:r>
            <a:endParaRPr kumimoji="0" lang="zh-CN" altLang="en-US" sz="2400" b="0" i="0" u="none" strike="noStrike" kern="1200" cap="none" spc="0" normalizeH="0" baseline="0" noProof="0" dirty="0">
              <a:ln>
                <a:noFill/>
              </a:ln>
              <a:solidFill>
                <a:prstClr val="black"/>
              </a:solidFill>
              <a:effectLst/>
              <a:uLnTx/>
              <a:uFillTx/>
              <a:latin typeface="微软雅黑"/>
              <a:ea typeface="微软雅黑"/>
              <a:cs typeface="Times New Roman" panose="02020603050405020304" pitchFamily="18" charset="0"/>
            </a:endParaRPr>
          </a:p>
        </p:txBody>
      </p:sp>
      <p:sp>
        <p:nvSpPr>
          <p:cNvPr id="42" name="文本框 41"/>
          <p:cNvSpPr txBox="1"/>
          <p:nvPr/>
        </p:nvSpPr>
        <p:spPr>
          <a:xfrm>
            <a:off x="4476146" y="5650417"/>
            <a:ext cx="1470215"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400" b="0" i="0" u="none" strike="noStrike" kern="1200" cap="none" spc="0" normalizeH="0" baseline="0" noProof="0" dirty="0" smtClean="0">
                <a:ln>
                  <a:noFill/>
                </a:ln>
                <a:solidFill>
                  <a:prstClr val="black"/>
                </a:solidFill>
                <a:effectLst/>
                <a:uLnTx/>
                <a:uFillTx/>
                <a:latin typeface="微软雅黑"/>
                <a:ea typeface="微软雅黑"/>
                <a:cs typeface="Times New Roman" panose="02020603050405020304" pitchFamily="18" charset="0"/>
              </a:rPr>
              <a:t>时序违例</a:t>
            </a:r>
            <a:endParaRPr kumimoji="0" lang="zh-CN" altLang="en-US" sz="2400" b="0" i="0" u="none" strike="noStrike" kern="1200" cap="none" spc="0" normalizeH="0" baseline="0" noProof="0" dirty="0">
              <a:ln>
                <a:noFill/>
              </a:ln>
              <a:solidFill>
                <a:prstClr val="black"/>
              </a:solidFill>
              <a:effectLst/>
              <a:uLnTx/>
              <a:uFillTx/>
              <a:latin typeface="微软雅黑"/>
              <a:ea typeface="微软雅黑"/>
              <a:cs typeface="Times New Roman" panose="02020603050405020304" pitchFamily="18" charset="0"/>
            </a:endParaRPr>
          </a:p>
        </p:txBody>
      </p:sp>
      <p:sp>
        <p:nvSpPr>
          <p:cNvPr id="43" name="左大括号 42"/>
          <p:cNvSpPr/>
          <p:nvPr/>
        </p:nvSpPr>
        <p:spPr>
          <a:xfrm>
            <a:off x="4336988" y="5234947"/>
            <a:ext cx="173010" cy="640453"/>
          </a:xfrm>
          <a:prstGeom prst="leftBrace">
            <a:avLst/>
          </a:prstGeom>
          <a:noFill/>
          <a:ln w="38100" cap="flat" cmpd="sng" algn="ctr">
            <a:solidFill>
              <a:srgbClr val="5B9BD5"/>
            </a:solidFill>
            <a:prstDash val="solid"/>
          </a:ln>
          <a:effectLst/>
        </p:spPr>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dirty="0">
              <a:ln>
                <a:noFill/>
              </a:ln>
              <a:solidFill>
                <a:sysClr val="windowText" lastClr="000000"/>
              </a:solidFill>
              <a:effectLst/>
              <a:uLnTx/>
              <a:uFillTx/>
              <a:latin typeface="微软雅黑"/>
              <a:ea typeface="微软雅黑"/>
              <a:cs typeface="+mn-cs"/>
            </a:endParaRPr>
          </a:p>
        </p:txBody>
      </p:sp>
    </p:spTree>
    <p:extLst>
      <p:ext uri="{BB962C8B-B14F-4D97-AF65-F5344CB8AC3E}">
        <p14:creationId xmlns:p14="http://schemas.microsoft.com/office/powerpoint/2010/main" val="4207372490"/>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22" name="圆角矩形 21"/>
          <p:cNvSpPr/>
          <p:nvPr/>
        </p:nvSpPr>
        <p:spPr>
          <a:xfrm>
            <a:off x="646331" y="5064973"/>
            <a:ext cx="10999672" cy="1504419"/>
          </a:xfrm>
          <a:prstGeom prst="roundRect">
            <a:avLst/>
          </a:prstGeom>
          <a:solidFill>
            <a:schemeClr val="accent1">
              <a:alpha val="2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2000" b="0" i="0" u="none" strike="noStrike" kern="1200" cap="none" spc="0" normalizeH="0" baseline="0" noProof="0">
              <a:ln>
                <a:noFill/>
              </a:ln>
              <a:solidFill>
                <a:prstClr val="white"/>
              </a:solidFill>
              <a:effectLst/>
              <a:uLnTx/>
              <a:uFillTx/>
              <a:latin typeface="微软雅黑"/>
              <a:ea typeface="微软雅黑"/>
              <a:cs typeface="+mn-cs"/>
            </a:endParaRPr>
          </a:p>
        </p:txBody>
      </p:sp>
      <p:sp>
        <p:nvSpPr>
          <p:cNvPr id="27" name="圆角矩形 26"/>
          <p:cNvSpPr/>
          <p:nvPr/>
        </p:nvSpPr>
        <p:spPr>
          <a:xfrm>
            <a:off x="380999" y="529437"/>
            <a:ext cx="11382376" cy="6033287"/>
          </a:xfrm>
          <a:prstGeom prst="roundRect">
            <a:avLst>
              <a:gd name="adj" fmla="val 0"/>
            </a:avLst>
          </a:prstGeom>
          <a:noFill/>
          <a:ln w="3175">
            <a:solidFill>
              <a:srgbClr val="5B9BD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latin typeface="+mn-ea"/>
              <a:cs typeface="+mn-ea"/>
              <a:sym typeface="+mn-lt"/>
            </a:endParaRPr>
          </a:p>
        </p:txBody>
      </p:sp>
      <p:sp>
        <p:nvSpPr>
          <p:cNvPr id="13" name="Text Placeholder 12"/>
          <p:cNvSpPr txBox="1"/>
          <p:nvPr/>
        </p:nvSpPr>
        <p:spPr>
          <a:xfrm>
            <a:off x="390757" y="49208"/>
            <a:ext cx="10982093" cy="382903"/>
          </a:xfrm>
          <a:prstGeom prst="rect">
            <a:avLst/>
          </a:prstGeom>
        </p:spPr>
        <p:txBody>
          <a:bodyPr lIns="0" rIns="0">
            <a:noAutofit/>
          </a:bodyPr>
          <a:lstStyle>
            <a:lvl1pPr marL="0" indent="0" algn="l" defTabSz="914400" rtl="0" eaLnBrk="1" latinLnBrk="0" hangingPunct="1">
              <a:spcBef>
                <a:spcPct val="20000"/>
              </a:spcBef>
              <a:buFont typeface="Arial" panose="020B0604020202020204" pitchFamily="34" charset="0"/>
              <a:buNone/>
              <a:defRPr sz="1400" b="0" kern="1200" baseline="0">
                <a:solidFill>
                  <a:schemeClr val="accent1"/>
                </a:solidFill>
                <a:latin typeface="U.S. 101" pitchFamily="2" charset="0"/>
                <a:ea typeface="Roboto" pitchFamily="2" charset="0"/>
                <a:cs typeface="+mn-cs"/>
              </a:defRPr>
            </a:lvl1pPr>
            <a:lvl2pPr marL="342900" indent="0" algn="l" defTabSz="914400" rtl="0" eaLnBrk="1" latinLnBrk="0" hangingPunct="1">
              <a:spcBef>
                <a:spcPct val="20000"/>
              </a:spcBef>
              <a:buFont typeface="Arial" panose="020B0604020202020204"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anose="020B0604020202020204"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zh-CN" altLang="en-US" sz="2800" b="1" dirty="0" smtClean="0">
                <a:solidFill>
                  <a:srgbClr val="5B9BD5"/>
                </a:solidFill>
                <a:latin typeface="+mn-ea"/>
                <a:ea typeface="+mn-ea"/>
                <a:cs typeface="+mn-ea"/>
                <a:sym typeface="+mn-lt"/>
              </a:rPr>
              <a:t>研究内容一</a:t>
            </a:r>
            <a:r>
              <a:rPr lang="zh-CN" altLang="en-US" sz="2800" b="1" dirty="0">
                <a:solidFill>
                  <a:srgbClr val="5B9BD5"/>
                </a:solidFill>
                <a:latin typeface="+mn-ea"/>
                <a:ea typeface="+mn-ea"/>
                <a:cs typeface="+mn-ea"/>
                <a:sym typeface="+mn-lt"/>
              </a:rPr>
              <a:t>：单节点翻转自恢复的出错改错型时序</a:t>
            </a:r>
            <a:r>
              <a:rPr lang="en-US" altLang="zh-CN" sz="2800" b="1" dirty="0">
                <a:solidFill>
                  <a:srgbClr val="5B9BD5"/>
                </a:solidFill>
                <a:latin typeface="+mn-ea"/>
                <a:ea typeface="+mn-ea"/>
                <a:cs typeface="+mn-ea"/>
                <a:sym typeface="+mn-lt"/>
              </a:rPr>
              <a:t>EDAC</a:t>
            </a:r>
            <a:r>
              <a:rPr lang="zh-CN" altLang="en-US" sz="2800" b="1" dirty="0">
                <a:solidFill>
                  <a:srgbClr val="5B9BD5"/>
                </a:solidFill>
                <a:latin typeface="+mn-ea"/>
                <a:ea typeface="+mn-ea"/>
                <a:cs typeface="+mn-ea"/>
                <a:sym typeface="+mn-lt"/>
              </a:rPr>
              <a:t>电路</a:t>
            </a:r>
            <a:r>
              <a:rPr lang="zh-CN" altLang="en-US" sz="2800" b="1" dirty="0" smtClean="0">
                <a:solidFill>
                  <a:srgbClr val="5B9BD5"/>
                </a:solidFill>
                <a:latin typeface="+mn-ea"/>
                <a:ea typeface="+mn-ea"/>
                <a:cs typeface="+mn-ea"/>
                <a:sym typeface="+mn-lt"/>
              </a:rPr>
              <a:t>设计</a:t>
            </a:r>
            <a:endParaRPr lang="en-GB" altLang="zh-CN" sz="2800" b="1" dirty="0">
              <a:solidFill>
                <a:srgbClr val="5B9BD5"/>
              </a:solidFill>
              <a:latin typeface="+mn-ea"/>
              <a:ea typeface="+mn-ea"/>
              <a:cs typeface="+mn-ea"/>
              <a:sym typeface="+mn-lt"/>
            </a:endParaRPr>
          </a:p>
        </p:txBody>
      </p:sp>
      <p:sp>
        <p:nvSpPr>
          <p:cNvPr id="7" name="灯片编号占位符 6"/>
          <p:cNvSpPr>
            <a:spLocks noGrp="1"/>
          </p:cNvSpPr>
          <p:nvPr>
            <p:ph type="sldNum" sz="quarter" idx="13"/>
          </p:nvPr>
        </p:nvSpPr>
        <p:spPr/>
        <p:txBody>
          <a:bodyPr/>
          <a:lstStyle/>
          <a:p>
            <a:fld id="{D44FA6E1-6B83-4935-BD31-F33F54FC6619}" type="slidenum">
              <a:rPr lang="zh-CN" altLang="en-US" smtClean="0"/>
              <a:pPr/>
              <a:t>30</a:t>
            </a:fld>
            <a:endParaRPr lang="zh-CN" altLang="en-US" dirty="0"/>
          </a:p>
        </p:txBody>
      </p:sp>
      <p:pic>
        <p:nvPicPr>
          <p:cNvPr id="4" name="图片 3"/>
          <p:cNvPicPr>
            <a:picLocks noChangeAspect="1"/>
          </p:cNvPicPr>
          <p:nvPr/>
        </p:nvPicPr>
        <p:blipFill>
          <a:blip r:embed="rId3"/>
          <a:stretch>
            <a:fillRect/>
          </a:stretch>
        </p:blipFill>
        <p:spPr>
          <a:xfrm>
            <a:off x="561467" y="909481"/>
            <a:ext cx="2965740" cy="2919297"/>
          </a:xfrm>
          <a:prstGeom prst="rect">
            <a:avLst/>
          </a:prstGeom>
        </p:spPr>
      </p:pic>
      <p:sp>
        <p:nvSpPr>
          <p:cNvPr id="35" name="文本框 34"/>
          <p:cNvSpPr txBox="1"/>
          <p:nvPr/>
        </p:nvSpPr>
        <p:spPr>
          <a:xfrm>
            <a:off x="400551" y="480277"/>
            <a:ext cx="7076092" cy="461665"/>
          </a:xfrm>
          <a:prstGeom prst="rect">
            <a:avLst/>
          </a:prstGeom>
          <a:noFill/>
        </p:spPr>
        <p:txBody>
          <a:bodyPr wrap="square" rtlCol="0">
            <a:spAutoFit/>
          </a:bodyPr>
          <a:lstStyle/>
          <a:p>
            <a:pPr marL="342900" indent="-342900">
              <a:buClr>
                <a:schemeClr val="accent1"/>
              </a:buClr>
              <a:buFont typeface="Wingdings" panose="05000000000000000000" pitchFamily="2" charset="2"/>
              <a:buChar char="p"/>
            </a:pPr>
            <a:r>
              <a:rPr lang="zh-CN" altLang="en-US" sz="2400" dirty="0" smtClean="0">
                <a:latin typeface="+mn-ea"/>
              </a:rPr>
              <a:t>单节点翻转自恢复</a:t>
            </a:r>
            <a:r>
              <a:rPr lang="zh-CN" altLang="en-US" sz="2400" dirty="0" smtClean="0">
                <a:latin typeface="+mn-ea"/>
              </a:rPr>
              <a:t>的跳变型监测</a:t>
            </a:r>
            <a:r>
              <a:rPr lang="zh-CN" altLang="en-US" sz="2400" dirty="0" smtClean="0">
                <a:latin typeface="+mn-ea"/>
              </a:rPr>
              <a:t>单元（</a:t>
            </a:r>
            <a:r>
              <a:rPr lang="en-US" altLang="zh-CN" sz="2400" dirty="0" smtClean="0">
                <a:latin typeface="+mn-ea"/>
              </a:rPr>
              <a:t>SRTD</a:t>
            </a:r>
            <a:r>
              <a:rPr lang="zh-CN" altLang="en-US" sz="2400" dirty="0" smtClean="0">
                <a:latin typeface="+mn-ea"/>
              </a:rPr>
              <a:t>）</a:t>
            </a:r>
            <a:endParaRPr lang="zh-CN" altLang="en-US" sz="2400" dirty="0">
              <a:latin typeface="+mn-ea"/>
            </a:endParaRPr>
          </a:p>
        </p:txBody>
      </p:sp>
      <p:sp>
        <p:nvSpPr>
          <p:cNvPr id="51" name="文本框 50"/>
          <p:cNvSpPr txBox="1"/>
          <p:nvPr/>
        </p:nvSpPr>
        <p:spPr>
          <a:xfrm>
            <a:off x="9158857" y="3824342"/>
            <a:ext cx="2585985" cy="473976"/>
          </a:xfrm>
          <a:prstGeom prst="rect">
            <a:avLst/>
          </a:prstGeom>
          <a:noFill/>
        </p:spPr>
        <p:txBody>
          <a:bodyPr wrap="square" rtlCol="0">
            <a:spAutoFit/>
          </a:bodyPr>
          <a:lstStyle/>
          <a:p>
            <a:pPr>
              <a:buClr>
                <a:schemeClr val="accent1"/>
              </a:buClr>
            </a:pPr>
            <a:r>
              <a:rPr lang="en-US" altLang="zh-CN" sz="2200" dirty="0" smtClean="0">
                <a:latin typeface="+mn-ea"/>
              </a:rPr>
              <a:t>CK=0</a:t>
            </a:r>
            <a:r>
              <a:rPr lang="zh-CN" altLang="en-US" sz="2200" dirty="0" smtClean="0">
                <a:latin typeface="+mn-ea"/>
              </a:rPr>
              <a:t>，预充电</a:t>
            </a:r>
            <a:endParaRPr lang="zh-CN" altLang="en-US" sz="2200" dirty="0">
              <a:latin typeface="+mn-ea"/>
            </a:endParaRPr>
          </a:p>
        </p:txBody>
      </p:sp>
      <p:sp>
        <p:nvSpPr>
          <p:cNvPr id="52" name="文本框 51"/>
          <p:cNvSpPr txBox="1"/>
          <p:nvPr/>
        </p:nvSpPr>
        <p:spPr>
          <a:xfrm>
            <a:off x="858935" y="3800799"/>
            <a:ext cx="1884265" cy="430887"/>
          </a:xfrm>
          <a:prstGeom prst="rect">
            <a:avLst/>
          </a:prstGeom>
          <a:noFill/>
        </p:spPr>
        <p:txBody>
          <a:bodyPr wrap="square" rtlCol="0">
            <a:spAutoFit/>
          </a:bodyPr>
          <a:lstStyle/>
          <a:p>
            <a:pPr>
              <a:buClr>
                <a:schemeClr val="accent1"/>
              </a:buClr>
            </a:pPr>
            <a:r>
              <a:rPr lang="en-US" altLang="zh-CN" sz="2200" dirty="0" smtClean="0">
                <a:latin typeface="+mn-ea"/>
              </a:rPr>
              <a:t>SRTD</a:t>
            </a:r>
            <a:r>
              <a:rPr lang="zh-CN" altLang="en-US" sz="2200" dirty="0" smtClean="0">
                <a:latin typeface="+mn-ea"/>
              </a:rPr>
              <a:t>原理图</a:t>
            </a:r>
            <a:endParaRPr lang="zh-CN" altLang="en-US" sz="2200" dirty="0">
              <a:latin typeface="+mn-ea"/>
            </a:endParaRPr>
          </a:p>
        </p:txBody>
      </p:sp>
      <p:graphicFrame>
        <p:nvGraphicFramePr>
          <p:cNvPr id="14" name="表格 13"/>
          <p:cNvGraphicFramePr>
            <a:graphicFrameLocks noGrp="1"/>
          </p:cNvGraphicFramePr>
          <p:nvPr>
            <p:extLst>
              <p:ext uri="{D42A27DB-BD31-4B8C-83A1-F6EECF244321}">
                <p14:modId xmlns:p14="http://schemas.microsoft.com/office/powerpoint/2010/main" val="1599673279"/>
              </p:ext>
            </p:extLst>
          </p:nvPr>
        </p:nvGraphicFramePr>
        <p:xfrm>
          <a:off x="3696771" y="1242302"/>
          <a:ext cx="4537279" cy="2011680"/>
        </p:xfrm>
        <a:graphic>
          <a:graphicData uri="http://schemas.openxmlformats.org/drawingml/2006/table">
            <a:tbl>
              <a:tblPr>
                <a:tableStyleId>{5C22544A-7EE6-4342-B048-85BDC9FD1C3A}</a:tableStyleId>
              </a:tblPr>
              <a:tblGrid>
                <a:gridCol w="2294280">
                  <a:extLst>
                    <a:ext uri="{9D8B030D-6E8A-4147-A177-3AD203B41FA5}">
                      <a16:colId xmlns:a16="http://schemas.microsoft.com/office/drawing/2014/main" val="3015405109"/>
                    </a:ext>
                  </a:extLst>
                </a:gridCol>
                <a:gridCol w="2242999">
                  <a:extLst>
                    <a:ext uri="{9D8B030D-6E8A-4147-A177-3AD203B41FA5}">
                      <a16:colId xmlns:a16="http://schemas.microsoft.com/office/drawing/2014/main" val="4072646913"/>
                    </a:ext>
                  </a:extLst>
                </a:gridCol>
              </a:tblGrid>
              <a:tr h="290048">
                <a:tc>
                  <a:txBody>
                    <a:bodyPr/>
                    <a:lstStyle/>
                    <a:p>
                      <a:pPr algn="ctr">
                        <a:spcAft>
                          <a:spcPts val="0"/>
                        </a:spcAft>
                      </a:pPr>
                      <a:r>
                        <a:rPr lang="en-US" sz="2200" kern="100" dirty="0">
                          <a:effectLst/>
                          <a:latin typeface="+mn-ea"/>
                          <a:ea typeface="+mn-ea"/>
                        </a:rPr>
                        <a:t> </a:t>
                      </a:r>
                      <a:endParaRPr lang="zh-CN" sz="2200" kern="100" dirty="0">
                        <a:effectLst/>
                        <a:latin typeface="+mn-ea"/>
                        <a:ea typeface="+mn-ea"/>
                        <a:cs typeface="Times New Roman" panose="02020603050405020304" pitchFamily="18" charset="0"/>
                      </a:endParaRPr>
                    </a:p>
                  </a:txBody>
                  <a:tcPr marL="68580" marR="68580" marT="0" marB="0"/>
                </a:tc>
                <a:tc>
                  <a:txBody>
                    <a:bodyPr/>
                    <a:lstStyle/>
                    <a:p>
                      <a:pPr algn="ctr">
                        <a:spcAft>
                          <a:spcPts val="0"/>
                        </a:spcAft>
                      </a:pPr>
                      <a:r>
                        <a:rPr lang="en-US" sz="2200" kern="100" dirty="0" smtClean="0">
                          <a:effectLst/>
                          <a:latin typeface="+mn-ea"/>
                          <a:ea typeface="+mn-ea"/>
                        </a:rPr>
                        <a:t>Proposed</a:t>
                      </a:r>
                      <a:r>
                        <a:rPr lang="en-US" sz="2200" kern="100" baseline="0" dirty="0" smtClean="0">
                          <a:effectLst/>
                          <a:latin typeface="+mn-ea"/>
                          <a:ea typeface="+mn-ea"/>
                        </a:rPr>
                        <a:t> </a:t>
                      </a:r>
                      <a:r>
                        <a:rPr lang="en-US" sz="2200" kern="100" dirty="0" smtClean="0">
                          <a:effectLst/>
                          <a:latin typeface="+mn-ea"/>
                          <a:ea typeface="+mn-ea"/>
                        </a:rPr>
                        <a:t>SRTD</a:t>
                      </a:r>
                      <a:endParaRPr lang="zh-CN" sz="2200" kern="100" dirty="0">
                        <a:effectLst/>
                        <a:latin typeface="+mn-ea"/>
                        <a:ea typeface="+mn-ea"/>
                        <a:cs typeface="Times New Roman" panose="02020603050405020304" pitchFamily="18" charset="0"/>
                      </a:endParaRPr>
                    </a:p>
                  </a:txBody>
                  <a:tcPr marL="68580" marR="68580" marT="0" marB="0"/>
                </a:tc>
                <a:extLst>
                  <a:ext uri="{0D108BD9-81ED-4DB2-BD59-A6C34878D82A}">
                    <a16:rowId xmlns:a16="http://schemas.microsoft.com/office/drawing/2014/main" val="2685644739"/>
                  </a:ext>
                </a:extLst>
              </a:tr>
              <a:tr h="290048">
                <a:tc>
                  <a:txBody>
                    <a:bodyPr/>
                    <a:lstStyle/>
                    <a:p>
                      <a:pPr marL="0" algn="ctr" defTabSz="914400" rtl="0" eaLnBrk="1" latinLnBrk="0" hangingPunct="1">
                        <a:spcAft>
                          <a:spcPts val="0"/>
                        </a:spcAft>
                      </a:pPr>
                      <a:r>
                        <a:rPr lang="zh-CN" sz="2200" kern="100" dirty="0">
                          <a:solidFill>
                            <a:schemeClr val="dk1"/>
                          </a:solidFill>
                          <a:effectLst/>
                          <a:latin typeface="+mn-ea"/>
                          <a:ea typeface="+mn-ea"/>
                          <a:cs typeface="+mn-cs"/>
                        </a:rPr>
                        <a:t>监测方式</a:t>
                      </a:r>
                    </a:p>
                  </a:txBody>
                  <a:tcPr marL="68580" marR="68580" marT="0" marB="0"/>
                </a:tc>
                <a:tc>
                  <a:txBody>
                    <a:bodyPr/>
                    <a:lstStyle/>
                    <a:p>
                      <a:pPr algn="ctr">
                        <a:spcAft>
                          <a:spcPts val="0"/>
                        </a:spcAft>
                      </a:pPr>
                      <a:r>
                        <a:rPr lang="zh-CN" altLang="en-US" sz="2200" kern="100" dirty="0" smtClean="0">
                          <a:effectLst/>
                          <a:latin typeface="+mn-ea"/>
                          <a:ea typeface="+mn-ea"/>
                        </a:rPr>
                        <a:t>跳变型</a:t>
                      </a:r>
                      <a:r>
                        <a:rPr lang="en-US" altLang="zh-CN" sz="2200" kern="100" dirty="0" smtClean="0">
                          <a:effectLst/>
                          <a:latin typeface="+mn-ea"/>
                          <a:ea typeface="+mn-ea"/>
                        </a:rPr>
                        <a:t>TD</a:t>
                      </a:r>
                      <a:endParaRPr lang="zh-CN" sz="2200" kern="100" dirty="0">
                        <a:effectLst/>
                        <a:latin typeface="+mn-ea"/>
                        <a:ea typeface="+mn-ea"/>
                        <a:cs typeface="Times New Roman" panose="02020603050405020304" pitchFamily="18" charset="0"/>
                      </a:endParaRPr>
                    </a:p>
                  </a:txBody>
                  <a:tcPr marL="68580" marR="68580" marT="0" marB="0"/>
                </a:tc>
                <a:extLst>
                  <a:ext uri="{0D108BD9-81ED-4DB2-BD59-A6C34878D82A}">
                    <a16:rowId xmlns:a16="http://schemas.microsoft.com/office/drawing/2014/main" val="2383874348"/>
                  </a:ext>
                </a:extLst>
              </a:tr>
              <a:tr h="290048">
                <a:tc>
                  <a:txBody>
                    <a:bodyPr/>
                    <a:lstStyle/>
                    <a:p>
                      <a:pPr marL="0" algn="ctr" defTabSz="914400" rtl="0" eaLnBrk="1" latinLnBrk="0" hangingPunct="1">
                        <a:spcAft>
                          <a:spcPts val="0"/>
                        </a:spcAft>
                      </a:pPr>
                      <a:r>
                        <a:rPr lang="en-US" sz="2200" kern="100" dirty="0">
                          <a:solidFill>
                            <a:schemeClr val="dk1"/>
                          </a:solidFill>
                          <a:effectLst/>
                          <a:latin typeface="+mn-ea"/>
                          <a:ea typeface="+mn-ea"/>
                          <a:cs typeface="+mn-cs"/>
                        </a:rPr>
                        <a:t>DW(%CK)</a:t>
                      </a:r>
                      <a:endParaRPr lang="zh-CN" sz="2200" kern="100" dirty="0">
                        <a:solidFill>
                          <a:schemeClr val="dk1"/>
                        </a:solidFill>
                        <a:effectLst/>
                        <a:latin typeface="+mn-ea"/>
                        <a:ea typeface="+mn-ea"/>
                        <a:cs typeface="+mn-cs"/>
                      </a:endParaRPr>
                    </a:p>
                  </a:txBody>
                  <a:tcPr marL="68580" marR="68580" marT="0" marB="0"/>
                </a:tc>
                <a:tc>
                  <a:txBody>
                    <a:bodyPr/>
                    <a:lstStyle/>
                    <a:p>
                      <a:pPr algn="ctr">
                        <a:spcAft>
                          <a:spcPts val="0"/>
                        </a:spcAft>
                      </a:pPr>
                      <a:r>
                        <a:rPr lang="en-US" sz="2200" kern="100" dirty="0" smtClean="0">
                          <a:effectLst/>
                          <a:latin typeface="+mn-ea"/>
                          <a:ea typeface="+mn-ea"/>
                        </a:rPr>
                        <a:t>50</a:t>
                      </a:r>
                      <a:r>
                        <a:rPr lang="en-US" altLang="zh-CN" sz="2200" kern="100" dirty="0" smtClean="0">
                          <a:effectLst/>
                          <a:latin typeface="+mn-ea"/>
                          <a:ea typeface="+mn-ea"/>
                        </a:rPr>
                        <a:t>%</a:t>
                      </a:r>
                      <a:endParaRPr lang="zh-CN" sz="2200" kern="100" dirty="0">
                        <a:effectLst/>
                        <a:latin typeface="+mn-ea"/>
                        <a:ea typeface="+mn-ea"/>
                        <a:cs typeface="Times New Roman" panose="02020603050405020304" pitchFamily="18" charset="0"/>
                      </a:endParaRPr>
                    </a:p>
                  </a:txBody>
                  <a:tcPr marL="68580" marR="68580" marT="0" marB="0"/>
                </a:tc>
                <a:extLst>
                  <a:ext uri="{0D108BD9-81ED-4DB2-BD59-A6C34878D82A}">
                    <a16:rowId xmlns:a16="http://schemas.microsoft.com/office/drawing/2014/main" val="1320881564"/>
                  </a:ext>
                </a:extLst>
              </a:tr>
              <a:tr h="290048">
                <a:tc>
                  <a:txBody>
                    <a:bodyPr/>
                    <a:lstStyle/>
                    <a:p>
                      <a:pPr marL="0" algn="ctr" defTabSz="914400" rtl="0" eaLnBrk="1" latinLnBrk="0" hangingPunct="1">
                        <a:spcAft>
                          <a:spcPts val="0"/>
                        </a:spcAft>
                      </a:pPr>
                      <a:r>
                        <a:rPr lang="en-US" sz="2200" kern="100" dirty="0">
                          <a:solidFill>
                            <a:schemeClr val="dk1"/>
                          </a:solidFill>
                          <a:effectLst/>
                          <a:latin typeface="+mn-ea"/>
                          <a:ea typeface="+mn-ea"/>
                          <a:cs typeface="+mn-cs"/>
                        </a:rPr>
                        <a:t>Detection delay</a:t>
                      </a:r>
                      <a:endParaRPr lang="zh-CN" sz="2200" kern="100" dirty="0">
                        <a:solidFill>
                          <a:schemeClr val="dk1"/>
                        </a:solidFill>
                        <a:effectLst/>
                        <a:latin typeface="+mn-ea"/>
                        <a:ea typeface="+mn-ea"/>
                        <a:cs typeface="+mn-cs"/>
                      </a:endParaRPr>
                    </a:p>
                  </a:txBody>
                  <a:tcPr marL="68580" marR="68580" marT="0" marB="0"/>
                </a:tc>
                <a:tc>
                  <a:txBody>
                    <a:bodyPr/>
                    <a:lstStyle/>
                    <a:p>
                      <a:pPr algn="ctr">
                        <a:spcAft>
                          <a:spcPts val="0"/>
                        </a:spcAft>
                      </a:pPr>
                      <a:r>
                        <a:rPr lang="en-US" altLang="zh-CN" sz="2200" kern="100" dirty="0" smtClean="0">
                          <a:effectLst/>
                          <a:latin typeface="+mn-ea"/>
                          <a:ea typeface="+mn-ea"/>
                        </a:rPr>
                        <a:t>0.71x</a:t>
                      </a:r>
                      <a:r>
                        <a:rPr lang="zh-CN" altLang="en-US" sz="2200" kern="100" dirty="0" smtClean="0">
                          <a:effectLst/>
                          <a:latin typeface="+mn-ea"/>
                          <a:ea typeface="+mn-ea"/>
                        </a:rPr>
                        <a:t>*</a:t>
                      </a:r>
                      <a:endParaRPr lang="zh-CN" altLang="zh-CN" sz="2200" kern="100" dirty="0">
                        <a:effectLst/>
                        <a:latin typeface="+mn-ea"/>
                        <a:ea typeface="+mn-ea"/>
                        <a:cs typeface="Times New Roman" panose="02020603050405020304" pitchFamily="18" charset="0"/>
                      </a:endParaRPr>
                    </a:p>
                  </a:txBody>
                  <a:tcPr marL="68580" marR="68580" marT="0" marB="0"/>
                </a:tc>
                <a:extLst>
                  <a:ext uri="{0D108BD9-81ED-4DB2-BD59-A6C34878D82A}">
                    <a16:rowId xmlns:a16="http://schemas.microsoft.com/office/drawing/2014/main" val="4061795285"/>
                  </a:ext>
                </a:extLst>
              </a:tr>
              <a:tr h="290048">
                <a:tc>
                  <a:txBody>
                    <a:bodyPr/>
                    <a:lstStyle/>
                    <a:p>
                      <a:pPr marL="0" algn="ctr" defTabSz="914400" rtl="0" eaLnBrk="1" latinLnBrk="0" hangingPunct="1">
                        <a:spcAft>
                          <a:spcPts val="0"/>
                        </a:spcAft>
                      </a:pPr>
                      <a:r>
                        <a:rPr lang="en-US" sz="2200" kern="100" dirty="0" err="1" smtClean="0">
                          <a:solidFill>
                            <a:schemeClr val="dk1"/>
                          </a:solidFill>
                          <a:effectLst/>
                          <a:latin typeface="+mn-ea"/>
                          <a:ea typeface="+mn-ea"/>
                          <a:cs typeface="+mn-cs"/>
                        </a:rPr>
                        <a:t>TD’transistors</a:t>
                      </a:r>
                      <a:endParaRPr lang="zh-CN" sz="2200" kern="100" dirty="0">
                        <a:solidFill>
                          <a:schemeClr val="dk1"/>
                        </a:solidFill>
                        <a:effectLst/>
                        <a:latin typeface="+mn-ea"/>
                        <a:ea typeface="+mn-ea"/>
                        <a:cs typeface="+mn-cs"/>
                      </a:endParaRPr>
                    </a:p>
                  </a:txBody>
                  <a:tcPr marL="68580" marR="68580" marT="0" marB="0"/>
                </a:tc>
                <a:tc>
                  <a:txBody>
                    <a:bodyPr/>
                    <a:lstStyle/>
                    <a:p>
                      <a:pPr algn="ctr">
                        <a:spcAft>
                          <a:spcPts val="0"/>
                        </a:spcAft>
                      </a:pPr>
                      <a:r>
                        <a:rPr lang="en-US" sz="2200" kern="100" dirty="0" smtClean="0">
                          <a:effectLst/>
                          <a:latin typeface="+mn-ea"/>
                          <a:ea typeface="+mn-ea"/>
                        </a:rPr>
                        <a:t>18</a:t>
                      </a:r>
                      <a:endParaRPr lang="zh-CN" sz="2200" kern="100" dirty="0">
                        <a:effectLst/>
                        <a:latin typeface="+mn-ea"/>
                        <a:ea typeface="+mn-ea"/>
                        <a:cs typeface="Times New Roman" panose="02020603050405020304" pitchFamily="18" charset="0"/>
                      </a:endParaRPr>
                    </a:p>
                  </a:txBody>
                  <a:tcPr marL="68580" marR="68580" marT="0" marB="0"/>
                </a:tc>
                <a:extLst>
                  <a:ext uri="{0D108BD9-81ED-4DB2-BD59-A6C34878D82A}">
                    <a16:rowId xmlns:a16="http://schemas.microsoft.com/office/drawing/2014/main" val="1285127773"/>
                  </a:ext>
                </a:extLst>
              </a:tr>
              <a:tr h="290048">
                <a:tc>
                  <a:txBody>
                    <a:bodyPr/>
                    <a:lstStyle/>
                    <a:p>
                      <a:pPr marL="0" algn="ctr" defTabSz="914400" rtl="0" eaLnBrk="1" latinLnBrk="0" hangingPunct="1">
                        <a:spcAft>
                          <a:spcPts val="0"/>
                        </a:spcAft>
                      </a:pPr>
                      <a:r>
                        <a:rPr lang="en-US" sz="2200" kern="100" dirty="0" err="1" smtClean="0">
                          <a:solidFill>
                            <a:schemeClr val="dk1"/>
                          </a:solidFill>
                          <a:effectLst/>
                          <a:latin typeface="+mn-ea"/>
                          <a:ea typeface="+mn-ea"/>
                          <a:cs typeface="+mn-cs"/>
                        </a:rPr>
                        <a:t>TD’Area</a:t>
                      </a:r>
                      <a:endParaRPr lang="zh-CN" sz="2200" kern="100" dirty="0">
                        <a:solidFill>
                          <a:schemeClr val="dk1"/>
                        </a:solidFill>
                        <a:effectLst/>
                        <a:latin typeface="+mn-ea"/>
                        <a:ea typeface="+mn-ea"/>
                        <a:cs typeface="+mn-cs"/>
                      </a:endParaRPr>
                    </a:p>
                  </a:txBody>
                  <a:tcPr marL="68580" marR="68580" marT="0" marB="0"/>
                </a:tc>
                <a:tc>
                  <a:txBody>
                    <a:bodyPr/>
                    <a:lstStyle/>
                    <a:p>
                      <a:pPr algn="ctr">
                        <a:spcAft>
                          <a:spcPts val="0"/>
                        </a:spcAft>
                      </a:pPr>
                      <a:r>
                        <a:rPr lang="en-US" altLang="zh-CN" sz="2200" kern="100" dirty="0" smtClean="0">
                          <a:effectLst/>
                          <a:latin typeface="+mn-ea"/>
                          <a:ea typeface="+mn-ea"/>
                        </a:rPr>
                        <a:t>0.67x</a:t>
                      </a:r>
                      <a:r>
                        <a:rPr lang="zh-CN" altLang="en-US" sz="2200" kern="100" dirty="0" smtClean="0">
                          <a:effectLst/>
                          <a:latin typeface="+mn-ea"/>
                          <a:ea typeface="+mn-ea"/>
                        </a:rPr>
                        <a:t>*</a:t>
                      </a:r>
                      <a:endParaRPr lang="zh-CN" altLang="zh-CN" sz="2200" kern="100" dirty="0">
                        <a:effectLst/>
                        <a:latin typeface="+mn-ea"/>
                        <a:ea typeface="+mn-ea"/>
                        <a:cs typeface="Times New Roman" panose="02020603050405020304" pitchFamily="18" charset="0"/>
                      </a:endParaRPr>
                    </a:p>
                  </a:txBody>
                  <a:tcPr marL="68580" marR="68580" marT="0" marB="0"/>
                </a:tc>
                <a:extLst>
                  <a:ext uri="{0D108BD9-81ED-4DB2-BD59-A6C34878D82A}">
                    <a16:rowId xmlns:a16="http://schemas.microsoft.com/office/drawing/2014/main" val="2156186345"/>
                  </a:ext>
                </a:extLst>
              </a:tr>
            </a:tbl>
          </a:graphicData>
        </a:graphic>
      </p:graphicFrame>
      <p:pic>
        <p:nvPicPr>
          <p:cNvPr id="2" name="图片 1"/>
          <p:cNvPicPr>
            <a:picLocks noChangeAspect="1"/>
          </p:cNvPicPr>
          <p:nvPr/>
        </p:nvPicPr>
        <p:blipFill>
          <a:blip r:embed="rId4"/>
          <a:stretch>
            <a:fillRect/>
          </a:stretch>
        </p:blipFill>
        <p:spPr>
          <a:xfrm>
            <a:off x="8553218" y="933024"/>
            <a:ext cx="2992457" cy="2948983"/>
          </a:xfrm>
          <a:prstGeom prst="rect">
            <a:avLst/>
          </a:prstGeom>
        </p:spPr>
      </p:pic>
      <p:sp>
        <p:nvSpPr>
          <p:cNvPr id="20" name="文本框 19"/>
          <p:cNvSpPr txBox="1"/>
          <p:nvPr/>
        </p:nvSpPr>
        <p:spPr>
          <a:xfrm>
            <a:off x="3617105" y="3261812"/>
            <a:ext cx="2109075" cy="400110"/>
          </a:xfrm>
          <a:prstGeom prst="rect">
            <a:avLst/>
          </a:prstGeom>
          <a:noFill/>
        </p:spPr>
        <p:txBody>
          <a:bodyPr wrap="square" rtlCol="0">
            <a:spAutoFit/>
          </a:bodyPr>
          <a:lstStyle/>
          <a:p>
            <a:pPr>
              <a:buClr>
                <a:schemeClr val="accent1"/>
              </a:buClr>
            </a:pPr>
            <a:r>
              <a:rPr lang="en-US" altLang="zh-CN" sz="2000" dirty="0" smtClean="0">
                <a:latin typeface="+mn-ea"/>
              </a:rPr>
              <a:t>*</a:t>
            </a:r>
            <a:r>
              <a:rPr lang="zh-CN" altLang="en-US" sz="2000" dirty="0" smtClean="0">
                <a:latin typeface="+mn-ea"/>
              </a:rPr>
              <a:t>和</a:t>
            </a:r>
            <a:r>
              <a:rPr lang="en-US" altLang="zh-CN" sz="2000" dirty="0" smtClean="0">
                <a:latin typeface="+mn-ea"/>
              </a:rPr>
              <a:t>24T </a:t>
            </a:r>
            <a:r>
              <a:rPr lang="en-US" altLang="zh-CN" sz="2000" dirty="0">
                <a:latin typeface="+mn-ea"/>
              </a:rPr>
              <a:t>FF</a:t>
            </a:r>
            <a:r>
              <a:rPr lang="zh-CN" altLang="en-US" sz="2000" dirty="0" smtClean="0">
                <a:latin typeface="+mn-ea"/>
              </a:rPr>
              <a:t>比较</a:t>
            </a:r>
            <a:endParaRPr lang="zh-CN" altLang="en-US" sz="2000" dirty="0">
              <a:latin typeface="+mn-ea"/>
            </a:endParaRPr>
          </a:p>
        </p:txBody>
      </p:sp>
      <p:sp>
        <p:nvSpPr>
          <p:cNvPr id="34" name="文本框 33"/>
          <p:cNvSpPr txBox="1"/>
          <p:nvPr/>
        </p:nvSpPr>
        <p:spPr>
          <a:xfrm>
            <a:off x="7299094" y="5554398"/>
            <a:ext cx="4543996"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sz="2400" dirty="0" smtClean="0">
                <a:solidFill>
                  <a:srgbClr val="5B9BD5"/>
                </a:solidFill>
                <a:latin typeface="微软雅黑"/>
                <a:ea typeface="微软雅黑"/>
              </a:rPr>
              <a:t>资源复用</a:t>
            </a:r>
            <a:r>
              <a:rPr lang="zh-CN" altLang="en-US" sz="2400" dirty="0" smtClean="0">
                <a:latin typeface="微软雅黑"/>
                <a:ea typeface="微软雅黑"/>
              </a:rPr>
              <a:t>，</a:t>
            </a:r>
            <a:r>
              <a:rPr lang="en-US" altLang="zh-CN" sz="2400" dirty="0" smtClean="0">
                <a:latin typeface="微软雅黑"/>
                <a:ea typeface="微软雅黑"/>
              </a:rPr>
              <a:t>N3-N4</a:t>
            </a:r>
            <a:r>
              <a:rPr lang="zh-CN" altLang="en-US" sz="2400" dirty="0" smtClean="0">
                <a:latin typeface="微软雅黑"/>
                <a:ea typeface="微软雅黑"/>
              </a:rPr>
              <a:t>节点为</a:t>
            </a:r>
            <a:r>
              <a:rPr lang="en-US" altLang="zh-CN" sz="2400" dirty="0" smtClean="0">
                <a:latin typeface="微软雅黑"/>
                <a:ea typeface="微软雅黑"/>
              </a:rPr>
              <a:t>SRFF</a:t>
            </a:r>
            <a:r>
              <a:rPr lang="zh-CN" altLang="en-US" sz="2400" dirty="0" smtClean="0">
                <a:latin typeface="微软雅黑"/>
                <a:ea typeface="微软雅黑"/>
              </a:rPr>
              <a:t>主</a:t>
            </a:r>
            <a:r>
              <a:rPr lang="en-US" altLang="zh-CN" sz="2400" dirty="0" smtClean="0">
                <a:latin typeface="微软雅黑"/>
                <a:ea typeface="微软雅黑"/>
              </a:rPr>
              <a:t>Latch</a:t>
            </a:r>
            <a:r>
              <a:rPr lang="zh-CN" altLang="en-US" sz="2400" dirty="0" smtClean="0">
                <a:latin typeface="微软雅黑"/>
                <a:ea typeface="微软雅黑"/>
              </a:rPr>
              <a:t>的内部节点</a:t>
            </a:r>
            <a:endParaRPr kumimoji="0" lang="zh-CN" altLang="en-US" sz="2400" b="0" i="0" u="none" strike="noStrike" kern="1200" cap="none" spc="0" normalizeH="0" baseline="0" noProof="0" dirty="0">
              <a:ln>
                <a:noFill/>
              </a:ln>
              <a:effectLst/>
              <a:uLnTx/>
              <a:uFillTx/>
              <a:latin typeface="+mn-ea"/>
            </a:endParaRPr>
          </a:p>
        </p:txBody>
      </p:sp>
      <p:sp>
        <p:nvSpPr>
          <p:cNvPr id="36" name="文本框 35"/>
          <p:cNvSpPr txBox="1"/>
          <p:nvPr/>
        </p:nvSpPr>
        <p:spPr>
          <a:xfrm>
            <a:off x="646331" y="5092444"/>
            <a:ext cx="895169" cy="461665"/>
          </a:xfrm>
          <a:prstGeom prst="rect">
            <a:avLst/>
          </a:prstGeom>
          <a:noFill/>
        </p:spPr>
        <p:txBody>
          <a:bodyPr wrap="square" rtlCol="0">
            <a:spAutoFit/>
          </a:bodyPr>
          <a:lstStyle/>
          <a:p>
            <a:r>
              <a:rPr lang="zh-CN" altLang="en-US" sz="2400" dirty="0" smtClean="0">
                <a:latin typeface="+mn-ea"/>
              </a:rPr>
              <a:t>原理：</a:t>
            </a:r>
            <a:endParaRPr lang="zh-CN" altLang="en-US" sz="2400" dirty="0">
              <a:latin typeface="+mn-ea"/>
            </a:endParaRPr>
          </a:p>
        </p:txBody>
      </p:sp>
      <p:sp>
        <p:nvSpPr>
          <p:cNvPr id="37" name="文本框 36"/>
          <p:cNvSpPr txBox="1"/>
          <p:nvPr/>
        </p:nvSpPr>
        <p:spPr>
          <a:xfrm>
            <a:off x="7282392" y="5118975"/>
            <a:ext cx="4363611" cy="461665"/>
          </a:xfrm>
          <a:prstGeom prst="rect">
            <a:avLst/>
          </a:prstGeom>
          <a:noFill/>
        </p:spPr>
        <p:txBody>
          <a:bodyPr wrap="square" rtlCol="0">
            <a:spAutoFit/>
          </a:bodyPr>
          <a:lstStyle/>
          <a:p>
            <a:pPr algn="just"/>
            <a:r>
              <a:rPr lang="zh-CN" altLang="en-US" sz="2400" dirty="0" smtClean="0">
                <a:latin typeface="+mn-ea"/>
              </a:rPr>
              <a:t>监测模式采用全</a:t>
            </a:r>
            <a:r>
              <a:rPr lang="zh-CN" altLang="en-US" sz="2400" dirty="0" smtClean="0">
                <a:latin typeface="+mn-ea"/>
              </a:rPr>
              <a:t>对称结构</a:t>
            </a:r>
            <a:endParaRPr lang="en-US" altLang="zh-CN" sz="2400" dirty="0">
              <a:latin typeface="+mn-ea"/>
            </a:endParaRPr>
          </a:p>
        </p:txBody>
      </p:sp>
      <p:sp>
        <p:nvSpPr>
          <p:cNvPr id="38" name="文本框 37"/>
          <p:cNvSpPr txBox="1"/>
          <p:nvPr/>
        </p:nvSpPr>
        <p:spPr>
          <a:xfrm>
            <a:off x="6486224" y="5126805"/>
            <a:ext cx="895169" cy="461665"/>
          </a:xfrm>
          <a:prstGeom prst="rect">
            <a:avLst/>
          </a:prstGeom>
          <a:noFill/>
        </p:spPr>
        <p:txBody>
          <a:bodyPr wrap="square" rtlCol="0">
            <a:spAutoFit/>
          </a:bodyPr>
          <a:lstStyle/>
          <a:p>
            <a:r>
              <a:rPr lang="zh-CN" altLang="en-US" sz="2400" dirty="0">
                <a:latin typeface="+mn-ea"/>
              </a:rPr>
              <a:t>特点</a:t>
            </a:r>
            <a:r>
              <a:rPr lang="zh-CN" altLang="en-US" sz="2400" dirty="0" smtClean="0">
                <a:latin typeface="+mn-ea"/>
              </a:rPr>
              <a:t>：</a:t>
            </a:r>
            <a:endParaRPr lang="zh-CN" altLang="en-US" sz="2400" dirty="0">
              <a:latin typeface="+mn-ea"/>
            </a:endParaRPr>
          </a:p>
        </p:txBody>
      </p:sp>
      <p:sp>
        <p:nvSpPr>
          <p:cNvPr id="39" name="文本框 38"/>
          <p:cNvSpPr txBox="1"/>
          <p:nvPr/>
        </p:nvSpPr>
        <p:spPr>
          <a:xfrm>
            <a:off x="1472676" y="5102583"/>
            <a:ext cx="3208395"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2400" dirty="0" smtClean="0">
                <a:solidFill>
                  <a:srgbClr val="5B9BD5"/>
                </a:solidFill>
                <a:latin typeface="微软雅黑"/>
                <a:ea typeface="微软雅黑"/>
              </a:rPr>
              <a:t>CK=0</a:t>
            </a:r>
            <a:r>
              <a:rPr lang="zh-CN" altLang="en-US" sz="2400" dirty="0" smtClean="0">
                <a:solidFill>
                  <a:srgbClr val="5B9BD5"/>
                </a:solidFill>
                <a:latin typeface="微软雅黑"/>
                <a:ea typeface="微软雅黑"/>
              </a:rPr>
              <a:t>时，</a:t>
            </a:r>
            <a:r>
              <a:rPr lang="zh-CN" altLang="en-US" sz="2400" dirty="0" smtClean="0">
                <a:latin typeface="微软雅黑"/>
                <a:ea typeface="微软雅黑"/>
              </a:rPr>
              <a:t>预充电模式</a:t>
            </a:r>
            <a:endParaRPr lang="en-US" altLang="zh-CN" sz="2400" dirty="0" smtClean="0">
              <a:latin typeface="微软雅黑"/>
              <a:ea typeface="微软雅黑"/>
            </a:endParaRPr>
          </a:p>
        </p:txBody>
      </p:sp>
      <p:sp>
        <p:nvSpPr>
          <p:cNvPr id="40" name="文本框 39"/>
          <p:cNvSpPr txBox="1"/>
          <p:nvPr/>
        </p:nvSpPr>
        <p:spPr>
          <a:xfrm>
            <a:off x="1472677" y="5784221"/>
            <a:ext cx="2874098"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2400" b="0" i="0" u="none" strike="noStrike" kern="1200" cap="none" spc="0" normalizeH="0" baseline="0" noProof="0" dirty="0" smtClean="0">
                <a:ln>
                  <a:noFill/>
                </a:ln>
                <a:effectLst/>
                <a:uLnTx/>
                <a:uFillTx/>
                <a:latin typeface="微软雅黑"/>
                <a:ea typeface="微软雅黑"/>
              </a:rPr>
              <a:t>CK=1</a:t>
            </a:r>
            <a:r>
              <a:rPr lang="zh-CN" altLang="en-US" sz="2400" dirty="0" smtClean="0">
                <a:latin typeface="微软雅黑"/>
                <a:ea typeface="微软雅黑"/>
              </a:rPr>
              <a:t>时，监测模式</a:t>
            </a:r>
            <a:endParaRPr kumimoji="0" lang="zh-CN" altLang="en-US" sz="2400" b="0" i="0" u="none" strike="noStrike" kern="1200" cap="none" spc="0" normalizeH="0" baseline="0" noProof="0" dirty="0">
              <a:ln>
                <a:noFill/>
              </a:ln>
              <a:effectLst/>
              <a:uLnTx/>
              <a:uFillTx/>
              <a:latin typeface="+mn-ea"/>
            </a:endParaRPr>
          </a:p>
        </p:txBody>
      </p:sp>
      <p:sp>
        <p:nvSpPr>
          <p:cNvPr id="41" name="文本框 40"/>
          <p:cNvSpPr txBox="1"/>
          <p:nvPr/>
        </p:nvSpPr>
        <p:spPr>
          <a:xfrm>
            <a:off x="4375837" y="5516466"/>
            <a:ext cx="1475274"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sz="2400" dirty="0" smtClean="0">
                <a:solidFill>
                  <a:prstClr val="black"/>
                </a:solidFill>
                <a:latin typeface="微软雅黑"/>
                <a:ea typeface="微软雅黑"/>
              </a:rPr>
              <a:t>时序宽松</a:t>
            </a:r>
            <a:endParaRPr kumimoji="0" lang="zh-CN" altLang="en-US" sz="2400" b="0" i="0" u="none" strike="noStrike" kern="1200" cap="none" spc="0" normalizeH="0" baseline="0" noProof="0" dirty="0">
              <a:ln>
                <a:noFill/>
              </a:ln>
              <a:solidFill>
                <a:prstClr val="black"/>
              </a:solidFill>
              <a:effectLst/>
              <a:uLnTx/>
              <a:uFillTx/>
              <a:latin typeface="微软雅黑"/>
              <a:ea typeface="微软雅黑"/>
              <a:cs typeface="Times New Roman" panose="02020603050405020304" pitchFamily="18" charset="0"/>
            </a:endParaRPr>
          </a:p>
        </p:txBody>
      </p:sp>
      <p:sp>
        <p:nvSpPr>
          <p:cNvPr id="42" name="文本框 41"/>
          <p:cNvSpPr txBox="1"/>
          <p:nvPr/>
        </p:nvSpPr>
        <p:spPr>
          <a:xfrm>
            <a:off x="4380896" y="6145717"/>
            <a:ext cx="1470215"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400" b="0" i="0" u="none" strike="noStrike" kern="1200" cap="none" spc="0" normalizeH="0" baseline="0" noProof="0" dirty="0" smtClean="0">
                <a:ln>
                  <a:noFill/>
                </a:ln>
                <a:solidFill>
                  <a:prstClr val="black"/>
                </a:solidFill>
                <a:effectLst/>
                <a:uLnTx/>
                <a:uFillTx/>
                <a:latin typeface="微软雅黑"/>
                <a:ea typeface="微软雅黑"/>
                <a:cs typeface="Times New Roman" panose="02020603050405020304" pitchFamily="18" charset="0"/>
              </a:rPr>
              <a:t>时序违例</a:t>
            </a:r>
            <a:endParaRPr kumimoji="0" lang="zh-CN" altLang="en-US" sz="2400" b="0" i="0" u="none" strike="noStrike" kern="1200" cap="none" spc="0" normalizeH="0" baseline="0" noProof="0" dirty="0">
              <a:ln>
                <a:noFill/>
              </a:ln>
              <a:solidFill>
                <a:prstClr val="black"/>
              </a:solidFill>
              <a:effectLst/>
              <a:uLnTx/>
              <a:uFillTx/>
              <a:latin typeface="微软雅黑"/>
              <a:ea typeface="微软雅黑"/>
              <a:cs typeface="Times New Roman" panose="02020603050405020304" pitchFamily="18" charset="0"/>
            </a:endParaRPr>
          </a:p>
        </p:txBody>
      </p:sp>
      <p:sp>
        <p:nvSpPr>
          <p:cNvPr id="43" name="左大括号 42"/>
          <p:cNvSpPr/>
          <p:nvPr/>
        </p:nvSpPr>
        <p:spPr>
          <a:xfrm>
            <a:off x="4241738" y="5730247"/>
            <a:ext cx="173010" cy="640453"/>
          </a:xfrm>
          <a:prstGeom prst="leftBrace">
            <a:avLst/>
          </a:prstGeom>
          <a:noFill/>
          <a:ln w="38100" cap="flat" cmpd="sng" algn="ctr">
            <a:solidFill>
              <a:srgbClr val="5B9BD5"/>
            </a:solidFill>
            <a:prstDash val="solid"/>
          </a:ln>
          <a:effectLst/>
        </p:spPr>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dirty="0">
              <a:ln>
                <a:noFill/>
              </a:ln>
              <a:solidFill>
                <a:sysClr val="windowText" lastClr="000000"/>
              </a:solidFill>
              <a:effectLst/>
              <a:uLnTx/>
              <a:uFillTx/>
              <a:latin typeface="微软雅黑"/>
              <a:ea typeface="微软雅黑"/>
              <a:cs typeface="+mn-cs"/>
            </a:endParaRPr>
          </a:p>
        </p:txBody>
      </p:sp>
      <p:sp>
        <p:nvSpPr>
          <p:cNvPr id="21" name="文本框 20"/>
          <p:cNvSpPr txBox="1"/>
          <p:nvPr/>
        </p:nvSpPr>
        <p:spPr>
          <a:xfrm>
            <a:off x="581832" y="4312347"/>
            <a:ext cx="8970481"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sz="2400" dirty="0" smtClean="0">
                <a:latin typeface="微软雅黑"/>
                <a:ea typeface="微软雅黑"/>
              </a:rPr>
              <a:t>预充电：</a:t>
            </a:r>
            <a:r>
              <a:rPr lang="en-US" altLang="zh-CN" sz="2400" dirty="0" smtClean="0">
                <a:latin typeface="微软雅黑"/>
                <a:ea typeface="微软雅黑"/>
              </a:rPr>
              <a:t>MP0  </a:t>
            </a:r>
            <a:r>
              <a:rPr lang="zh-CN" altLang="en-US" sz="2400" dirty="0" smtClean="0">
                <a:latin typeface="微软雅黑"/>
                <a:ea typeface="微软雅黑"/>
              </a:rPr>
              <a:t>上拉恢复：</a:t>
            </a:r>
            <a:r>
              <a:rPr lang="en-US" altLang="zh-CN" sz="2400" dirty="0" smtClean="0">
                <a:latin typeface="微软雅黑"/>
                <a:ea typeface="微软雅黑"/>
              </a:rPr>
              <a:t>MP1-MP4  </a:t>
            </a:r>
            <a:r>
              <a:rPr lang="zh-CN" altLang="en-US" sz="2400" dirty="0" smtClean="0">
                <a:latin typeface="微软雅黑"/>
                <a:ea typeface="微软雅黑"/>
              </a:rPr>
              <a:t>监测：</a:t>
            </a:r>
            <a:r>
              <a:rPr lang="en-US" altLang="zh-CN" sz="2400" dirty="0" smtClean="0">
                <a:latin typeface="微软雅黑"/>
                <a:ea typeface="微软雅黑"/>
              </a:rPr>
              <a:t>MN0-MN4</a:t>
            </a:r>
            <a:endParaRPr lang="en-US" altLang="zh-CN" sz="2400" dirty="0" smtClean="0">
              <a:latin typeface="微软雅黑"/>
              <a:ea typeface="微软雅黑"/>
            </a:endParaRPr>
          </a:p>
        </p:txBody>
      </p:sp>
    </p:spTree>
    <p:extLst>
      <p:ext uri="{BB962C8B-B14F-4D97-AF65-F5344CB8AC3E}">
        <p14:creationId xmlns:p14="http://schemas.microsoft.com/office/powerpoint/2010/main" val="443006242"/>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27" name="圆角矩形 26"/>
          <p:cNvSpPr/>
          <p:nvPr/>
        </p:nvSpPr>
        <p:spPr>
          <a:xfrm>
            <a:off x="380999" y="529437"/>
            <a:ext cx="11382376" cy="6033287"/>
          </a:xfrm>
          <a:prstGeom prst="roundRect">
            <a:avLst>
              <a:gd name="adj" fmla="val 0"/>
            </a:avLst>
          </a:prstGeom>
          <a:noFill/>
          <a:ln w="3175">
            <a:solidFill>
              <a:srgbClr val="5B9BD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1200" cap="none" spc="0" normalizeH="0" baseline="0" noProof="0">
              <a:ln>
                <a:noFill/>
              </a:ln>
              <a:solidFill>
                <a:prstClr val="black"/>
              </a:solidFill>
              <a:effectLst/>
              <a:uLnTx/>
              <a:uFillTx/>
              <a:latin typeface="Times New Roman" panose="02020603050405020304" pitchFamily="18" charset="0"/>
              <a:ea typeface="微软雅黑"/>
              <a:cs typeface="Times New Roman" panose="02020603050405020304" pitchFamily="18" charset="0"/>
              <a:sym typeface="+mn-lt"/>
            </a:endParaRPr>
          </a:p>
        </p:txBody>
      </p:sp>
      <p:sp>
        <p:nvSpPr>
          <p:cNvPr id="2" name="文本占位符 1"/>
          <p:cNvSpPr>
            <a:spLocks noGrp="1"/>
          </p:cNvSpPr>
          <p:nvPr>
            <p:ph type="body" sz="quarter" idx="10"/>
          </p:nvPr>
        </p:nvSpPr>
        <p:spPr>
          <a:xfrm>
            <a:off x="282672" y="71427"/>
            <a:ext cx="3651153" cy="458787"/>
          </a:xfrm>
        </p:spPr>
        <p:txBody>
          <a:bodyPr>
            <a:noAutofit/>
          </a:bodyPr>
          <a:lstStyle/>
          <a:p>
            <a:pPr lvl="0">
              <a:lnSpc>
                <a:spcPct val="140000"/>
              </a:lnSpc>
              <a:spcBef>
                <a:spcPct val="30000"/>
              </a:spcBef>
              <a:buSzPct val="80000"/>
              <a:defRPr/>
            </a:pPr>
            <a:r>
              <a:rPr lang="zh-CN" altLang="en-US" sz="2800" b="1" dirty="0" smtClean="0">
                <a:solidFill>
                  <a:srgbClr val="5B9BD5"/>
                </a:solidFill>
                <a:latin typeface="微软雅黑"/>
              </a:rPr>
              <a:t>研究目标与技术</a:t>
            </a:r>
            <a:r>
              <a:rPr lang="zh-CN" altLang="en-US" sz="2800" b="1" dirty="0">
                <a:solidFill>
                  <a:srgbClr val="5B9BD5"/>
                </a:solidFill>
                <a:latin typeface="微软雅黑"/>
              </a:rPr>
              <a:t>路线</a:t>
            </a:r>
            <a:endParaRPr lang="en-US" altLang="zh-CN" sz="2800" b="1" dirty="0">
              <a:solidFill>
                <a:srgbClr val="5B9BD5"/>
              </a:solidFill>
              <a:latin typeface="微软雅黑"/>
            </a:endParaRPr>
          </a:p>
        </p:txBody>
      </p:sp>
      <p:sp>
        <p:nvSpPr>
          <p:cNvPr id="6" name="灯片编号占位符 5"/>
          <p:cNvSpPr>
            <a:spLocks noGrp="1"/>
          </p:cNvSpPr>
          <p:nvPr>
            <p:ph type="sldNum" sz="quarter" idx="13"/>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4FA6E1-6B83-4935-BD31-F33F54FC6619}" type="slidenum">
              <a:rPr kumimoji="0" lang="zh-CN" altLang="en-US" sz="2000" b="1" i="0" u="none" strike="noStrike" kern="1200" cap="none" spc="0" normalizeH="0" baseline="0" noProof="0" smtClean="0">
                <a:ln>
                  <a:noFill/>
                </a:ln>
                <a:solidFill>
                  <a:srgbClr val="5B9BD5"/>
                </a:solidFill>
                <a:effectLst/>
                <a:uLnTx/>
                <a:uFillTx/>
                <a:latin typeface="微软雅黑"/>
                <a:ea typeface="微软雅黑"/>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zh-CN" altLang="en-US" sz="2000" b="1" i="0" u="none" strike="noStrike" kern="1200" cap="none" spc="0" normalizeH="0" baseline="0" noProof="0" dirty="0">
              <a:ln>
                <a:noFill/>
              </a:ln>
              <a:solidFill>
                <a:srgbClr val="5B9BD5"/>
              </a:solidFill>
              <a:effectLst/>
              <a:uLnTx/>
              <a:uFillTx/>
              <a:latin typeface="微软雅黑"/>
              <a:ea typeface="微软雅黑"/>
              <a:cs typeface="+mn-cs"/>
            </a:endParaRPr>
          </a:p>
        </p:txBody>
      </p:sp>
      <p:sp>
        <p:nvSpPr>
          <p:cNvPr id="77" name="Text Box 3"/>
          <p:cNvSpPr txBox="1">
            <a:spLocks noChangeArrowheads="1"/>
          </p:cNvSpPr>
          <p:nvPr/>
        </p:nvSpPr>
        <p:spPr bwMode="auto">
          <a:xfrm>
            <a:off x="342324" y="1877096"/>
            <a:ext cx="6507360" cy="4782848"/>
          </a:xfrm>
          <a:prstGeom prst="rect">
            <a:avLst/>
          </a:prstGeom>
          <a:noFill/>
          <a:ln w="34925">
            <a:no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eaLnBrk="0" hangingPunct="0">
              <a:defRPr sz="2000">
                <a:solidFill>
                  <a:schemeClr val="bg1"/>
                </a:solidFill>
                <a:latin typeface="黑体" panose="02010609060101010101" pitchFamily="49" charset="-122"/>
                <a:ea typeface="黑体" panose="02010609060101010101" pitchFamily="49" charset="-122"/>
              </a:defRPr>
            </a:lvl1pPr>
            <a:lvl2pPr marL="742950" indent="-285750" eaLnBrk="0" hangingPunct="0">
              <a:defRPr sz="2000">
                <a:solidFill>
                  <a:schemeClr val="bg1"/>
                </a:solidFill>
                <a:latin typeface="黑体" panose="02010609060101010101" pitchFamily="49" charset="-122"/>
                <a:ea typeface="黑体" panose="02010609060101010101" pitchFamily="49" charset="-122"/>
              </a:defRPr>
            </a:lvl2pPr>
            <a:lvl3pPr marL="1143000" indent="-228600" eaLnBrk="0" hangingPunct="0">
              <a:defRPr sz="2000">
                <a:solidFill>
                  <a:schemeClr val="bg1"/>
                </a:solidFill>
                <a:latin typeface="黑体" panose="02010609060101010101" pitchFamily="49" charset="-122"/>
                <a:ea typeface="黑体" panose="02010609060101010101" pitchFamily="49" charset="-122"/>
              </a:defRPr>
            </a:lvl3pPr>
            <a:lvl4pPr marL="1600200" indent="-228600" eaLnBrk="0" hangingPunct="0">
              <a:defRPr sz="2000">
                <a:solidFill>
                  <a:schemeClr val="bg1"/>
                </a:solidFill>
                <a:latin typeface="黑体" panose="02010609060101010101" pitchFamily="49" charset="-122"/>
                <a:ea typeface="黑体" panose="02010609060101010101" pitchFamily="49" charset="-122"/>
              </a:defRPr>
            </a:lvl4pPr>
            <a:lvl5pPr marL="2057400" indent="-228600" eaLnBrk="0" hangingPunct="0">
              <a:defRPr sz="2000">
                <a:solidFill>
                  <a:schemeClr val="bg1"/>
                </a:solidFill>
                <a:latin typeface="黑体" panose="02010609060101010101" pitchFamily="49" charset="-122"/>
                <a:ea typeface="黑体" panose="02010609060101010101" pitchFamily="49" charset="-122"/>
              </a:defRPr>
            </a:lvl5pPr>
            <a:lvl6pPr marL="2514600" indent="-228600" algn="ctr" eaLnBrk="0" fontAlgn="base" hangingPunct="0">
              <a:spcBef>
                <a:spcPct val="0"/>
              </a:spcBef>
              <a:spcAft>
                <a:spcPct val="0"/>
              </a:spcAft>
              <a:defRPr sz="2000">
                <a:solidFill>
                  <a:schemeClr val="bg1"/>
                </a:solidFill>
                <a:latin typeface="黑体" panose="02010609060101010101" pitchFamily="49" charset="-122"/>
                <a:ea typeface="黑体" panose="02010609060101010101" pitchFamily="49" charset="-122"/>
              </a:defRPr>
            </a:lvl6pPr>
            <a:lvl7pPr marL="2971800" indent="-228600" algn="ctr" eaLnBrk="0" fontAlgn="base" hangingPunct="0">
              <a:spcBef>
                <a:spcPct val="0"/>
              </a:spcBef>
              <a:spcAft>
                <a:spcPct val="0"/>
              </a:spcAft>
              <a:defRPr sz="2000">
                <a:solidFill>
                  <a:schemeClr val="bg1"/>
                </a:solidFill>
                <a:latin typeface="黑体" panose="02010609060101010101" pitchFamily="49" charset="-122"/>
                <a:ea typeface="黑体" panose="02010609060101010101" pitchFamily="49" charset="-122"/>
              </a:defRPr>
            </a:lvl7pPr>
            <a:lvl8pPr marL="3429000" indent="-228600" algn="ctr" eaLnBrk="0" fontAlgn="base" hangingPunct="0">
              <a:spcBef>
                <a:spcPct val="0"/>
              </a:spcBef>
              <a:spcAft>
                <a:spcPct val="0"/>
              </a:spcAft>
              <a:defRPr sz="2000">
                <a:solidFill>
                  <a:schemeClr val="bg1"/>
                </a:solidFill>
                <a:latin typeface="黑体" panose="02010609060101010101" pitchFamily="49" charset="-122"/>
                <a:ea typeface="黑体" panose="02010609060101010101" pitchFamily="49" charset="-122"/>
              </a:defRPr>
            </a:lvl8pPr>
            <a:lvl9pPr marL="3886200" indent="-228600" algn="ctr" eaLnBrk="0" fontAlgn="base" hangingPunct="0">
              <a:spcBef>
                <a:spcPct val="0"/>
              </a:spcBef>
              <a:spcAft>
                <a:spcPct val="0"/>
              </a:spcAft>
              <a:defRPr sz="2000">
                <a:solidFill>
                  <a:schemeClr val="bg1"/>
                </a:solidFill>
                <a:latin typeface="黑体" panose="02010609060101010101" pitchFamily="49" charset="-122"/>
                <a:ea typeface="黑体" panose="02010609060101010101" pitchFamily="49" charset="-122"/>
              </a:defRPr>
            </a:lvl9pPr>
          </a:lstStyle>
          <a:p>
            <a:pPr marL="342900" marR="0" lvl="0" indent="-342900" algn="l" defTabSz="914400" rtl="0" eaLnBrk="1" fontAlgn="auto" latinLnBrk="0" hangingPunct="1">
              <a:spcBef>
                <a:spcPct val="30000"/>
              </a:spcBef>
              <a:spcAft>
                <a:spcPts val="0"/>
              </a:spcAft>
              <a:buClr>
                <a:schemeClr val="accent1"/>
              </a:buClr>
              <a:buSzPct val="80000"/>
              <a:buFont typeface="Wingdings" panose="05000000000000000000" pitchFamily="2" charset="2"/>
              <a:buChar char="p"/>
              <a:tabLst/>
              <a:defRPr/>
            </a:pPr>
            <a:r>
              <a:rPr kumimoji="0" lang="zh-CN" altLang="en-US" sz="2400" b="0" i="0" u="none" strike="noStrike" kern="1200" cap="none" spc="0" normalizeH="0" baseline="0" noProof="0" dirty="0" smtClean="0">
                <a:ln>
                  <a:noFill/>
                </a:ln>
                <a:solidFill>
                  <a:prstClr val="black"/>
                </a:solidFill>
                <a:effectLst/>
                <a:uLnTx/>
                <a:uFillTx/>
                <a:latin typeface="+mn-ea"/>
                <a:ea typeface="+mn-ea"/>
              </a:rPr>
              <a:t>晶体管</a:t>
            </a:r>
            <a:r>
              <a:rPr kumimoji="0" lang="zh-CN" altLang="en-US" sz="2400" b="0" i="0" u="none" strike="noStrike" kern="1200" cap="none" spc="0" normalizeH="0" baseline="0" noProof="0" dirty="0">
                <a:ln>
                  <a:noFill/>
                </a:ln>
                <a:solidFill>
                  <a:prstClr val="black"/>
                </a:solidFill>
                <a:effectLst/>
                <a:uLnTx/>
                <a:uFillTx/>
                <a:latin typeface="+mn-ea"/>
                <a:ea typeface="+mn-ea"/>
              </a:rPr>
              <a:t>级全定制</a:t>
            </a:r>
            <a:r>
              <a:rPr kumimoji="0" lang="zh-CN" altLang="en-US" sz="2400" b="0" i="0" u="none" strike="noStrike" kern="1200" cap="none" spc="0" normalizeH="0" baseline="0" noProof="0" dirty="0" smtClean="0">
                <a:ln>
                  <a:noFill/>
                </a:ln>
                <a:solidFill>
                  <a:prstClr val="black"/>
                </a:solidFill>
                <a:effectLst/>
                <a:uLnTx/>
                <a:uFillTx/>
                <a:latin typeface="+mn-ea"/>
                <a:ea typeface="+mn-ea"/>
              </a:rPr>
              <a:t>电路设计</a:t>
            </a:r>
            <a:endParaRPr kumimoji="0" lang="en-US" altLang="zh-CN" sz="2400" b="1" i="0" u="none" strike="noStrike" kern="1200" cap="none" spc="0" normalizeH="0" baseline="0" noProof="0" dirty="0" smtClean="0">
              <a:ln>
                <a:noFill/>
              </a:ln>
              <a:solidFill>
                <a:prstClr val="black"/>
              </a:solidFill>
              <a:effectLst/>
              <a:uLnTx/>
              <a:uFillTx/>
              <a:latin typeface="+mn-ea"/>
              <a:ea typeface="+mn-ea"/>
            </a:endParaRPr>
          </a:p>
          <a:p>
            <a:pPr marL="342900" marR="0" lvl="0" indent="-342900" algn="l" defTabSz="914400" rtl="0" eaLnBrk="1" fontAlgn="auto" latinLnBrk="0" hangingPunct="1">
              <a:spcBef>
                <a:spcPct val="30000"/>
              </a:spcBef>
              <a:spcAft>
                <a:spcPts val="0"/>
              </a:spcAft>
              <a:buClr>
                <a:srgbClr val="5B9BD5"/>
              </a:buClr>
              <a:buSzPct val="80000"/>
              <a:buFont typeface="Wingdings" panose="05000000000000000000" pitchFamily="2" charset="2"/>
              <a:buChar char="p"/>
              <a:tabLst/>
              <a:defRPr/>
            </a:pPr>
            <a:r>
              <a:rPr kumimoji="0" lang="zh-CN" altLang="en-US" sz="2400" b="0" i="0" u="none" strike="noStrike" kern="1200" cap="none" spc="0" normalizeH="0" baseline="0" noProof="0" dirty="0" smtClean="0">
                <a:ln>
                  <a:noFill/>
                </a:ln>
                <a:solidFill>
                  <a:prstClr val="black"/>
                </a:solidFill>
                <a:effectLst/>
                <a:uLnTx/>
                <a:uFillTx/>
                <a:latin typeface="+mn-ea"/>
                <a:ea typeface="+mn-ea"/>
              </a:rPr>
              <a:t>出错改错型末端</a:t>
            </a:r>
            <a:r>
              <a:rPr kumimoji="0" lang="en-US" altLang="zh-CN" sz="2400" b="0" i="0" u="none" strike="noStrike" kern="1200" cap="none" spc="0" normalizeH="0" baseline="0" noProof="0" dirty="0" smtClean="0">
                <a:ln>
                  <a:noFill/>
                </a:ln>
                <a:solidFill>
                  <a:prstClr val="black"/>
                </a:solidFill>
                <a:effectLst/>
                <a:uLnTx/>
                <a:uFillTx/>
                <a:latin typeface="+mn-ea"/>
                <a:ea typeface="+mn-ea"/>
              </a:rPr>
              <a:t>EDAC</a:t>
            </a:r>
            <a:r>
              <a:rPr kumimoji="0" lang="zh-CN" altLang="en-US" sz="2400" b="0" i="0" u="none" strike="noStrike" kern="1200" cap="none" spc="0" normalizeH="0" baseline="0" noProof="0" dirty="0" smtClean="0">
                <a:ln>
                  <a:noFill/>
                </a:ln>
                <a:solidFill>
                  <a:prstClr val="black"/>
                </a:solidFill>
                <a:effectLst/>
                <a:uLnTx/>
                <a:uFillTx/>
                <a:latin typeface="+mn-ea"/>
                <a:ea typeface="+mn-ea"/>
              </a:rPr>
              <a:t>电路设计</a:t>
            </a:r>
            <a:endParaRPr kumimoji="0" lang="en-US" altLang="zh-CN" sz="2400" b="0" i="0" u="none" strike="noStrike" kern="1200" cap="none" spc="0" normalizeH="0" baseline="0" noProof="0" dirty="0" smtClean="0">
              <a:ln>
                <a:noFill/>
              </a:ln>
              <a:solidFill>
                <a:prstClr val="black"/>
              </a:solidFill>
              <a:effectLst/>
              <a:uLnTx/>
              <a:uFillTx/>
              <a:latin typeface="+mn-ea"/>
              <a:ea typeface="+mn-ea"/>
            </a:endParaRPr>
          </a:p>
          <a:p>
            <a:pPr marL="342900" indent="-342900" eaLnBrk="1" hangingPunct="1">
              <a:spcBef>
                <a:spcPct val="30000"/>
              </a:spcBef>
              <a:buClr>
                <a:srgbClr val="5B9BD5"/>
              </a:buClr>
              <a:buSzPct val="80000"/>
              <a:buFont typeface="Wingdings" panose="05000000000000000000" pitchFamily="2" charset="2"/>
              <a:buChar char="p"/>
              <a:defRPr/>
            </a:pPr>
            <a:r>
              <a:rPr lang="zh-CN" altLang="en-US" sz="2400" b="1" dirty="0">
                <a:solidFill>
                  <a:schemeClr val="tx1"/>
                </a:solidFill>
                <a:latin typeface="+mn-ea"/>
                <a:ea typeface="+mn-ea"/>
              </a:rPr>
              <a:t>选择性</a:t>
            </a:r>
            <a:r>
              <a:rPr lang="zh-CN" altLang="en-US" sz="2400" dirty="0">
                <a:solidFill>
                  <a:schemeClr val="tx1"/>
                </a:solidFill>
                <a:latin typeface="+mn-ea"/>
                <a:ea typeface="+mn-ea"/>
              </a:rPr>
              <a:t>加固单粒子翻转类型</a:t>
            </a:r>
          </a:p>
          <a:p>
            <a:pPr marL="342900" indent="-342900" eaLnBrk="1" hangingPunct="1">
              <a:spcBef>
                <a:spcPct val="30000"/>
              </a:spcBef>
              <a:buClr>
                <a:schemeClr val="accent1"/>
              </a:buClr>
              <a:buSzPct val="80000"/>
              <a:buFont typeface="Wingdings" panose="05000000000000000000" pitchFamily="2" charset="2"/>
              <a:buChar char="p"/>
            </a:pPr>
            <a:r>
              <a:rPr lang="zh-CN" altLang="en-US" sz="2400" dirty="0">
                <a:solidFill>
                  <a:schemeClr val="tx1"/>
                </a:solidFill>
                <a:latin typeface="+mn-ea"/>
                <a:ea typeface="+mn-ea"/>
              </a:rPr>
              <a:t>基于末端</a:t>
            </a:r>
            <a:r>
              <a:rPr lang="en-US" altLang="zh-CN" sz="2400" b="1" dirty="0">
                <a:solidFill>
                  <a:schemeClr val="tx1"/>
                </a:solidFill>
                <a:latin typeface="+mn-ea"/>
                <a:ea typeface="+mn-ea"/>
              </a:rPr>
              <a:t>FF</a:t>
            </a:r>
            <a:r>
              <a:rPr lang="zh-CN" altLang="en-US" sz="2400" dirty="0">
                <a:solidFill>
                  <a:schemeClr val="tx1"/>
                </a:solidFill>
                <a:latin typeface="+mn-ea"/>
                <a:ea typeface="+mn-ea"/>
              </a:rPr>
              <a:t>重采样实现当前周期内纠错</a:t>
            </a:r>
            <a:endParaRPr lang="en-US" altLang="zh-CN" sz="2400" dirty="0">
              <a:solidFill>
                <a:schemeClr val="tx1"/>
              </a:solidFill>
              <a:latin typeface="+mn-ea"/>
              <a:ea typeface="+mn-ea"/>
            </a:endParaRPr>
          </a:p>
          <a:p>
            <a:pPr eaLnBrk="1" hangingPunct="1">
              <a:spcBef>
                <a:spcPct val="30000"/>
              </a:spcBef>
              <a:buSzPct val="80000"/>
            </a:pPr>
            <a:r>
              <a:rPr lang="zh-CN" altLang="en-US" sz="2400" dirty="0">
                <a:solidFill>
                  <a:schemeClr val="tx1"/>
                </a:solidFill>
                <a:latin typeface="+mn-ea"/>
                <a:ea typeface="+mn-ea"/>
              </a:rPr>
              <a:t>    单</a:t>
            </a:r>
            <a:r>
              <a:rPr lang="zh-CN" altLang="en-US" sz="2400" dirty="0" smtClean="0">
                <a:solidFill>
                  <a:schemeClr val="tx1"/>
                </a:solidFill>
                <a:latin typeface="+mn-ea"/>
                <a:ea typeface="+mn-ea"/>
              </a:rPr>
              <a:t>节点翻转自</a:t>
            </a:r>
            <a:r>
              <a:rPr lang="zh-CN" altLang="en-US" sz="2400" dirty="0">
                <a:solidFill>
                  <a:schemeClr val="tx1"/>
                </a:solidFill>
                <a:latin typeface="+mn-ea"/>
                <a:ea typeface="+mn-ea"/>
              </a:rPr>
              <a:t>恢复型</a:t>
            </a:r>
            <a:r>
              <a:rPr lang="en-US" altLang="zh-CN" sz="2400" dirty="0">
                <a:solidFill>
                  <a:schemeClr val="tx1"/>
                </a:solidFill>
                <a:latin typeface="+mn-ea"/>
                <a:ea typeface="+mn-ea"/>
              </a:rPr>
              <a:t>FF</a:t>
            </a:r>
            <a:r>
              <a:rPr lang="zh-CN" altLang="en-US" sz="2400" dirty="0">
                <a:solidFill>
                  <a:schemeClr val="tx1"/>
                </a:solidFill>
                <a:latin typeface="+mn-ea"/>
                <a:ea typeface="+mn-ea"/>
              </a:rPr>
              <a:t>、监测单元</a:t>
            </a:r>
          </a:p>
          <a:p>
            <a:pPr marL="342900" indent="-342900" eaLnBrk="1" hangingPunct="1">
              <a:spcBef>
                <a:spcPct val="30000"/>
              </a:spcBef>
              <a:buClr>
                <a:schemeClr val="accent1"/>
              </a:buClr>
              <a:buSzPct val="80000"/>
              <a:buFont typeface="Wingdings" panose="05000000000000000000" pitchFamily="2" charset="2"/>
              <a:buChar char="p"/>
            </a:pPr>
            <a:r>
              <a:rPr lang="zh-CN" altLang="en-US" sz="2400" dirty="0">
                <a:solidFill>
                  <a:schemeClr val="tx1"/>
                </a:solidFill>
                <a:latin typeface="+mn-ea"/>
                <a:ea typeface="+mn-ea"/>
              </a:rPr>
              <a:t>基于末端</a:t>
            </a:r>
            <a:r>
              <a:rPr lang="en-US" altLang="zh-CN" sz="2400" dirty="0">
                <a:solidFill>
                  <a:schemeClr val="tx1"/>
                </a:solidFill>
                <a:latin typeface="+mn-ea"/>
                <a:ea typeface="+mn-ea"/>
              </a:rPr>
              <a:t>Latch</a:t>
            </a:r>
            <a:r>
              <a:rPr lang="zh-CN" altLang="en-US" sz="2400" dirty="0">
                <a:solidFill>
                  <a:schemeClr val="tx1"/>
                </a:solidFill>
                <a:latin typeface="+mn-ea"/>
                <a:ea typeface="+mn-ea"/>
              </a:rPr>
              <a:t>时间借用特性纠错</a:t>
            </a:r>
          </a:p>
          <a:p>
            <a:pPr eaLnBrk="1" hangingPunct="1">
              <a:spcBef>
                <a:spcPct val="30000"/>
              </a:spcBef>
              <a:buSzPct val="80000"/>
            </a:pPr>
            <a:r>
              <a:rPr lang="en-US" altLang="zh-CN" sz="2400" dirty="0">
                <a:solidFill>
                  <a:schemeClr val="tx1"/>
                </a:solidFill>
                <a:latin typeface="+mn-ea"/>
                <a:ea typeface="+mn-ea"/>
              </a:rPr>
              <a:t>    </a:t>
            </a:r>
            <a:r>
              <a:rPr lang="zh-CN" altLang="en-US" sz="2400" dirty="0">
                <a:solidFill>
                  <a:schemeClr val="tx1"/>
                </a:solidFill>
                <a:latin typeface="+mn-ea"/>
                <a:ea typeface="+mn-ea"/>
              </a:rPr>
              <a:t>双</a:t>
            </a:r>
            <a:r>
              <a:rPr lang="zh-CN" altLang="en-US" sz="2400" dirty="0" smtClean="0">
                <a:solidFill>
                  <a:schemeClr val="tx1"/>
                </a:solidFill>
                <a:latin typeface="+mn-ea"/>
                <a:ea typeface="+mn-ea"/>
              </a:rPr>
              <a:t>节点翻转自</a:t>
            </a:r>
            <a:r>
              <a:rPr lang="zh-CN" altLang="en-US" sz="2400" dirty="0">
                <a:solidFill>
                  <a:schemeClr val="tx1"/>
                </a:solidFill>
                <a:latin typeface="+mn-ea"/>
                <a:ea typeface="+mn-ea"/>
              </a:rPr>
              <a:t>恢复型</a:t>
            </a:r>
            <a:r>
              <a:rPr lang="en-US" altLang="zh-CN" sz="2400" dirty="0">
                <a:solidFill>
                  <a:schemeClr val="tx1"/>
                </a:solidFill>
                <a:latin typeface="+mn-ea"/>
                <a:ea typeface="+mn-ea"/>
              </a:rPr>
              <a:t>Latch</a:t>
            </a:r>
            <a:r>
              <a:rPr lang="zh-CN" altLang="en-US" sz="2400" dirty="0" smtClean="0">
                <a:solidFill>
                  <a:schemeClr val="tx1"/>
                </a:solidFill>
                <a:latin typeface="+mn-ea"/>
                <a:ea typeface="+mn-ea"/>
              </a:rPr>
              <a:t>、容忍</a:t>
            </a:r>
            <a:r>
              <a:rPr lang="zh-CN" altLang="en-US" sz="2400" dirty="0">
                <a:solidFill>
                  <a:schemeClr val="tx1"/>
                </a:solidFill>
                <a:latin typeface="+mn-ea"/>
                <a:ea typeface="+mn-ea"/>
              </a:rPr>
              <a:t>型监测单元</a:t>
            </a:r>
            <a:endParaRPr lang="en-US" altLang="zh-CN" sz="2400" dirty="0">
              <a:solidFill>
                <a:schemeClr val="tx1"/>
              </a:solidFill>
              <a:latin typeface="+mn-ea"/>
              <a:ea typeface="+mn-ea"/>
            </a:endParaRPr>
          </a:p>
          <a:p>
            <a:pPr marL="342900" indent="-342900" eaLnBrk="1" hangingPunct="1">
              <a:spcBef>
                <a:spcPct val="30000"/>
              </a:spcBef>
              <a:buClr>
                <a:schemeClr val="accent1"/>
              </a:buClr>
              <a:buSzPct val="80000"/>
              <a:buFont typeface="Wingdings" panose="05000000000000000000" pitchFamily="2" charset="2"/>
              <a:buChar char="p"/>
            </a:pPr>
            <a:r>
              <a:rPr lang="zh-CN" altLang="en-US" sz="2400" dirty="0">
                <a:solidFill>
                  <a:schemeClr val="tx1"/>
                </a:solidFill>
                <a:latin typeface="+mn-ea"/>
                <a:ea typeface="+mn-ea"/>
              </a:rPr>
              <a:t>基于</a:t>
            </a:r>
            <a:r>
              <a:rPr lang="en-US" altLang="zh-CN" sz="2400" dirty="0">
                <a:solidFill>
                  <a:schemeClr val="tx1"/>
                </a:solidFill>
                <a:latin typeface="+mn-ea"/>
                <a:ea typeface="+mn-ea"/>
              </a:rPr>
              <a:t>TCAD</a:t>
            </a:r>
            <a:r>
              <a:rPr lang="zh-CN" altLang="en-US" sz="2400" dirty="0">
                <a:solidFill>
                  <a:schemeClr val="tx1"/>
                </a:solidFill>
                <a:latin typeface="+mn-ea"/>
                <a:ea typeface="+mn-ea"/>
              </a:rPr>
              <a:t>搭建仿真验证平台</a:t>
            </a:r>
            <a:endParaRPr lang="en-US" altLang="zh-CN" sz="2400" dirty="0">
              <a:solidFill>
                <a:schemeClr val="tx1"/>
              </a:solidFill>
              <a:latin typeface="+mn-ea"/>
              <a:ea typeface="+mn-ea"/>
            </a:endParaRPr>
          </a:p>
          <a:p>
            <a:pPr marL="342900" indent="-342900" eaLnBrk="1" hangingPunct="1">
              <a:spcBef>
                <a:spcPct val="30000"/>
              </a:spcBef>
              <a:buClr>
                <a:schemeClr val="accent1"/>
              </a:buClr>
              <a:buSzPct val="80000"/>
              <a:buFont typeface="Wingdings" panose="05000000000000000000" pitchFamily="2" charset="2"/>
              <a:buChar char="p"/>
            </a:pPr>
            <a:r>
              <a:rPr lang="zh-CN" altLang="en-US" sz="2400" dirty="0">
                <a:solidFill>
                  <a:schemeClr val="tx1"/>
                </a:solidFill>
                <a:latin typeface="+mn-ea"/>
                <a:ea typeface="+mn-ea"/>
              </a:rPr>
              <a:t>宽电压域下的故障注入验证</a:t>
            </a:r>
            <a:endParaRPr lang="en-US" altLang="zh-CN" sz="2400" dirty="0">
              <a:solidFill>
                <a:schemeClr val="tx1"/>
              </a:solidFill>
              <a:latin typeface="+mn-ea"/>
              <a:ea typeface="+mn-ea"/>
            </a:endParaRPr>
          </a:p>
          <a:p>
            <a:pPr marL="342900" indent="-342900" eaLnBrk="1" hangingPunct="1">
              <a:spcBef>
                <a:spcPct val="30000"/>
              </a:spcBef>
              <a:buClr>
                <a:schemeClr val="accent1"/>
              </a:buClr>
              <a:buSzPct val="80000"/>
              <a:buFont typeface="Wingdings" panose="05000000000000000000" pitchFamily="2" charset="2"/>
              <a:buChar char="p"/>
            </a:pPr>
            <a:r>
              <a:rPr lang="zh-CN" altLang="en-US" sz="2400" dirty="0">
                <a:solidFill>
                  <a:schemeClr val="tx1"/>
                </a:solidFill>
                <a:latin typeface="+mn-ea"/>
                <a:ea typeface="+mn-ea"/>
              </a:rPr>
              <a:t>设计改进与</a:t>
            </a:r>
            <a:r>
              <a:rPr lang="zh-CN" altLang="en-US" sz="2400" dirty="0" smtClean="0">
                <a:solidFill>
                  <a:schemeClr val="tx1"/>
                </a:solidFill>
                <a:latin typeface="+mn-ea"/>
                <a:ea typeface="+mn-ea"/>
              </a:rPr>
              <a:t>迭代</a:t>
            </a:r>
            <a:endParaRPr lang="en-US" altLang="zh-CN" sz="2400" dirty="0">
              <a:solidFill>
                <a:schemeClr val="tx1"/>
              </a:solidFill>
              <a:latin typeface="+mn-ea"/>
              <a:ea typeface="+mn-ea"/>
            </a:endParaRPr>
          </a:p>
        </p:txBody>
      </p:sp>
      <p:sp>
        <p:nvSpPr>
          <p:cNvPr id="78" name="Rectangle 14"/>
          <p:cNvSpPr>
            <a:spLocks noChangeArrowheads="1"/>
          </p:cNvSpPr>
          <p:nvPr/>
        </p:nvSpPr>
        <p:spPr bwMode="auto">
          <a:xfrm>
            <a:off x="4239966" y="1874515"/>
            <a:ext cx="1252266" cy="430887"/>
          </a:xfrm>
          <a:prstGeom prst="rect">
            <a:avLst/>
          </a:prstGeom>
          <a:solidFill>
            <a:schemeClr val="accent1">
              <a:lumMod val="20000"/>
              <a:lumOff val="80000"/>
            </a:schemeClr>
          </a:solidFill>
          <a:ln w="9525">
            <a:noFill/>
            <a:miter lim="800000"/>
            <a:headEnd/>
            <a:tailEnd/>
          </a:ln>
          <a:effectLst>
            <a:outerShdw dist="107763" dir="13500000" algn="ctr" rotWithShape="0">
              <a:schemeClr val="bg2">
                <a:alpha val="50000"/>
              </a:schemeClr>
            </a:outerShdw>
          </a:effectLst>
        </p:spPr>
        <p:txBody>
          <a:bodyPr wrap="none">
            <a:spAutoFit/>
          </a:bodyPr>
          <a:lstStyle>
            <a:lvl1pPr eaLnBrk="0" hangingPunct="0">
              <a:defRPr sz="2000">
                <a:solidFill>
                  <a:schemeClr val="bg1"/>
                </a:solidFill>
                <a:latin typeface="黑体" panose="02010609060101010101" pitchFamily="49" charset="-122"/>
                <a:ea typeface="黑体" panose="02010609060101010101" pitchFamily="49" charset="-122"/>
              </a:defRPr>
            </a:lvl1pPr>
            <a:lvl2pPr marL="742950" indent="-285750" eaLnBrk="0" hangingPunct="0">
              <a:defRPr sz="2000">
                <a:solidFill>
                  <a:schemeClr val="bg1"/>
                </a:solidFill>
                <a:latin typeface="黑体" panose="02010609060101010101" pitchFamily="49" charset="-122"/>
                <a:ea typeface="黑体" panose="02010609060101010101" pitchFamily="49" charset="-122"/>
              </a:defRPr>
            </a:lvl2pPr>
            <a:lvl3pPr marL="1143000" indent="-228600" eaLnBrk="0" hangingPunct="0">
              <a:defRPr sz="2000">
                <a:solidFill>
                  <a:schemeClr val="bg1"/>
                </a:solidFill>
                <a:latin typeface="黑体" panose="02010609060101010101" pitchFamily="49" charset="-122"/>
                <a:ea typeface="黑体" panose="02010609060101010101" pitchFamily="49" charset="-122"/>
              </a:defRPr>
            </a:lvl3pPr>
            <a:lvl4pPr marL="1600200" indent="-228600" eaLnBrk="0" hangingPunct="0">
              <a:defRPr sz="2000">
                <a:solidFill>
                  <a:schemeClr val="bg1"/>
                </a:solidFill>
                <a:latin typeface="黑体" panose="02010609060101010101" pitchFamily="49" charset="-122"/>
                <a:ea typeface="黑体" panose="02010609060101010101" pitchFamily="49" charset="-122"/>
              </a:defRPr>
            </a:lvl4pPr>
            <a:lvl5pPr marL="2057400" indent="-228600" eaLnBrk="0" hangingPunct="0">
              <a:defRPr sz="2000">
                <a:solidFill>
                  <a:schemeClr val="bg1"/>
                </a:solidFill>
                <a:latin typeface="黑体" panose="02010609060101010101" pitchFamily="49" charset="-122"/>
                <a:ea typeface="黑体" panose="02010609060101010101" pitchFamily="49" charset="-122"/>
              </a:defRPr>
            </a:lvl5pPr>
            <a:lvl6pPr marL="2514600" indent="-228600" algn="ctr" eaLnBrk="0" fontAlgn="base" hangingPunct="0">
              <a:spcBef>
                <a:spcPct val="0"/>
              </a:spcBef>
              <a:spcAft>
                <a:spcPct val="0"/>
              </a:spcAft>
              <a:defRPr sz="2000">
                <a:solidFill>
                  <a:schemeClr val="bg1"/>
                </a:solidFill>
                <a:latin typeface="黑体" panose="02010609060101010101" pitchFamily="49" charset="-122"/>
                <a:ea typeface="黑体" panose="02010609060101010101" pitchFamily="49" charset="-122"/>
              </a:defRPr>
            </a:lvl6pPr>
            <a:lvl7pPr marL="2971800" indent="-228600" algn="ctr" eaLnBrk="0" fontAlgn="base" hangingPunct="0">
              <a:spcBef>
                <a:spcPct val="0"/>
              </a:spcBef>
              <a:spcAft>
                <a:spcPct val="0"/>
              </a:spcAft>
              <a:defRPr sz="2000">
                <a:solidFill>
                  <a:schemeClr val="bg1"/>
                </a:solidFill>
                <a:latin typeface="黑体" panose="02010609060101010101" pitchFamily="49" charset="-122"/>
                <a:ea typeface="黑体" panose="02010609060101010101" pitchFamily="49" charset="-122"/>
              </a:defRPr>
            </a:lvl7pPr>
            <a:lvl8pPr marL="3429000" indent="-228600" algn="ctr" eaLnBrk="0" fontAlgn="base" hangingPunct="0">
              <a:spcBef>
                <a:spcPct val="0"/>
              </a:spcBef>
              <a:spcAft>
                <a:spcPct val="0"/>
              </a:spcAft>
              <a:defRPr sz="2000">
                <a:solidFill>
                  <a:schemeClr val="bg1"/>
                </a:solidFill>
                <a:latin typeface="黑体" panose="02010609060101010101" pitchFamily="49" charset="-122"/>
                <a:ea typeface="黑体" panose="02010609060101010101" pitchFamily="49" charset="-122"/>
              </a:defRPr>
            </a:lvl8pPr>
            <a:lvl9pPr marL="3886200" indent="-228600" algn="ctr" eaLnBrk="0" fontAlgn="base" hangingPunct="0">
              <a:spcBef>
                <a:spcPct val="0"/>
              </a:spcBef>
              <a:spcAft>
                <a:spcPct val="0"/>
              </a:spcAft>
              <a:defRPr sz="2000">
                <a:solidFill>
                  <a:schemeClr val="bg1"/>
                </a:solidFill>
                <a:latin typeface="黑体" panose="02010609060101010101" pitchFamily="49" charset="-122"/>
                <a:ea typeface="黑体" panose="02010609060101010101" pitchFamily="49" charset="-122"/>
              </a:defRPr>
            </a:lvl9pPr>
          </a:lstStyle>
          <a:p>
            <a:pPr marL="0" marR="0" lvl="0" indent="0" algn="l" defTabSz="914400" rtl="0" eaLnBrk="1" fontAlgn="auto" latinLnBrk="0" hangingPunct="1">
              <a:lnSpc>
                <a:spcPct val="100000"/>
              </a:lnSpc>
              <a:spcBef>
                <a:spcPts val="0"/>
              </a:spcBef>
              <a:spcAft>
                <a:spcPts val="0"/>
              </a:spcAft>
              <a:buClr>
                <a:srgbClr val="FF3300"/>
              </a:buClr>
              <a:buSzTx/>
              <a:buFont typeface="Wingdings" panose="05000000000000000000" pitchFamily="2" charset="2"/>
              <a:buChar char="ü"/>
              <a:tabLst/>
              <a:defRPr/>
            </a:pPr>
            <a:r>
              <a:rPr kumimoji="0" lang="zh-CN" altLang="en-US" sz="2200" b="0" i="0" u="none" strike="noStrike" kern="1200" cap="none" spc="0" normalizeH="0" baseline="0" noProof="0" dirty="0" smtClean="0">
                <a:ln>
                  <a:noFill/>
                </a:ln>
                <a:solidFill>
                  <a:prstClr val="black"/>
                </a:solidFill>
                <a:effectLst/>
                <a:uLnTx/>
                <a:uFillTx/>
                <a:latin typeface="微软雅黑"/>
                <a:ea typeface="微软雅黑"/>
                <a:cs typeface="+mn-cs"/>
              </a:rPr>
              <a:t>低代价</a:t>
            </a:r>
            <a:endParaRPr kumimoji="0" lang="zh-CN" altLang="en-US" sz="2200" b="0" i="0" u="none" strike="noStrike" kern="1200" cap="none" spc="0" normalizeH="0" baseline="0" noProof="0" dirty="0">
              <a:ln>
                <a:noFill/>
              </a:ln>
              <a:solidFill>
                <a:prstClr val="black"/>
              </a:solidFill>
              <a:effectLst/>
              <a:uLnTx/>
              <a:uFillTx/>
              <a:latin typeface="微软雅黑"/>
              <a:ea typeface="微软雅黑"/>
              <a:cs typeface="+mn-cs"/>
            </a:endParaRPr>
          </a:p>
        </p:txBody>
      </p:sp>
      <p:sp>
        <p:nvSpPr>
          <p:cNvPr id="80" name="Rectangle 14"/>
          <p:cNvSpPr>
            <a:spLocks noChangeArrowheads="1"/>
          </p:cNvSpPr>
          <p:nvPr/>
        </p:nvSpPr>
        <p:spPr bwMode="auto">
          <a:xfrm>
            <a:off x="5030720" y="2320937"/>
            <a:ext cx="2267503" cy="430887"/>
          </a:xfrm>
          <a:prstGeom prst="rect">
            <a:avLst/>
          </a:prstGeom>
          <a:solidFill>
            <a:schemeClr val="accent1">
              <a:lumMod val="20000"/>
              <a:lumOff val="80000"/>
            </a:schemeClr>
          </a:solidFill>
          <a:ln w="9525">
            <a:noFill/>
            <a:miter lim="800000"/>
            <a:headEnd/>
            <a:tailEnd/>
          </a:ln>
          <a:effectLst>
            <a:outerShdw dist="107763" dir="13500000" algn="ctr" rotWithShape="0">
              <a:schemeClr val="bg2">
                <a:alpha val="50000"/>
              </a:schemeClr>
            </a:outerShdw>
          </a:effectLst>
        </p:spPr>
        <p:txBody>
          <a:bodyPr wrap="square">
            <a:spAutoFit/>
          </a:bodyPr>
          <a:lstStyle>
            <a:lvl1pPr eaLnBrk="0" hangingPunct="0">
              <a:defRPr sz="2000">
                <a:solidFill>
                  <a:schemeClr val="bg1"/>
                </a:solidFill>
                <a:latin typeface="黑体" panose="02010609060101010101" pitchFamily="49" charset="-122"/>
                <a:ea typeface="黑体" panose="02010609060101010101" pitchFamily="49" charset="-122"/>
              </a:defRPr>
            </a:lvl1pPr>
            <a:lvl2pPr marL="742950" indent="-285750" eaLnBrk="0" hangingPunct="0">
              <a:defRPr sz="2000">
                <a:solidFill>
                  <a:schemeClr val="bg1"/>
                </a:solidFill>
                <a:latin typeface="黑体" panose="02010609060101010101" pitchFamily="49" charset="-122"/>
                <a:ea typeface="黑体" panose="02010609060101010101" pitchFamily="49" charset="-122"/>
              </a:defRPr>
            </a:lvl2pPr>
            <a:lvl3pPr marL="1143000" indent="-228600" eaLnBrk="0" hangingPunct="0">
              <a:defRPr sz="2000">
                <a:solidFill>
                  <a:schemeClr val="bg1"/>
                </a:solidFill>
                <a:latin typeface="黑体" panose="02010609060101010101" pitchFamily="49" charset="-122"/>
                <a:ea typeface="黑体" panose="02010609060101010101" pitchFamily="49" charset="-122"/>
              </a:defRPr>
            </a:lvl3pPr>
            <a:lvl4pPr marL="1600200" indent="-228600" eaLnBrk="0" hangingPunct="0">
              <a:defRPr sz="2000">
                <a:solidFill>
                  <a:schemeClr val="bg1"/>
                </a:solidFill>
                <a:latin typeface="黑体" panose="02010609060101010101" pitchFamily="49" charset="-122"/>
                <a:ea typeface="黑体" panose="02010609060101010101" pitchFamily="49" charset="-122"/>
              </a:defRPr>
            </a:lvl4pPr>
            <a:lvl5pPr marL="2057400" indent="-228600" eaLnBrk="0" hangingPunct="0">
              <a:defRPr sz="2000">
                <a:solidFill>
                  <a:schemeClr val="bg1"/>
                </a:solidFill>
                <a:latin typeface="黑体" panose="02010609060101010101" pitchFamily="49" charset="-122"/>
                <a:ea typeface="黑体" panose="02010609060101010101" pitchFamily="49" charset="-122"/>
              </a:defRPr>
            </a:lvl5pPr>
            <a:lvl6pPr marL="2514600" indent="-228600" algn="ctr" eaLnBrk="0" fontAlgn="base" hangingPunct="0">
              <a:spcBef>
                <a:spcPct val="0"/>
              </a:spcBef>
              <a:spcAft>
                <a:spcPct val="0"/>
              </a:spcAft>
              <a:defRPr sz="2000">
                <a:solidFill>
                  <a:schemeClr val="bg1"/>
                </a:solidFill>
                <a:latin typeface="黑体" panose="02010609060101010101" pitchFamily="49" charset="-122"/>
                <a:ea typeface="黑体" panose="02010609060101010101" pitchFamily="49" charset="-122"/>
              </a:defRPr>
            </a:lvl6pPr>
            <a:lvl7pPr marL="2971800" indent="-228600" algn="ctr" eaLnBrk="0" fontAlgn="base" hangingPunct="0">
              <a:spcBef>
                <a:spcPct val="0"/>
              </a:spcBef>
              <a:spcAft>
                <a:spcPct val="0"/>
              </a:spcAft>
              <a:defRPr sz="2000">
                <a:solidFill>
                  <a:schemeClr val="bg1"/>
                </a:solidFill>
                <a:latin typeface="黑体" panose="02010609060101010101" pitchFamily="49" charset="-122"/>
                <a:ea typeface="黑体" panose="02010609060101010101" pitchFamily="49" charset="-122"/>
              </a:defRPr>
            </a:lvl7pPr>
            <a:lvl8pPr marL="3429000" indent="-228600" algn="ctr" eaLnBrk="0" fontAlgn="base" hangingPunct="0">
              <a:spcBef>
                <a:spcPct val="0"/>
              </a:spcBef>
              <a:spcAft>
                <a:spcPct val="0"/>
              </a:spcAft>
              <a:defRPr sz="2000">
                <a:solidFill>
                  <a:schemeClr val="bg1"/>
                </a:solidFill>
                <a:latin typeface="黑体" panose="02010609060101010101" pitchFamily="49" charset="-122"/>
                <a:ea typeface="黑体" panose="02010609060101010101" pitchFamily="49" charset="-122"/>
              </a:defRPr>
            </a:lvl8pPr>
            <a:lvl9pPr marL="3886200" indent="-228600" algn="ctr" eaLnBrk="0" fontAlgn="base" hangingPunct="0">
              <a:spcBef>
                <a:spcPct val="0"/>
              </a:spcBef>
              <a:spcAft>
                <a:spcPct val="0"/>
              </a:spcAft>
              <a:defRPr sz="2000">
                <a:solidFill>
                  <a:schemeClr val="bg1"/>
                </a:solidFill>
                <a:latin typeface="黑体" panose="02010609060101010101" pitchFamily="49" charset="-122"/>
                <a:ea typeface="黑体" panose="02010609060101010101" pitchFamily="49" charset="-122"/>
              </a:defRPr>
            </a:lvl9pPr>
          </a:lstStyle>
          <a:p>
            <a:pPr marL="0" marR="0" lvl="0" indent="0" algn="l" defTabSz="914400" rtl="0" eaLnBrk="1" fontAlgn="auto" latinLnBrk="0" hangingPunct="1">
              <a:lnSpc>
                <a:spcPct val="100000"/>
              </a:lnSpc>
              <a:spcBef>
                <a:spcPts val="0"/>
              </a:spcBef>
              <a:spcAft>
                <a:spcPts val="0"/>
              </a:spcAft>
              <a:buClr>
                <a:srgbClr val="FF3300"/>
              </a:buClr>
              <a:buSzTx/>
              <a:buFont typeface="Wingdings" panose="05000000000000000000" pitchFamily="2" charset="2"/>
              <a:buChar char="ü"/>
              <a:tabLst/>
              <a:defRPr/>
            </a:pPr>
            <a:r>
              <a:rPr lang="zh-CN" altLang="en-US" sz="2200" noProof="0" dirty="0" smtClean="0">
                <a:solidFill>
                  <a:prstClr val="black"/>
                </a:solidFill>
                <a:latin typeface="微软雅黑"/>
                <a:ea typeface="微软雅黑"/>
              </a:rPr>
              <a:t>完全释放余量</a:t>
            </a:r>
            <a:endParaRPr kumimoji="0" lang="zh-CN" altLang="en-US" sz="2200" b="0" i="0" u="none" strike="noStrike" kern="1200" cap="none" spc="0" normalizeH="0" baseline="0" noProof="0" dirty="0">
              <a:ln>
                <a:noFill/>
              </a:ln>
              <a:solidFill>
                <a:prstClr val="black"/>
              </a:solidFill>
              <a:effectLst/>
              <a:uLnTx/>
              <a:uFillTx/>
              <a:latin typeface="微软雅黑"/>
              <a:ea typeface="微软雅黑"/>
            </a:endParaRPr>
          </a:p>
        </p:txBody>
      </p:sp>
      <p:sp>
        <p:nvSpPr>
          <p:cNvPr id="44" name="圆角矩形 43"/>
          <p:cNvSpPr/>
          <p:nvPr/>
        </p:nvSpPr>
        <p:spPr>
          <a:xfrm>
            <a:off x="8971332" y="3753738"/>
            <a:ext cx="2717999" cy="1216749"/>
          </a:xfrm>
          <a:prstGeom prst="roundRect">
            <a:avLst/>
          </a:prstGeom>
          <a:solidFill>
            <a:srgbClr val="E1979C"/>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1200" cap="none" spc="0" normalizeH="0" baseline="0" noProof="0">
              <a:ln>
                <a:noFill/>
              </a:ln>
              <a:solidFill>
                <a:prstClr val="white"/>
              </a:solidFill>
              <a:effectLst/>
              <a:uLnTx/>
              <a:uFillTx/>
              <a:latin typeface="Impact"/>
              <a:ea typeface="微软雅黑"/>
              <a:cs typeface="+mn-cs"/>
            </a:endParaRPr>
          </a:p>
        </p:txBody>
      </p:sp>
      <p:sp>
        <p:nvSpPr>
          <p:cNvPr id="45" name="TextBox 33"/>
          <p:cNvSpPr txBox="1"/>
          <p:nvPr/>
        </p:nvSpPr>
        <p:spPr>
          <a:xfrm>
            <a:off x="8971324" y="3753738"/>
            <a:ext cx="2774760" cy="1200331"/>
          </a:xfrm>
          <a:prstGeom prst="rect">
            <a:avLst/>
          </a:prstGeom>
          <a:noFill/>
        </p:spPr>
        <p:txBody>
          <a:bodyPr wrap="square" lIns="91445" tIns="45721" rIns="91445" bIns="45721" rtlCol="0">
            <a:spAutoFit/>
          </a:bodyPr>
          <a:lstStyle/>
          <a:p>
            <a:pPr algn="just"/>
            <a:r>
              <a:rPr kumimoji="0" lang="zh-CN" altLang="en-US" sz="2400" b="1" i="0" u="none" strike="noStrike" kern="1200" cap="none" spc="0" normalizeH="0" baseline="0" noProof="0" dirty="0">
                <a:ln>
                  <a:noFill/>
                </a:ln>
                <a:solidFill>
                  <a:prstClr val="white"/>
                </a:solidFill>
                <a:effectLst/>
                <a:uLnTx/>
                <a:uFillTx/>
                <a:latin typeface="微软雅黑"/>
                <a:ea typeface="微软雅黑"/>
                <a:cs typeface="+mn-ea"/>
                <a:sym typeface="+mn-lt"/>
              </a:rPr>
              <a:t>在</a:t>
            </a:r>
            <a:r>
              <a:rPr kumimoji="0" lang="zh-CN" altLang="en-US" sz="2400" b="1" i="0" u="none" strike="noStrike" kern="1200" cap="none" spc="0" normalizeH="0" baseline="0" noProof="0" dirty="0" smtClean="0">
                <a:ln>
                  <a:noFill/>
                </a:ln>
                <a:solidFill>
                  <a:prstClr val="white"/>
                </a:solidFill>
                <a:effectLst/>
                <a:uLnTx/>
                <a:uFillTx/>
                <a:latin typeface="微软雅黑"/>
                <a:ea typeface="微软雅黑"/>
                <a:cs typeface="+mn-ea"/>
                <a:sym typeface="+mn-lt"/>
              </a:rPr>
              <a:t>兼具宇航</a:t>
            </a:r>
            <a:r>
              <a:rPr kumimoji="0" lang="en-US" altLang="zh-CN" sz="2400" b="1" i="0" u="none" strike="noStrike" kern="1200" cap="none" spc="0" normalizeH="0" baseline="0" noProof="0" dirty="0" smtClean="0">
                <a:ln>
                  <a:noFill/>
                </a:ln>
                <a:solidFill>
                  <a:prstClr val="white"/>
                </a:solidFill>
                <a:effectLst/>
                <a:uLnTx/>
                <a:uFillTx/>
                <a:latin typeface="微软雅黑"/>
                <a:ea typeface="微软雅黑"/>
                <a:cs typeface="+mn-ea"/>
                <a:sym typeface="+mn-lt"/>
              </a:rPr>
              <a:t>ICs</a:t>
            </a:r>
            <a:r>
              <a:rPr kumimoji="0" lang="zh-CN" altLang="en-US" sz="2400" b="1" i="0" u="none" strike="noStrike" kern="1200" cap="none" spc="0" normalizeH="0" baseline="0" noProof="0" dirty="0" smtClean="0">
                <a:ln>
                  <a:noFill/>
                </a:ln>
                <a:solidFill>
                  <a:prstClr val="white"/>
                </a:solidFill>
                <a:effectLst/>
                <a:uLnTx/>
                <a:uFillTx/>
                <a:latin typeface="微软雅黑"/>
                <a:ea typeface="微软雅黑"/>
                <a:cs typeface="+mn-ea"/>
                <a:sym typeface="+mn-lt"/>
              </a:rPr>
              <a:t>高可靠、高性能和低开销方向</a:t>
            </a:r>
            <a:r>
              <a:rPr kumimoji="0" lang="zh-CN" altLang="en-US" sz="2400" b="1" i="0" u="none" strike="noStrike" kern="1200" cap="none" spc="0" normalizeH="0" baseline="0" noProof="0" dirty="0">
                <a:ln>
                  <a:noFill/>
                </a:ln>
                <a:solidFill>
                  <a:prstClr val="white"/>
                </a:solidFill>
                <a:effectLst/>
                <a:uLnTx/>
                <a:uFillTx/>
                <a:latin typeface="微软雅黑"/>
                <a:ea typeface="微软雅黑"/>
                <a:cs typeface="+mn-ea"/>
                <a:sym typeface="+mn-lt"/>
              </a:rPr>
              <a:t>取得</a:t>
            </a:r>
            <a:r>
              <a:rPr kumimoji="0" lang="zh-CN" altLang="en-US" sz="2400" b="1" i="0" u="none" strike="noStrike" kern="1200" cap="none" spc="0" normalizeH="0" baseline="0" noProof="0" dirty="0" smtClean="0">
                <a:ln>
                  <a:noFill/>
                </a:ln>
                <a:solidFill>
                  <a:prstClr val="white"/>
                </a:solidFill>
                <a:effectLst/>
                <a:uLnTx/>
                <a:uFillTx/>
                <a:latin typeface="微软雅黑"/>
                <a:ea typeface="微软雅黑"/>
                <a:cs typeface="+mn-ea"/>
                <a:sym typeface="+mn-lt"/>
              </a:rPr>
              <a:t>突破</a:t>
            </a:r>
            <a:endParaRPr kumimoji="0" lang="zh-CN" altLang="en-US" sz="2400" b="1" i="0" u="none" strike="noStrike" kern="1200" cap="none" spc="0" normalizeH="0" baseline="0" noProof="0" dirty="0">
              <a:ln>
                <a:noFill/>
              </a:ln>
              <a:solidFill>
                <a:prstClr val="white"/>
              </a:solidFill>
              <a:effectLst/>
              <a:uLnTx/>
              <a:uFillTx/>
              <a:latin typeface="微软雅黑"/>
              <a:ea typeface="微软雅黑"/>
              <a:cs typeface="+mn-ea"/>
              <a:sym typeface="+mn-lt"/>
            </a:endParaRPr>
          </a:p>
        </p:txBody>
      </p:sp>
      <p:sp>
        <p:nvSpPr>
          <p:cNvPr id="50" name="Rectangle 14"/>
          <p:cNvSpPr>
            <a:spLocks noChangeArrowheads="1"/>
          </p:cNvSpPr>
          <p:nvPr/>
        </p:nvSpPr>
        <p:spPr bwMode="auto">
          <a:xfrm>
            <a:off x="6072187" y="3264565"/>
            <a:ext cx="1534394" cy="430887"/>
          </a:xfrm>
          <a:prstGeom prst="rect">
            <a:avLst/>
          </a:prstGeom>
          <a:solidFill>
            <a:schemeClr val="accent1">
              <a:lumMod val="20000"/>
              <a:lumOff val="80000"/>
            </a:schemeClr>
          </a:solidFill>
          <a:ln w="9525">
            <a:noFill/>
            <a:miter lim="800000"/>
            <a:headEnd/>
            <a:tailEnd/>
          </a:ln>
          <a:effectLst>
            <a:outerShdw dist="107763" dir="13500000" algn="ctr" rotWithShape="0">
              <a:schemeClr val="bg2">
                <a:alpha val="50000"/>
              </a:schemeClr>
            </a:outerShdw>
          </a:effectLst>
        </p:spPr>
        <p:txBody>
          <a:bodyPr wrap="none">
            <a:spAutoFit/>
          </a:bodyPr>
          <a:lstStyle>
            <a:lvl1pPr eaLnBrk="0" hangingPunct="0">
              <a:defRPr sz="2000">
                <a:solidFill>
                  <a:schemeClr val="bg1"/>
                </a:solidFill>
                <a:latin typeface="黑体" panose="02010609060101010101" pitchFamily="49" charset="-122"/>
                <a:ea typeface="黑体" panose="02010609060101010101" pitchFamily="49" charset="-122"/>
              </a:defRPr>
            </a:lvl1pPr>
            <a:lvl2pPr marL="742950" indent="-285750" eaLnBrk="0" hangingPunct="0">
              <a:defRPr sz="2000">
                <a:solidFill>
                  <a:schemeClr val="bg1"/>
                </a:solidFill>
                <a:latin typeface="黑体" panose="02010609060101010101" pitchFamily="49" charset="-122"/>
                <a:ea typeface="黑体" panose="02010609060101010101" pitchFamily="49" charset="-122"/>
              </a:defRPr>
            </a:lvl2pPr>
            <a:lvl3pPr marL="1143000" indent="-228600" eaLnBrk="0" hangingPunct="0">
              <a:defRPr sz="2000">
                <a:solidFill>
                  <a:schemeClr val="bg1"/>
                </a:solidFill>
                <a:latin typeface="黑体" panose="02010609060101010101" pitchFamily="49" charset="-122"/>
                <a:ea typeface="黑体" panose="02010609060101010101" pitchFamily="49" charset="-122"/>
              </a:defRPr>
            </a:lvl3pPr>
            <a:lvl4pPr marL="1600200" indent="-228600" eaLnBrk="0" hangingPunct="0">
              <a:defRPr sz="2000">
                <a:solidFill>
                  <a:schemeClr val="bg1"/>
                </a:solidFill>
                <a:latin typeface="黑体" panose="02010609060101010101" pitchFamily="49" charset="-122"/>
                <a:ea typeface="黑体" panose="02010609060101010101" pitchFamily="49" charset="-122"/>
              </a:defRPr>
            </a:lvl4pPr>
            <a:lvl5pPr marL="2057400" indent="-228600" eaLnBrk="0" hangingPunct="0">
              <a:defRPr sz="2000">
                <a:solidFill>
                  <a:schemeClr val="bg1"/>
                </a:solidFill>
                <a:latin typeface="黑体" panose="02010609060101010101" pitchFamily="49" charset="-122"/>
                <a:ea typeface="黑体" panose="02010609060101010101" pitchFamily="49" charset="-122"/>
              </a:defRPr>
            </a:lvl5pPr>
            <a:lvl6pPr marL="2514600" indent="-228600" algn="ctr" eaLnBrk="0" fontAlgn="base" hangingPunct="0">
              <a:spcBef>
                <a:spcPct val="0"/>
              </a:spcBef>
              <a:spcAft>
                <a:spcPct val="0"/>
              </a:spcAft>
              <a:defRPr sz="2000">
                <a:solidFill>
                  <a:schemeClr val="bg1"/>
                </a:solidFill>
                <a:latin typeface="黑体" panose="02010609060101010101" pitchFamily="49" charset="-122"/>
                <a:ea typeface="黑体" panose="02010609060101010101" pitchFamily="49" charset="-122"/>
              </a:defRPr>
            </a:lvl6pPr>
            <a:lvl7pPr marL="2971800" indent="-228600" algn="ctr" eaLnBrk="0" fontAlgn="base" hangingPunct="0">
              <a:spcBef>
                <a:spcPct val="0"/>
              </a:spcBef>
              <a:spcAft>
                <a:spcPct val="0"/>
              </a:spcAft>
              <a:defRPr sz="2000">
                <a:solidFill>
                  <a:schemeClr val="bg1"/>
                </a:solidFill>
                <a:latin typeface="黑体" panose="02010609060101010101" pitchFamily="49" charset="-122"/>
                <a:ea typeface="黑体" panose="02010609060101010101" pitchFamily="49" charset="-122"/>
              </a:defRPr>
            </a:lvl7pPr>
            <a:lvl8pPr marL="3429000" indent="-228600" algn="ctr" eaLnBrk="0" fontAlgn="base" hangingPunct="0">
              <a:spcBef>
                <a:spcPct val="0"/>
              </a:spcBef>
              <a:spcAft>
                <a:spcPct val="0"/>
              </a:spcAft>
              <a:defRPr sz="2000">
                <a:solidFill>
                  <a:schemeClr val="bg1"/>
                </a:solidFill>
                <a:latin typeface="黑体" panose="02010609060101010101" pitchFamily="49" charset="-122"/>
                <a:ea typeface="黑体" panose="02010609060101010101" pitchFamily="49" charset="-122"/>
              </a:defRPr>
            </a:lvl8pPr>
            <a:lvl9pPr marL="3886200" indent="-228600" algn="ctr" eaLnBrk="0" fontAlgn="base" hangingPunct="0">
              <a:spcBef>
                <a:spcPct val="0"/>
              </a:spcBef>
              <a:spcAft>
                <a:spcPct val="0"/>
              </a:spcAft>
              <a:defRPr sz="2000">
                <a:solidFill>
                  <a:schemeClr val="bg1"/>
                </a:solidFill>
                <a:latin typeface="黑体" panose="02010609060101010101" pitchFamily="49" charset="-122"/>
                <a:ea typeface="黑体" panose="02010609060101010101" pitchFamily="49" charset="-122"/>
              </a:defRPr>
            </a:lvl9pPr>
          </a:lstStyle>
          <a:p>
            <a:pPr algn="l" eaLnBrk="1" hangingPunct="1">
              <a:buClr>
                <a:srgbClr val="FF3300"/>
              </a:buClr>
              <a:buFont typeface="Wingdings" panose="05000000000000000000" pitchFamily="2" charset="2"/>
              <a:buChar char="ü"/>
            </a:pPr>
            <a:r>
              <a:rPr lang="zh-CN" altLang="en-US" sz="2200" dirty="0" smtClean="0">
                <a:solidFill>
                  <a:schemeClr val="tx1"/>
                </a:solidFill>
                <a:latin typeface="+mn-ea"/>
                <a:ea typeface="+mn-ea"/>
              </a:rPr>
              <a:t>快速响应</a:t>
            </a:r>
            <a:endParaRPr lang="zh-CN" altLang="en-US" sz="2200" dirty="0">
              <a:solidFill>
                <a:schemeClr val="tx1"/>
              </a:solidFill>
              <a:latin typeface="+mn-ea"/>
              <a:ea typeface="+mn-ea"/>
            </a:endParaRPr>
          </a:p>
        </p:txBody>
      </p:sp>
      <p:sp>
        <p:nvSpPr>
          <p:cNvPr id="59" name="Rectangle 14"/>
          <p:cNvSpPr>
            <a:spLocks noChangeArrowheads="1"/>
          </p:cNvSpPr>
          <p:nvPr/>
        </p:nvSpPr>
        <p:spPr bwMode="auto">
          <a:xfrm>
            <a:off x="4742351" y="5162767"/>
            <a:ext cx="2098651" cy="430887"/>
          </a:xfrm>
          <a:prstGeom prst="rect">
            <a:avLst/>
          </a:prstGeom>
          <a:solidFill>
            <a:schemeClr val="accent1">
              <a:lumMod val="20000"/>
              <a:lumOff val="80000"/>
            </a:schemeClr>
          </a:solidFill>
          <a:ln w="9525">
            <a:noFill/>
            <a:miter lim="800000"/>
            <a:headEnd/>
            <a:tailEnd/>
          </a:ln>
          <a:effectLst>
            <a:outerShdw dist="107763" dir="13500000" algn="ctr" rotWithShape="0">
              <a:schemeClr val="bg2">
                <a:alpha val="50000"/>
              </a:schemeClr>
            </a:outerShdw>
          </a:effectLst>
        </p:spPr>
        <p:txBody>
          <a:bodyPr wrap="none">
            <a:spAutoFit/>
          </a:bodyPr>
          <a:lstStyle>
            <a:lvl1pPr eaLnBrk="0" hangingPunct="0">
              <a:defRPr sz="2000">
                <a:solidFill>
                  <a:schemeClr val="bg1"/>
                </a:solidFill>
                <a:latin typeface="黑体" panose="02010609060101010101" pitchFamily="49" charset="-122"/>
                <a:ea typeface="黑体" panose="02010609060101010101" pitchFamily="49" charset="-122"/>
              </a:defRPr>
            </a:lvl1pPr>
            <a:lvl2pPr marL="742950" indent="-285750" eaLnBrk="0" hangingPunct="0">
              <a:defRPr sz="2000">
                <a:solidFill>
                  <a:schemeClr val="bg1"/>
                </a:solidFill>
                <a:latin typeface="黑体" panose="02010609060101010101" pitchFamily="49" charset="-122"/>
                <a:ea typeface="黑体" panose="02010609060101010101" pitchFamily="49" charset="-122"/>
              </a:defRPr>
            </a:lvl2pPr>
            <a:lvl3pPr marL="1143000" indent="-228600" eaLnBrk="0" hangingPunct="0">
              <a:defRPr sz="2000">
                <a:solidFill>
                  <a:schemeClr val="bg1"/>
                </a:solidFill>
                <a:latin typeface="黑体" panose="02010609060101010101" pitchFamily="49" charset="-122"/>
                <a:ea typeface="黑体" panose="02010609060101010101" pitchFamily="49" charset="-122"/>
              </a:defRPr>
            </a:lvl3pPr>
            <a:lvl4pPr marL="1600200" indent="-228600" eaLnBrk="0" hangingPunct="0">
              <a:defRPr sz="2000">
                <a:solidFill>
                  <a:schemeClr val="bg1"/>
                </a:solidFill>
                <a:latin typeface="黑体" panose="02010609060101010101" pitchFamily="49" charset="-122"/>
                <a:ea typeface="黑体" panose="02010609060101010101" pitchFamily="49" charset="-122"/>
              </a:defRPr>
            </a:lvl4pPr>
            <a:lvl5pPr marL="2057400" indent="-228600" eaLnBrk="0" hangingPunct="0">
              <a:defRPr sz="2000">
                <a:solidFill>
                  <a:schemeClr val="bg1"/>
                </a:solidFill>
                <a:latin typeface="黑体" panose="02010609060101010101" pitchFamily="49" charset="-122"/>
                <a:ea typeface="黑体" panose="02010609060101010101" pitchFamily="49" charset="-122"/>
              </a:defRPr>
            </a:lvl5pPr>
            <a:lvl6pPr marL="2514600" indent="-228600" algn="ctr" eaLnBrk="0" fontAlgn="base" hangingPunct="0">
              <a:spcBef>
                <a:spcPct val="0"/>
              </a:spcBef>
              <a:spcAft>
                <a:spcPct val="0"/>
              </a:spcAft>
              <a:defRPr sz="2000">
                <a:solidFill>
                  <a:schemeClr val="bg1"/>
                </a:solidFill>
                <a:latin typeface="黑体" panose="02010609060101010101" pitchFamily="49" charset="-122"/>
                <a:ea typeface="黑体" panose="02010609060101010101" pitchFamily="49" charset="-122"/>
              </a:defRPr>
            </a:lvl6pPr>
            <a:lvl7pPr marL="2971800" indent="-228600" algn="ctr" eaLnBrk="0" fontAlgn="base" hangingPunct="0">
              <a:spcBef>
                <a:spcPct val="0"/>
              </a:spcBef>
              <a:spcAft>
                <a:spcPct val="0"/>
              </a:spcAft>
              <a:defRPr sz="2000">
                <a:solidFill>
                  <a:schemeClr val="bg1"/>
                </a:solidFill>
                <a:latin typeface="黑体" panose="02010609060101010101" pitchFamily="49" charset="-122"/>
                <a:ea typeface="黑体" panose="02010609060101010101" pitchFamily="49" charset="-122"/>
              </a:defRPr>
            </a:lvl7pPr>
            <a:lvl8pPr marL="3429000" indent="-228600" algn="ctr" eaLnBrk="0" fontAlgn="base" hangingPunct="0">
              <a:spcBef>
                <a:spcPct val="0"/>
              </a:spcBef>
              <a:spcAft>
                <a:spcPct val="0"/>
              </a:spcAft>
              <a:defRPr sz="2000">
                <a:solidFill>
                  <a:schemeClr val="bg1"/>
                </a:solidFill>
                <a:latin typeface="黑体" panose="02010609060101010101" pitchFamily="49" charset="-122"/>
                <a:ea typeface="黑体" panose="02010609060101010101" pitchFamily="49" charset="-122"/>
              </a:defRPr>
            </a:lvl8pPr>
            <a:lvl9pPr marL="3886200" indent="-228600" algn="ctr" eaLnBrk="0" fontAlgn="base" hangingPunct="0">
              <a:spcBef>
                <a:spcPct val="0"/>
              </a:spcBef>
              <a:spcAft>
                <a:spcPct val="0"/>
              </a:spcAft>
              <a:defRPr sz="2000">
                <a:solidFill>
                  <a:schemeClr val="bg1"/>
                </a:solidFill>
                <a:latin typeface="黑体" panose="02010609060101010101" pitchFamily="49" charset="-122"/>
                <a:ea typeface="黑体" panose="02010609060101010101" pitchFamily="49" charset="-122"/>
              </a:defRPr>
            </a:lvl9pPr>
          </a:lstStyle>
          <a:p>
            <a:pPr algn="l" eaLnBrk="1" hangingPunct="1">
              <a:buClr>
                <a:srgbClr val="FF3300"/>
              </a:buClr>
              <a:buFont typeface="Wingdings" panose="05000000000000000000" pitchFamily="2" charset="2"/>
              <a:buChar char="ü"/>
            </a:pPr>
            <a:r>
              <a:rPr lang="zh-CN" altLang="en-US" sz="2200" dirty="0" smtClean="0">
                <a:solidFill>
                  <a:schemeClr val="tx1"/>
                </a:solidFill>
                <a:latin typeface="+mn-ea"/>
                <a:ea typeface="+mn-ea"/>
              </a:rPr>
              <a:t>逼近真实情况</a:t>
            </a:r>
            <a:endParaRPr lang="zh-CN" altLang="en-US" sz="2200" dirty="0">
              <a:solidFill>
                <a:schemeClr val="tx1"/>
              </a:solidFill>
              <a:latin typeface="+mn-ea"/>
              <a:ea typeface="+mn-ea"/>
            </a:endParaRPr>
          </a:p>
        </p:txBody>
      </p:sp>
      <p:sp>
        <p:nvSpPr>
          <p:cNvPr id="60" name="Rectangle 14"/>
          <p:cNvSpPr>
            <a:spLocks noChangeArrowheads="1"/>
          </p:cNvSpPr>
          <p:nvPr/>
        </p:nvSpPr>
        <p:spPr bwMode="auto">
          <a:xfrm>
            <a:off x="3011913" y="6120109"/>
            <a:ext cx="1485600" cy="430887"/>
          </a:xfrm>
          <a:prstGeom prst="rect">
            <a:avLst/>
          </a:prstGeom>
          <a:solidFill>
            <a:schemeClr val="accent1">
              <a:lumMod val="20000"/>
              <a:lumOff val="80000"/>
            </a:schemeClr>
          </a:solidFill>
          <a:ln w="9525">
            <a:noFill/>
            <a:miter lim="800000"/>
            <a:headEnd/>
            <a:tailEnd/>
          </a:ln>
          <a:effectLst>
            <a:outerShdw dist="107763" dir="13500000" algn="ctr" rotWithShape="0">
              <a:schemeClr val="bg2">
                <a:alpha val="50000"/>
              </a:schemeClr>
            </a:outerShdw>
          </a:effectLst>
        </p:spPr>
        <p:txBody>
          <a:bodyPr wrap="none">
            <a:spAutoFit/>
          </a:bodyPr>
          <a:lstStyle>
            <a:lvl1pPr eaLnBrk="0" hangingPunct="0">
              <a:defRPr sz="2000">
                <a:solidFill>
                  <a:schemeClr val="bg1"/>
                </a:solidFill>
                <a:latin typeface="黑体" panose="02010609060101010101" pitchFamily="49" charset="-122"/>
                <a:ea typeface="黑体" panose="02010609060101010101" pitchFamily="49" charset="-122"/>
              </a:defRPr>
            </a:lvl1pPr>
            <a:lvl2pPr marL="742950" indent="-285750" eaLnBrk="0" hangingPunct="0">
              <a:defRPr sz="2000">
                <a:solidFill>
                  <a:schemeClr val="bg1"/>
                </a:solidFill>
                <a:latin typeface="黑体" panose="02010609060101010101" pitchFamily="49" charset="-122"/>
                <a:ea typeface="黑体" panose="02010609060101010101" pitchFamily="49" charset="-122"/>
              </a:defRPr>
            </a:lvl2pPr>
            <a:lvl3pPr marL="1143000" indent="-228600" eaLnBrk="0" hangingPunct="0">
              <a:defRPr sz="2000">
                <a:solidFill>
                  <a:schemeClr val="bg1"/>
                </a:solidFill>
                <a:latin typeface="黑体" panose="02010609060101010101" pitchFamily="49" charset="-122"/>
                <a:ea typeface="黑体" panose="02010609060101010101" pitchFamily="49" charset="-122"/>
              </a:defRPr>
            </a:lvl3pPr>
            <a:lvl4pPr marL="1600200" indent="-228600" eaLnBrk="0" hangingPunct="0">
              <a:defRPr sz="2000">
                <a:solidFill>
                  <a:schemeClr val="bg1"/>
                </a:solidFill>
                <a:latin typeface="黑体" panose="02010609060101010101" pitchFamily="49" charset="-122"/>
                <a:ea typeface="黑体" panose="02010609060101010101" pitchFamily="49" charset="-122"/>
              </a:defRPr>
            </a:lvl4pPr>
            <a:lvl5pPr marL="2057400" indent="-228600" eaLnBrk="0" hangingPunct="0">
              <a:defRPr sz="2000">
                <a:solidFill>
                  <a:schemeClr val="bg1"/>
                </a:solidFill>
                <a:latin typeface="黑体" panose="02010609060101010101" pitchFamily="49" charset="-122"/>
                <a:ea typeface="黑体" panose="02010609060101010101" pitchFamily="49" charset="-122"/>
              </a:defRPr>
            </a:lvl5pPr>
            <a:lvl6pPr marL="2514600" indent="-228600" algn="ctr" eaLnBrk="0" fontAlgn="base" hangingPunct="0">
              <a:spcBef>
                <a:spcPct val="0"/>
              </a:spcBef>
              <a:spcAft>
                <a:spcPct val="0"/>
              </a:spcAft>
              <a:defRPr sz="2000">
                <a:solidFill>
                  <a:schemeClr val="bg1"/>
                </a:solidFill>
                <a:latin typeface="黑体" panose="02010609060101010101" pitchFamily="49" charset="-122"/>
                <a:ea typeface="黑体" panose="02010609060101010101" pitchFamily="49" charset="-122"/>
              </a:defRPr>
            </a:lvl6pPr>
            <a:lvl7pPr marL="2971800" indent="-228600" algn="ctr" eaLnBrk="0" fontAlgn="base" hangingPunct="0">
              <a:spcBef>
                <a:spcPct val="0"/>
              </a:spcBef>
              <a:spcAft>
                <a:spcPct val="0"/>
              </a:spcAft>
              <a:defRPr sz="2000">
                <a:solidFill>
                  <a:schemeClr val="bg1"/>
                </a:solidFill>
                <a:latin typeface="黑体" panose="02010609060101010101" pitchFamily="49" charset="-122"/>
                <a:ea typeface="黑体" panose="02010609060101010101" pitchFamily="49" charset="-122"/>
              </a:defRPr>
            </a:lvl7pPr>
            <a:lvl8pPr marL="3429000" indent="-228600" algn="ctr" eaLnBrk="0" fontAlgn="base" hangingPunct="0">
              <a:spcBef>
                <a:spcPct val="0"/>
              </a:spcBef>
              <a:spcAft>
                <a:spcPct val="0"/>
              </a:spcAft>
              <a:defRPr sz="2000">
                <a:solidFill>
                  <a:schemeClr val="bg1"/>
                </a:solidFill>
                <a:latin typeface="黑体" panose="02010609060101010101" pitchFamily="49" charset="-122"/>
                <a:ea typeface="黑体" panose="02010609060101010101" pitchFamily="49" charset="-122"/>
              </a:defRPr>
            </a:lvl8pPr>
            <a:lvl9pPr marL="3886200" indent="-228600" algn="ctr" eaLnBrk="0" fontAlgn="base" hangingPunct="0">
              <a:spcBef>
                <a:spcPct val="0"/>
              </a:spcBef>
              <a:spcAft>
                <a:spcPct val="0"/>
              </a:spcAft>
              <a:defRPr sz="2000">
                <a:solidFill>
                  <a:schemeClr val="bg1"/>
                </a:solidFill>
                <a:latin typeface="黑体" panose="02010609060101010101" pitchFamily="49" charset="-122"/>
                <a:ea typeface="黑体" panose="02010609060101010101" pitchFamily="49" charset="-122"/>
              </a:defRPr>
            </a:lvl9pPr>
          </a:lstStyle>
          <a:p>
            <a:pPr lvl="0" eaLnBrk="1" hangingPunct="1">
              <a:buClr>
                <a:srgbClr val="FF3300"/>
              </a:buClr>
              <a:buFont typeface="Wingdings" panose="05000000000000000000" pitchFamily="2" charset="2"/>
              <a:buChar char="ü"/>
              <a:defRPr/>
            </a:pPr>
            <a:r>
              <a:rPr lang="en-US" altLang="zh-CN" sz="2200" dirty="0" smtClean="0">
                <a:solidFill>
                  <a:prstClr val="black"/>
                </a:solidFill>
                <a:latin typeface="微软雅黑"/>
                <a:ea typeface="微软雅黑"/>
              </a:rPr>
              <a:t>tradeoff</a:t>
            </a:r>
            <a:endParaRPr lang="zh-CN" altLang="en-US" sz="2200" dirty="0">
              <a:solidFill>
                <a:prstClr val="black"/>
              </a:solidFill>
              <a:latin typeface="微软雅黑"/>
              <a:ea typeface="微软雅黑"/>
            </a:endParaRPr>
          </a:p>
        </p:txBody>
      </p:sp>
      <p:sp>
        <p:nvSpPr>
          <p:cNvPr id="63" name="Rectangle 14"/>
          <p:cNvSpPr>
            <a:spLocks noChangeArrowheads="1"/>
          </p:cNvSpPr>
          <p:nvPr/>
        </p:nvSpPr>
        <p:spPr bwMode="auto">
          <a:xfrm>
            <a:off x="4516120" y="2812807"/>
            <a:ext cx="2380780" cy="430887"/>
          </a:xfrm>
          <a:prstGeom prst="rect">
            <a:avLst/>
          </a:prstGeom>
          <a:solidFill>
            <a:schemeClr val="accent1">
              <a:lumMod val="20000"/>
              <a:lumOff val="80000"/>
            </a:schemeClr>
          </a:solidFill>
          <a:ln w="9525">
            <a:noFill/>
            <a:miter lim="800000"/>
            <a:headEnd/>
            <a:tailEnd/>
          </a:ln>
          <a:effectLst>
            <a:outerShdw dist="107763" dir="13500000" algn="ctr" rotWithShape="0">
              <a:schemeClr val="bg2">
                <a:alpha val="50000"/>
              </a:schemeClr>
            </a:outerShdw>
          </a:effectLst>
        </p:spPr>
        <p:txBody>
          <a:bodyPr wrap="none">
            <a:spAutoFit/>
          </a:bodyPr>
          <a:lstStyle>
            <a:lvl1pPr eaLnBrk="0" hangingPunct="0">
              <a:defRPr sz="2000">
                <a:solidFill>
                  <a:schemeClr val="bg1"/>
                </a:solidFill>
                <a:latin typeface="黑体" panose="02010609060101010101" pitchFamily="49" charset="-122"/>
                <a:ea typeface="黑体" panose="02010609060101010101" pitchFamily="49" charset="-122"/>
              </a:defRPr>
            </a:lvl1pPr>
            <a:lvl2pPr marL="742950" indent="-285750" eaLnBrk="0" hangingPunct="0">
              <a:defRPr sz="2000">
                <a:solidFill>
                  <a:schemeClr val="bg1"/>
                </a:solidFill>
                <a:latin typeface="黑体" panose="02010609060101010101" pitchFamily="49" charset="-122"/>
                <a:ea typeface="黑体" panose="02010609060101010101" pitchFamily="49" charset="-122"/>
              </a:defRPr>
            </a:lvl2pPr>
            <a:lvl3pPr marL="1143000" indent="-228600" eaLnBrk="0" hangingPunct="0">
              <a:defRPr sz="2000">
                <a:solidFill>
                  <a:schemeClr val="bg1"/>
                </a:solidFill>
                <a:latin typeface="黑体" panose="02010609060101010101" pitchFamily="49" charset="-122"/>
                <a:ea typeface="黑体" panose="02010609060101010101" pitchFamily="49" charset="-122"/>
              </a:defRPr>
            </a:lvl3pPr>
            <a:lvl4pPr marL="1600200" indent="-228600" eaLnBrk="0" hangingPunct="0">
              <a:defRPr sz="2000">
                <a:solidFill>
                  <a:schemeClr val="bg1"/>
                </a:solidFill>
                <a:latin typeface="黑体" panose="02010609060101010101" pitchFamily="49" charset="-122"/>
                <a:ea typeface="黑体" panose="02010609060101010101" pitchFamily="49" charset="-122"/>
              </a:defRPr>
            </a:lvl4pPr>
            <a:lvl5pPr marL="2057400" indent="-228600" eaLnBrk="0" hangingPunct="0">
              <a:defRPr sz="2000">
                <a:solidFill>
                  <a:schemeClr val="bg1"/>
                </a:solidFill>
                <a:latin typeface="黑体" panose="02010609060101010101" pitchFamily="49" charset="-122"/>
                <a:ea typeface="黑体" panose="02010609060101010101" pitchFamily="49" charset="-122"/>
              </a:defRPr>
            </a:lvl5pPr>
            <a:lvl6pPr marL="2514600" indent="-228600" algn="ctr" eaLnBrk="0" fontAlgn="base" hangingPunct="0">
              <a:spcBef>
                <a:spcPct val="0"/>
              </a:spcBef>
              <a:spcAft>
                <a:spcPct val="0"/>
              </a:spcAft>
              <a:defRPr sz="2000">
                <a:solidFill>
                  <a:schemeClr val="bg1"/>
                </a:solidFill>
                <a:latin typeface="黑体" panose="02010609060101010101" pitchFamily="49" charset="-122"/>
                <a:ea typeface="黑体" panose="02010609060101010101" pitchFamily="49" charset="-122"/>
              </a:defRPr>
            </a:lvl6pPr>
            <a:lvl7pPr marL="2971800" indent="-228600" algn="ctr" eaLnBrk="0" fontAlgn="base" hangingPunct="0">
              <a:spcBef>
                <a:spcPct val="0"/>
              </a:spcBef>
              <a:spcAft>
                <a:spcPct val="0"/>
              </a:spcAft>
              <a:defRPr sz="2000">
                <a:solidFill>
                  <a:schemeClr val="bg1"/>
                </a:solidFill>
                <a:latin typeface="黑体" panose="02010609060101010101" pitchFamily="49" charset="-122"/>
                <a:ea typeface="黑体" panose="02010609060101010101" pitchFamily="49" charset="-122"/>
              </a:defRPr>
            </a:lvl7pPr>
            <a:lvl8pPr marL="3429000" indent="-228600" algn="ctr" eaLnBrk="0" fontAlgn="base" hangingPunct="0">
              <a:spcBef>
                <a:spcPct val="0"/>
              </a:spcBef>
              <a:spcAft>
                <a:spcPct val="0"/>
              </a:spcAft>
              <a:defRPr sz="2000">
                <a:solidFill>
                  <a:schemeClr val="bg1"/>
                </a:solidFill>
                <a:latin typeface="黑体" panose="02010609060101010101" pitchFamily="49" charset="-122"/>
                <a:ea typeface="黑体" panose="02010609060101010101" pitchFamily="49" charset="-122"/>
              </a:defRPr>
            </a:lvl8pPr>
            <a:lvl9pPr marL="3886200" indent="-228600" algn="ctr" eaLnBrk="0" fontAlgn="base" hangingPunct="0">
              <a:spcBef>
                <a:spcPct val="0"/>
              </a:spcBef>
              <a:spcAft>
                <a:spcPct val="0"/>
              </a:spcAft>
              <a:defRPr sz="2000">
                <a:solidFill>
                  <a:schemeClr val="bg1"/>
                </a:solidFill>
                <a:latin typeface="黑体" panose="02010609060101010101" pitchFamily="49" charset="-122"/>
                <a:ea typeface="黑体" panose="02010609060101010101" pitchFamily="49" charset="-122"/>
              </a:defRPr>
            </a:lvl9pPr>
          </a:lstStyle>
          <a:p>
            <a:pPr eaLnBrk="1" hangingPunct="1">
              <a:buClr>
                <a:srgbClr val="FF3300"/>
              </a:buClr>
              <a:buFont typeface="Wingdings" panose="05000000000000000000" pitchFamily="2" charset="2"/>
              <a:buChar char="ü"/>
            </a:pPr>
            <a:r>
              <a:rPr lang="zh-CN" altLang="en-US" sz="2200" dirty="0" smtClean="0">
                <a:solidFill>
                  <a:schemeClr val="tx1"/>
                </a:solidFill>
                <a:latin typeface="+mn-ea"/>
                <a:ea typeface="+mn-ea"/>
              </a:rPr>
              <a:t>提高加固能效比</a:t>
            </a:r>
            <a:endParaRPr lang="zh-CN" altLang="en-US" sz="2200" dirty="0">
              <a:solidFill>
                <a:schemeClr val="tx1"/>
              </a:solidFill>
              <a:latin typeface="+mn-ea"/>
              <a:ea typeface="+mn-ea"/>
            </a:endParaRPr>
          </a:p>
        </p:txBody>
      </p:sp>
      <p:sp>
        <p:nvSpPr>
          <p:cNvPr id="70" name="圆角矩形 69"/>
          <p:cNvSpPr/>
          <p:nvPr/>
        </p:nvSpPr>
        <p:spPr>
          <a:xfrm>
            <a:off x="8971333" y="2303595"/>
            <a:ext cx="2717999" cy="1204614"/>
          </a:xfrm>
          <a:prstGeom prst="roundRect">
            <a:avLst/>
          </a:prstGeom>
          <a:solidFill>
            <a:srgbClr val="E1979C"/>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74" name="TextBox 33"/>
          <p:cNvSpPr txBox="1"/>
          <p:nvPr/>
        </p:nvSpPr>
        <p:spPr>
          <a:xfrm>
            <a:off x="9035711" y="2315656"/>
            <a:ext cx="2670628" cy="1200331"/>
          </a:xfrm>
          <a:prstGeom prst="rect">
            <a:avLst/>
          </a:prstGeom>
          <a:noFill/>
          <a:ln>
            <a:noFill/>
          </a:ln>
        </p:spPr>
        <p:txBody>
          <a:bodyPr wrap="square" lIns="91445" tIns="45721" rIns="91445" bIns="45721" rtlCol="0">
            <a:spAutoFit/>
          </a:bodyPr>
          <a:lstStyle/>
          <a:p>
            <a:pPr algn="just"/>
            <a:r>
              <a:rPr lang="zh-CN" altLang="en-US" sz="2400" b="1" dirty="0" smtClean="0">
                <a:solidFill>
                  <a:schemeClr val="bg1"/>
                </a:solidFill>
                <a:latin typeface="+mn-ea"/>
                <a:cs typeface="+mn-ea"/>
                <a:sym typeface="+mn-lt"/>
              </a:rPr>
              <a:t>在时序</a:t>
            </a:r>
            <a:r>
              <a:rPr lang="en-US" altLang="zh-CN" sz="2400" b="1" dirty="0" smtClean="0">
                <a:solidFill>
                  <a:schemeClr val="bg1"/>
                </a:solidFill>
                <a:latin typeface="+mn-ea"/>
                <a:cs typeface="+mn-ea"/>
                <a:sym typeface="+mn-lt"/>
              </a:rPr>
              <a:t>EDAC</a:t>
            </a:r>
            <a:r>
              <a:rPr lang="zh-CN" altLang="en-US" sz="2400" b="1" dirty="0" smtClean="0">
                <a:solidFill>
                  <a:schemeClr val="bg1"/>
                </a:solidFill>
                <a:latin typeface="+mn-ea"/>
                <a:cs typeface="+mn-ea"/>
                <a:sym typeface="+mn-lt"/>
              </a:rPr>
              <a:t>电路的</a:t>
            </a:r>
            <a:r>
              <a:rPr lang="zh-CN" altLang="en-US" sz="2400" b="1" dirty="0">
                <a:solidFill>
                  <a:schemeClr val="bg1"/>
                </a:solidFill>
                <a:latin typeface="+mn-ea"/>
                <a:cs typeface="+mn-ea"/>
                <a:sym typeface="+mn-lt"/>
              </a:rPr>
              <a:t>定制化</a:t>
            </a:r>
            <a:r>
              <a:rPr lang="zh-CN" altLang="en-US" sz="2400" b="1" dirty="0" smtClean="0">
                <a:solidFill>
                  <a:schemeClr val="bg1"/>
                </a:solidFill>
                <a:latin typeface="+mn-ea"/>
                <a:cs typeface="+mn-ea"/>
                <a:sym typeface="+mn-lt"/>
              </a:rPr>
              <a:t>加固设计上取得突破</a:t>
            </a:r>
            <a:endParaRPr lang="zh-CN" altLang="en-US" sz="2400" b="1" dirty="0">
              <a:solidFill>
                <a:schemeClr val="bg1"/>
              </a:solidFill>
              <a:latin typeface="+mn-ea"/>
              <a:cs typeface="+mn-ea"/>
              <a:sym typeface="+mn-lt"/>
            </a:endParaRPr>
          </a:p>
        </p:txBody>
      </p:sp>
      <p:cxnSp>
        <p:nvCxnSpPr>
          <p:cNvPr id="75" name="直接箭头连接符 74"/>
          <p:cNvCxnSpPr/>
          <p:nvPr/>
        </p:nvCxnSpPr>
        <p:spPr>
          <a:xfrm flipV="1">
            <a:off x="7548383" y="5680226"/>
            <a:ext cx="1368701" cy="25224"/>
          </a:xfrm>
          <a:prstGeom prst="straightConnector1">
            <a:avLst/>
          </a:prstGeom>
          <a:ln w="111125">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ailEnd type="triangle"/>
          </a:ln>
        </p:spPr>
        <p:style>
          <a:lnRef idx="1">
            <a:schemeClr val="accent1"/>
          </a:lnRef>
          <a:fillRef idx="0">
            <a:schemeClr val="accent1"/>
          </a:fillRef>
          <a:effectRef idx="0">
            <a:schemeClr val="accent1"/>
          </a:effectRef>
          <a:fontRef idx="minor">
            <a:schemeClr val="tx1"/>
          </a:fontRef>
        </p:style>
      </p:cxnSp>
      <p:sp>
        <p:nvSpPr>
          <p:cNvPr id="79" name="文本框 78"/>
          <p:cNvSpPr txBox="1"/>
          <p:nvPr/>
        </p:nvSpPr>
        <p:spPr>
          <a:xfrm>
            <a:off x="7548383" y="5243785"/>
            <a:ext cx="1117490" cy="461665"/>
          </a:xfrm>
          <a:prstGeom prst="rect">
            <a:avLst/>
          </a:prstGeom>
          <a:noFill/>
        </p:spPr>
        <p:txBody>
          <a:bodyPr wrap="square" rtlCol="0">
            <a:spAutoFit/>
          </a:bodyPr>
          <a:lstStyle/>
          <a:p>
            <a:r>
              <a:rPr lang="zh-CN" altLang="en-US" sz="2400" dirty="0" smtClean="0">
                <a:latin typeface="+mn-ea"/>
              </a:rPr>
              <a:t>拟实现</a:t>
            </a:r>
            <a:endParaRPr lang="zh-CN" altLang="en-US" sz="2400" dirty="0">
              <a:latin typeface="+mn-ea"/>
              <a:cs typeface="Times New Roman" panose="02020603050405020304" pitchFamily="18" charset="0"/>
            </a:endParaRPr>
          </a:p>
        </p:txBody>
      </p:sp>
      <p:cxnSp>
        <p:nvCxnSpPr>
          <p:cNvPr id="81" name="直接箭头连接符 80"/>
          <p:cNvCxnSpPr/>
          <p:nvPr/>
        </p:nvCxnSpPr>
        <p:spPr>
          <a:xfrm flipV="1">
            <a:off x="7548383" y="2896156"/>
            <a:ext cx="1368701" cy="25224"/>
          </a:xfrm>
          <a:prstGeom prst="straightConnector1">
            <a:avLst/>
          </a:prstGeom>
          <a:ln w="111125">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ailEnd type="triangle"/>
          </a:ln>
        </p:spPr>
        <p:style>
          <a:lnRef idx="1">
            <a:schemeClr val="accent1"/>
          </a:lnRef>
          <a:fillRef idx="0">
            <a:schemeClr val="accent1"/>
          </a:fillRef>
          <a:effectRef idx="0">
            <a:schemeClr val="accent1"/>
          </a:effectRef>
          <a:fontRef idx="minor">
            <a:schemeClr val="tx1"/>
          </a:fontRef>
        </p:style>
      </p:cxnSp>
      <p:sp>
        <p:nvSpPr>
          <p:cNvPr id="82" name="文本框 81"/>
          <p:cNvSpPr txBox="1"/>
          <p:nvPr/>
        </p:nvSpPr>
        <p:spPr>
          <a:xfrm>
            <a:off x="7548383" y="2459715"/>
            <a:ext cx="1117490" cy="461665"/>
          </a:xfrm>
          <a:prstGeom prst="rect">
            <a:avLst/>
          </a:prstGeom>
          <a:noFill/>
        </p:spPr>
        <p:txBody>
          <a:bodyPr wrap="square" rtlCol="0">
            <a:spAutoFit/>
          </a:bodyPr>
          <a:lstStyle/>
          <a:p>
            <a:r>
              <a:rPr lang="zh-CN" altLang="en-US" sz="2400" dirty="0" smtClean="0">
                <a:latin typeface="+mn-ea"/>
              </a:rPr>
              <a:t>拟实现</a:t>
            </a:r>
            <a:endParaRPr lang="zh-CN" altLang="en-US" sz="2400" dirty="0">
              <a:latin typeface="+mn-ea"/>
              <a:cs typeface="Times New Roman" panose="02020603050405020304" pitchFamily="18" charset="0"/>
            </a:endParaRPr>
          </a:p>
        </p:txBody>
      </p:sp>
      <p:sp>
        <p:nvSpPr>
          <p:cNvPr id="37" name="Rectangle 14"/>
          <p:cNvSpPr>
            <a:spLocks noChangeArrowheads="1"/>
          </p:cNvSpPr>
          <p:nvPr/>
        </p:nvSpPr>
        <p:spPr bwMode="auto">
          <a:xfrm>
            <a:off x="5274881" y="4231575"/>
            <a:ext cx="1534394" cy="430887"/>
          </a:xfrm>
          <a:prstGeom prst="rect">
            <a:avLst/>
          </a:prstGeom>
          <a:solidFill>
            <a:schemeClr val="accent1">
              <a:lumMod val="20000"/>
              <a:lumOff val="80000"/>
            </a:schemeClr>
          </a:solidFill>
          <a:ln w="9525">
            <a:noFill/>
            <a:miter lim="800000"/>
            <a:headEnd/>
            <a:tailEnd/>
          </a:ln>
          <a:effectLst>
            <a:outerShdw dist="107763" dir="13500000" algn="ctr" rotWithShape="0">
              <a:schemeClr val="bg2">
                <a:alpha val="50000"/>
              </a:schemeClr>
            </a:outerShdw>
          </a:effectLst>
        </p:spPr>
        <p:txBody>
          <a:bodyPr wrap="none">
            <a:spAutoFit/>
          </a:bodyPr>
          <a:lstStyle>
            <a:lvl1pPr eaLnBrk="0" hangingPunct="0">
              <a:defRPr sz="2000">
                <a:solidFill>
                  <a:schemeClr val="bg1"/>
                </a:solidFill>
                <a:latin typeface="黑体" panose="02010609060101010101" pitchFamily="49" charset="-122"/>
                <a:ea typeface="黑体" panose="02010609060101010101" pitchFamily="49" charset="-122"/>
              </a:defRPr>
            </a:lvl1pPr>
            <a:lvl2pPr marL="742950" indent="-285750" eaLnBrk="0" hangingPunct="0">
              <a:defRPr sz="2000">
                <a:solidFill>
                  <a:schemeClr val="bg1"/>
                </a:solidFill>
                <a:latin typeface="黑体" panose="02010609060101010101" pitchFamily="49" charset="-122"/>
                <a:ea typeface="黑体" panose="02010609060101010101" pitchFamily="49" charset="-122"/>
              </a:defRPr>
            </a:lvl2pPr>
            <a:lvl3pPr marL="1143000" indent="-228600" eaLnBrk="0" hangingPunct="0">
              <a:defRPr sz="2000">
                <a:solidFill>
                  <a:schemeClr val="bg1"/>
                </a:solidFill>
                <a:latin typeface="黑体" panose="02010609060101010101" pitchFamily="49" charset="-122"/>
                <a:ea typeface="黑体" panose="02010609060101010101" pitchFamily="49" charset="-122"/>
              </a:defRPr>
            </a:lvl3pPr>
            <a:lvl4pPr marL="1600200" indent="-228600" eaLnBrk="0" hangingPunct="0">
              <a:defRPr sz="2000">
                <a:solidFill>
                  <a:schemeClr val="bg1"/>
                </a:solidFill>
                <a:latin typeface="黑体" panose="02010609060101010101" pitchFamily="49" charset="-122"/>
                <a:ea typeface="黑体" panose="02010609060101010101" pitchFamily="49" charset="-122"/>
              </a:defRPr>
            </a:lvl4pPr>
            <a:lvl5pPr marL="2057400" indent="-228600" eaLnBrk="0" hangingPunct="0">
              <a:defRPr sz="2000">
                <a:solidFill>
                  <a:schemeClr val="bg1"/>
                </a:solidFill>
                <a:latin typeface="黑体" panose="02010609060101010101" pitchFamily="49" charset="-122"/>
                <a:ea typeface="黑体" panose="02010609060101010101" pitchFamily="49" charset="-122"/>
              </a:defRPr>
            </a:lvl5pPr>
            <a:lvl6pPr marL="2514600" indent="-228600" algn="ctr" eaLnBrk="0" fontAlgn="base" hangingPunct="0">
              <a:spcBef>
                <a:spcPct val="0"/>
              </a:spcBef>
              <a:spcAft>
                <a:spcPct val="0"/>
              </a:spcAft>
              <a:defRPr sz="2000">
                <a:solidFill>
                  <a:schemeClr val="bg1"/>
                </a:solidFill>
                <a:latin typeface="黑体" panose="02010609060101010101" pitchFamily="49" charset="-122"/>
                <a:ea typeface="黑体" panose="02010609060101010101" pitchFamily="49" charset="-122"/>
              </a:defRPr>
            </a:lvl6pPr>
            <a:lvl7pPr marL="2971800" indent="-228600" algn="ctr" eaLnBrk="0" fontAlgn="base" hangingPunct="0">
              <a:spcBef>
                <a:spcPct val="0"/>
              </a:spcBef>
              <a:spcAft>
                <a:spcPct val="0"/>
              </a:spcAft>
              <a:defRPr sz="2000">
                <a:solidFill>
                  <a:schemeClr val="bg1"/>
                </a:solidFill>
                <a:latin typeface="黑体" panose="02010609060101010101" pitchFamily="49" charset="-122"/>
                <a:ea typeface="黑体" panose="02010609060101010101" pitchFamily="49" charset="-122"/>
              </a:defRPr>
            </a:lvl7pPr>
            <a:lvl8pPr marL="3429000" indent="-228600" algn="ctr" eaLnBrk="0" fontAlgn="base" hangingPunct="0">
              <a:spcBef>
                <a:spcPct val="0"/>
              </a:spcBef>
              <a:spcAft>
                <a:spcPct val="0"/>
              </a:spcAft>
              <a:defRPr sz="2000">
                <a:solidFill>
                  <a:schemeClr val="bg1"/>
                </a:solidFill>
                <a:latin typeface="黑体" panose="02010609060101010101" pitchFamily="49" charset="-122"/>
                <a:ea typeface="黑体" panose="02010609060101010101" pitchFamily="49" charset="-122"/>
              </a:defRPr>
            </a:lvl8pPr>
            <a:lvl9pPr marL="3886200" indent="-228600" algn="ctr" eaLnBrk="0" fontAlgn="base" hangingPunct="0">
              <a:spcBef>
                <a:spcPct val="0"/>
              </a:spcBef>
              <a:spcAft>
                <a:spcPct val="0"/>
              </a:spcAft>
              <a:defRPr sz="2000">
                <a:solidFill>
                  <a:schemeClr val="bg1"/>
                </a:solidFill>
                <a:latin typeface="黑体" panose="02010609060101010101" pitchFamily="49" charset="-122"/>
                <a:ea typeface="黑体" panose="02010609060101010101" pitchFamily="49" charset="-122"/>
              </a:defRPr>
            </a:lvl9pPr>
          </a:lstStyle>
          <a:p>
            <a:pPr algn="l" eaLnBrk="1" hangingPunct="1">
              <a:buClr>
                <a:srgbClr val="FF3300"/>
              </a:buClr>
              <a:buFont typeface="Wingdings" panose="05000000000000000000" pitchFamily="2" charset="2"/>
              <a:buChar char="ü"/>
            </a:pPr>
            <a:r>
              <a:rPr lang="zh-CN" altLang="en-US" sz="2200" dirty="0" smtClean="0">
                <a:solidFill>
                  <a:schemeClr val="tx1"/>
                </a:solidFill>
                <a:latin typeface="+mn-ea"/>
                <a:ea typeface="+mn-ea"/>
              </a:rPr>
              <a:t>国际前沿</a:t>
            </a:r>
            <a:endParaRPr lang="zh-CN" altLang="en-US" sz="2200" dirty="0">
              <a:solidFill>
                <a:schemeClr val="tx1"/>
              </a:solidFill>
              <a:latin typeface="+mn-ea"/>
              <a:ea typeface="+mn-ea"/>
            </a:endParaRPr>
          </a:p>
        </p:txBody>
      </p:sp>
      <p:sp>
        <p:nvSpPr>
          <p:cNvPr id="38" name="Rectangle 14"/>
          <p:cNvSpPr>
            <a:spLocks noChangeArrowheads="1"/>
          </p:cNvSpPr>
          <p:nvPr/>
        </p:nvSpPr>
        <p:spPr bwMode="auto">
          <a:xfrm>
            <a:off x="5541208" y="3758096"/>
            <a:ext cx="1534394" cy="430887"/>
          </a:xfrm>
          <a:prstGeom prst="rect">
            <a:avLst/>
          </a:prstGeom>
          <a:solidFill>
            <a:schemeClr val="accent1">
              <a:lumMod val="20000"/>
              <a:lumOff val="80000"/>
            </a:schemeClr>
          </a:solidFill>
          <a:ln w="9525">
            <a:noFill/>
            <a:miter lim="800000"/>
            <a:headEnd/>
            <a:tailEnd/>
          </a:ln>
          <a:effectLst>
            <a:outerShdw dist="107763" dir="13500000" algn="ctr" rotWithShape="0">
              <a:schemeClr val="bg2">
                <a:alpha val="50000"/>
              </a:schemeClr>
            </a:outerShdw>
          </a:effectLst>
        </p:spPr>
        <p:txBody>
          <a:bodyPr wrap="none">
            <a:spAutoFit/>
          </a:bodyPr>
          <a:lstStyle>
            <a:lvl1pPr eaLnBrk="0" hangingPunct="0">
              <a:defRPr sz="2000">
                <a:solidFill>
                  <a:schemeClr val="bg1"/>
                </a:solidFill>
                <a:latin typeface="黑体" panose="02010609060101010101" pitchFamily="49" charset="-122"/>
                <a:ea typeface="黑体" panose="02010609060101010101" pitchFamily="49" charset="-122"/>
              </a:defRPr>
            </a:lvl1pPr>
            <a:lvl2pPr marL="742950" indent="-285750" eaLnBrk="0" hangingPunct="0">
              <a:defRPr sz="2000">
                <a:solidFill>
                  <a:schemeClr val="bg1"/>
                </a:solidFill>
                <a:latin typeface="黑体" panose="02010609060101010101" pitchFamily="49" charset="-122"/>
                <a:ea typeface="黑体" panose="02010609060101010101" pitchFamily="49" charset="-122"/>
              </a:defRPr>
            </a:lvl2pPr>
            <a:lvl3pPr marL="1143000" indent="-228600" eaLnBrk="0" hangingPunct="0">
              <a:defRPr sz="2000">
                <a:solidFill>
                  <a:schemeClr val="bg1"/>
                </a:solidFill>
                <a:latin typeface="黑体" panose="02010609060101010101" pitchFamily="49" charset="-122"/>
                <a:ea typeface="黑体" panose="02010609060101010101" pitchFamily="49" charset="-122"/>
              </a:defRPr>
            </a:lvl3pPr>
            <a:lvl4pPr marL="1600200" indent="-228600" eaLnBrk="0" hangingPunct="0">
              <a:defRPr sz="2000">
                <a:solidFill>
                  <a:schemeClr val="bg1"/>
                </a:solidFill>
                <a:latin typeface="黑体" panose="02010609060101010101" pitchFamily="49" charset="-122"/>
                <a:ea typeface="黑体" panose="02010609060101010101" pitchFamily="49" charset="-122"/>
              </a:defRPr>
            </a:lvl4pPr>
            <a:lvl5pPr marL="2057400" indent="-228600" eaLnBrk="0" hangingPunct="0">
              <a:defRPr sz="2000">
                <a:solidFill>
                  <a:schemeClr val="bg1"/>
                </a:solidFill>
                <a:latin typeface="黑体" panose="02010609060101010101" pitchFamily="49" charset="-122"/>
                <a:ea typeface="黑体" panose="02010609060101010101" pitchFamily="49" charset="-122"/>
              </a:defRPr>
            </a:lvl5pPr>
            <a:lvl6pPr marL="2514600" indent="-228600" algn="ctr" eaLnBrk="0" fontAlgn="base" hangingPunct="0">
              <a:spcBef>
                <a:spcPct val="0"/>
              </a:spcBef>
              <a:spcAft>
                <a:spcPct val="0"/>
              </a:spcAft>
              <a:defRPr sz="2000">
                <a:solidFill>
                  <a:schemeClr val="bg1"/>
                </a:solidFill>
                <a:latin typeface="黑体" panose="02010609060101010101" pitchFamily="49" charset="-122"/>
                <a:ea typeface="黑体" panose="02010609060101010101" pitchFamily="49" charset="-122"/>
              </a:defRPr>
            </a:lvl6pPr>
            <a:lvl7pPr marL="2971800" indent="-228600" algn="ctr" eaLnBrk="0" fontAlgn="base" hangingPunct="0">
              <a:spcBef>
                <a:spcPct val="0"/>
              </a:spcBef>
              <a:spcAft>
                <a:spcPct val="0"/>
              </a:spcAft>
              <a:defRPr sz="2000">
                <a:solidFill>
                  <a:schemeClr val="bg1"/>
                </a:solidFill>
                <a:latin typeface="黑体" panose="02010609060101010101" pitchFamily="49" charset="-122"/>
                <a:ea typeface="黑体" panose="02010609060101010101" pitchFamily="49" charset="-122"/>
              </a:defRPr>
            </a:lvl7pPr>
            <a:lvl8pPr marL="3429000" indent="-228600" algn="ctr" eaLnBrk="0" fontAlgn="base" hangingPunct="0">
              <a:spcBef>
                <a:spcPct val="0"/>
              </a:spcBef>
              <a:spcAft>
                <a:spcPct val="0"/>
              </a:spcAft>
              <a:defRPr sz="2000">
                <a:solidFill>
                  <a:schemeClr val="bg1"/>
                </a:solidFill>
                <a:latin typeface="黑体" panose="02010609060101010101" pitchFamily="49" charset="-122"/>
                <a:ea typeface="黑体" panose="02010609060101010101" pitchFamily="49" charset="-122"/>
              </a:defRPr>
            </a:lvl8pPr>
            <a:lvl9pPr marL="3886200" indent="-228600" algn="ctr" eaLnBrk="0" fontAlgn="base" hangingPunct="0">
              <a:spcBef>
                <a:spcPct val="0"/>
              </a:spcBef>
              <a:spcAft>
                <a:spcPct val="0"/>
              </a:spcAft>
              <a:defRPr sz="2000">
                <a:solidFill>
                  <a:schemeClr val="bg1"/>
                </a:solidFill>
                <a:latin typeface="黑体" panose="02010609060101010101" pitchFamily="49" charset="-122"/>
                <a:ea typeface="黑体" panose="02010609060101010101" pitchFamily="49" charset="-122"/>
              </a:defRPr>
            </a:lvl9pPr>
          </a:lstStyle>
          <a:p>
            <a:pPr algn="l" eaLnBrk="1" hangingPunct="1">
              <a:buClr>
                <a:srgbClr val="FF3300"/>
              </a:buClr>
              <a:buFont typeface="Wingdings" panose="05000000000000000000" pitchFamily="2" charset="2"/>
              <a:buChar char="ü"/>
            </a:pPr>
            <a:r>
              <a:rPr lang="zh-CN" altLang="en-US" sz="2200" dirty="0" smtClean="0">
                <a:solidFill>
                  <a:schemeClr val="tx1"/>
                </a:solidFill>
                <a:latin typeface="+mn-ea"/>
                <a:ea typeface="+mn-ea"/>
              </a:rPr>
              <a:t>高可靠性</a:t>
            </a:r>
            <a:endParaRPr lang="zh-CN" altLang="en-US" sz="2200" dirty="0">
              <a:solidFill>
                <a:schemeClr val="tx1"/>
              </a:solidFill>
              <a:latin typeface="+mn-ea"/>
              <a:ea typeface="+mn-ea"/>
            </a:endParaRPr>
          </a:p>
        </p:txBody>
      </p:sp>
      <p:sp>
        <p:nvSpPr>
          <p:cNvPr id="39" name="Rectangle 14"/>
          <p:cNvSpPr>
            <a:spLocks noChangeArrowheads="1"/>
          </p:cNvSpPr>
          <p:nvPr/>
        </p:nvSpPr>
        <p:spPr bwMode="auto">
          <a:xfrm>
            <a:off x="6866255" y="4702930"/>
            <a:ext cx="1252266" cy="430887"/>
          </a:xfrm>
          <a:prstGeom prst="rect">
            <a:avLst/>
          </a:prstGeom>
          <a:solidFill>
            <a:schemeClr val="accent1">
              <a:lumMod val="20000"/>
              <a:lumOff val="80000"/>
            </a:schemeClr>
          </a:solidFill>
          <a:ln w="9525">
            <a:noFill/>
            <a:miter lim="800000"/>
            <a:headEnd/>
            <a:tailEnd/>
          </a:ln>
          <a:effectLst>
            <a:outerShdw dist="107763" dir="13500000" algn="ctr" rotWithShape="0">
              <a:schemeClr val="bg2">
                <a:alpha val="50000"/>
              </a:schemeClr>
            </a:outerShdw>
          </a:effectLst>
        </p:spPr>
        <p:txBody>
          <a:bodyPr wrap="none">
            <a:spAutoFit/>
          </a:bodyPr>
          <a:lstStyle>
            <a:lvl1pPr eaLnBrk="0" hangingPunct="0">
              <a:defRPr sz="2000">
                <a:solidFill>
                  <a:schemeClr val="bg1"/>
                </a:solidFill>
                <a:latin typeface="黑体" panose="02010609060101010101" pitchFamily="49" charset="-122"/>
                <a:ea typeface="黑体" panose="02010609060101010101" pitchFamily="49" charset="-122"/>
              </a:defRPr>
            </a:lvl1pPr>
            <a:lvl2pPr marL="742950" indent="-285750" eaLnBrk="0" hangingPunct="0">
              <a:defRPr sz="2000">
                <a:solidFill>
                  <a:schemeClr val="bg1"/>
                </a:solidFill>
                <a:latin typeface="黑体" panose="02010609060101010101" pitchFamily="49" charset="-122"/>
                <a:ea typeface="黑体" panose="02010609060101010101" pitchFamily="49" charset="-122"/>
              </a:defRPr>
            </a:lvl2pPr>
            <a:lvl3pPr marL="1143000" indent="-228600" eaLnBrk="0" hangingPunct="0">
              <a:defRPr sz="2000">
                <a:solidFill>
                  <a:schemeClr val="bg1"/>
                </a:solidFill>
                <a:latin typeface="黑体" panose="02010609060101010101" pitchFamily="49" charset="-122"/>
                <a:ea typeface="黑体" panose="02010609060101010101" pitchFamily="49" charset="-122"/>
              </a:defRPr>
            </a:lvl3pPr>
            <a:lvl4pPr marL="1600200" indent="-228600" eaLnBrk="0" hangingPunct="0">
              <a:defRPr sz="2000">
                <a:solidFill>
                  <a:schemeClr val="bg1"/>
                </a:solidFill>
                <a:latin typeface="黑体" panose="02010609060101010101" pitchFamily="49" charset="-122"/>
                <a:ea typeface="黑体" panose="02010609060101010101" pitchFamily="49" charset="-122"/>
              </a:defRPr>
            </a:lvl4pPr>
            <a:lvl5pPr marL="2057400" indent="-228600" eaLnBrk="0" hangingPunct="0">
              <a:defRPr sz="2000">
                <a:solidFill>
                  <a:schemeClr val="bg1"/>
                </a:solidFill>
                <a:latin typeface="黑体" panose="02010609060101010101" pitchFamily="49" charset="-122"/>
                <a:ea typeface="黑体" panose="02010609060101010101" pitchFamily="49" charset="-122"/>
              </a:defRPr>
            </a:lvl5pPr>
            <a:lvl6pPr marL="2514600" indent="-228600" algn="ctr" eaLnBrk="0" fontAlgn="base" hangingPunct="0">
              <a:spcBef>
                <a:spcPct val="0"/>
              </a:spcBef>
              <a:spcAft>
                <a:spcPct val="0"/>
              </a:spcAft>
              <a:defRPr sz="2000">
                <a:solidFill>
                  <a:schemeClr val="bg1"/>
                </a:solidFill>
                <a:latin typeface="黑体" panose="02010609060101010101" pitchFamily="49" charset="-122"/>
                <a:ea typeface="黑体" panose="02010609060101010101" pitchFamily="49" charset="-122"/>
              </a:defRPr>
            </a:lvl6pPr>
            <a:lvl7pPr marL="2971800" indent="-228600" algn="ctr" eaLnBrk="0" fontAlgn="base" hangingPunct="0">
              <a:spcBef>
                <a:spcPct val="0"/>
              </a:spcBef>
              <a:spcAft>
                <a:spcPct val="0"/>
              </a:spcAft>
              <a:defRPr sz="2000">
                <a:solidFill>
                  <a:schemeClr val="bg1"/>
                </a:solidFill>
                <a:latin typeface="黑体" panose="02010609060101010101" pitchFamily="49" charset="-122"/>
                <a:ea typeface="黑体" panose="02010609060101010101" pitchFamily="49" charset="-122"/>
              </a:defRPr>
            </a:lvl7pPr>
            <a:lvl8pPr marL="3429000" indent="-228600" algn="ctr" eaLnBrk="0" fontAlgn="base" hangingPunct="0">
              <a:spcBef>
                <a:spcPct val="0"/>
              </a:spcBef>
              <a:spcAft>
                <a:spcPct val="0"/>
              </a:spcAft>
              <a:defRPr sz="2000">
                <a:solidFill>
                  <a:schemeClr val="bg1"/>
                </a:solidFill>
                <a:latin typeface="黑体" panose="02010609060101010101" pitchFamily="49" charset="-122"/>
                <a:ea typeface="黑体" panose="02010609060101010101" pitchFamily="49" charset="-122"/>
              </a:defRPr>
            </a:lvl8pPr>
            <a:lvl9pPr marL="3886200" indent="-228600" algn="ctr" eaLnBrk="0" fontAlgn="base" hangingPunct="0">
              <a:spcBef>
                <a:spcPct val="0"/>
              </a:spcBef>
              <a:spcAft>
                <a:spcPct val="0"/>
              </a:spcAft>
              <a:defRPr sz="2000">
                <a:solidFill>
                  <a:schemeClr val="bg1"/>
                </a:solidFill>
                <a:latin typeface="黑体" panose="02010609060101010101" pitchFamily="49" charset="-122"/>
                <a:ea typeface="黑体" panose="02010609060101010101" pitchFamily="49" charset="-122"/>
              </a:defRPr>
            </a:lvl9pPr>
          </a:lstStyle>
          <a:p>
            <a:pPr algn="l" eaLnBrk="1" hangingPunct="1">
              <a:buClr>
                <a:srgbClr val="FF3300"/>
              </a:buClr>
              <a:buFont typeface="Wingdings" panose="05000000000000000000" pitchFamily="2" charset="2"/>
              <a:buChar char="ü"/>
            </a:pPr>
            <a:r>
              <a:rPr lang="zh-CN" altLang="en-US" sz="2200" dirty="0" smtClean="0">
                <a:solidFill>
                  <a:schemeClr val="tx1"/>
                </a:solidFill>
                <a:latin typeface="+mn-ea"/>
                <a:ea typeface="+mn-ea"/>
              </a:rPr>
              <a:t>高</a:t>
            </a:r>
            <a:r>
              <a:rPr lang="zh-CN" altLang="en-US" sz="2200" dirty="0">
                <a:solidFill>
                  <a:schemeClr val="tx1"/>
                </a:solidFill>
                <a:latin typeface="+mn-ea"/>
                <a:ea typeface="+mn-ea"/>
              </a:rPr>
              <a:t>能效</a:t>
            </a:r>
          </a:p>
        </p:txBody>
      </p:sp>
      <p:sp>
        <p:nvSpPr>
          <p:cNvPr id="40" name="Rectangle 14"/>
          <p:cNvSpPr>
            <a:spLocks noChangeArrowheads="1"/>
          </p:cNvSpPr>
          <p:nvPr/>
        </p:nvSpPr>
        <p:spPr bwMode="auto">
          <a:xfrm>
            <a:off x="4506646" y="5648754"/>
            <a:ext cx="1412566" cy="400110"/>
          </a:xfrm>
          <a:prstGeom prst="rect">
            <a:avLst/>
          </a:prstGeom>
          <a:solidFill>
            <a:schemeClr val="accent1">
              <a:lumMod val="20000"/>
              <a:lumOff val="80000"/>
            </a:schemeClr>
          </a:solidFill>
          <a:ln w="9525">
            <a:noFill/>
            <a:miter lim="800000"/>
            <a:headEnd/>
            <a:tailEnd/>
          </a:ln>
          <a:effectLst>
            <a:outerShdw dist="107763" dir="13500000" algn="ctr" rotWithShape="0">
              <a:schemeClr val="bg2">
                <a:alpha val="50000"/>
              </a:schemeClr>
            </a:outerShdw>
          </a:effectLst>
        </p:spPr>
        <p:txBody>
          <a:bodyPr wrap="none">
            <a:spAutoFit/>
          </a:bodyPr>
          <a:lstStyle>
            <a:lvl1pPr eaLnBrk="0" hangingPunct="0">
              <a:defRPr sz="2000">
                <a:solidFill>
                  <a:schemeClr val="bg1"/>
                </a:solidFill>
                <a:latin typeface="黑体" panose="02010609060101010101" pitchFamily="49" charset="-122"/>
                <a:ea typeface="黑体" panose="02010609060101010101" pitchFamily="49" charset="-122"/>
              </a:defRPr>
            </a:lvl1pPr>
            <a:lvl2pPr marL="742950" indent="-285750" eaLnBrk="0" hangingPunct="0">
              <a:defRPr sz="2000">
                <a:solidFill>
                  <a:schemeClr val="bg1"/>
                </a:solidFill>
                <a:latin typeface="黑体" panose="02010609060101010101" pitchFamily="49" charset="-122"/>
                <a:ea typeface="黑体" panose="02010609060101010101" pitchFamily="49" charset="-122"/>
              </a:defRPr>
            </a:lvl2pPr>
            <a:lvl3pPr marL="1143000" indent="-228600" eaLnBrk="0" hangingPunct="0">
              <a:defRPr sz="2000">
                <a:solidFill>
                  <a:schemeClr val="bg1"/>
                </a:solidFill>
                <a:latin typeface="黑体" panose="02010609060101010101" pitchFamily="49" charset="-122"/>
                <a:ea typeface="黑体" panose="02010609060101010101" pitchFamily="49" charset="-122"/>
              </a:defRPr>
            </a:lvl3pPr>
            <a:lvl4pPr marL="1600200" indent="-228600" eaLnBrk="0" hangingPunct="0">
              <a:defRPr sz="2000">
                <a:solidFill>
                  <a:schemeClr val="bg1"/>
                </a:solidFill>
                <a:latin typeface="黑体" panose="02010609060101010101" pitchFamily="49" charset="-122"/>
                <a:ea typeface="黑体" panose="02010609060101010101" pitchFamily="49" charset="-122"/>
              </a:defRPr>
            </a:lvl4pPr>
            <a:lvl5pPr marL="2057400" indent="-228600" eaLnBrk="0" hangingPunct="0">
              <a:defRPr sz="2000">
                <a:solidFill>
                  <a:schemeClr val="bg1"/>
                </a:solidFill>
                <a:latin typeface="黑体" panose="02010609060101010101" pitchFamily="49" charset="-122"/>
                <a:ea typeface="黑体" panose="02010609060101010101" pitchFamily="49" charset="-122"/>
              </a:defRPr>
            </a:lvl5pPr>
            <a:lvl6pPr marL="2514600" indent="-228600" algn="ctr" eaLnBrk="0" fontAlgn="base" hangingPunct="0">
              <a:spcBef>
                <a:spcPct val="0"/>
              </a:spcBef>
              <a:spcAft>
                <a:spcPct val="0"/>
              </a:spcAft>
              <a:defRPr sz="2000">
                <a:solidFill>
                  <a:schemeClr val="bg1"/>
                </a:solidFill>
                <a:latin typeface="黑体" panose="02010609060101010101" pitchFamily="49" charset="-122"/>
                <a:ea typeface="黑体" panose="02010609060101010101" pitchFamily="49" charset="-122"/>
              </a:defRPr>
            </a:lvl6pPr>
            <a:lvl7pPr marL="2971800" indent="-228600" algn="ctr" eaLnBrk="0" fontAlgn="base" hangingPunct="0">
              <a:spcBef>
                <a:spcPct val="0"/>
              </a:spcBef>
              <a:spcAft>
                <a:spcPct val="0"/>
              </a:spcAft>
              <a:defRPr sz="2000">
                <a:solidFill>
                  <a:schemeClr val="bg1"/>
                </a:solidFill>
                <a:latin typeface="黑体" panose="02010609060101010101" pitchFamily="49" charset="-122"/>
                <a:ea typeface="黑体" panose="02010609060101010101" pitchFamily="49" charset="-122"/>
              </a:defRPr>
            </a:lvl7pPr>
            <a:lvl8pPr marL="3429000" indent="-228600" algn="ctr" eaLnBrk="0" fontAlgn="base" hangingPunct="0">
              <a:spcBef>
                <a:spcPct val="0"/>
              </a:spcBef>
              <a:spcAft>
                <a:spcPct val="0"/>
              </a:spcAft>
              <a:defRPr sz="2000">
                <a:solidFill>
                  <a:schemeClr val="bg1"/>
                </a:solidFill>
                <a:latin typeface="黑体" panose="02010609060101010101" pitchFamily="49" charset="-122"/>
                <a:ea typeface="黑体" panose="02010609060101010101" pitchFamily="49" charset="-122"/>
              </a:defRPr>
            </a:lvl8pPr>
            <a:lvl9pPr marL="3886200" indent="-228600" algn="ctr" eaLnBrk="0" fontAlgn="base" hangingPunct="0">
              <a:spcBef>
                <a:spcPct val="0"/>
              </a:spcBef>
              <a:spcAft>
                <a:spcPct val="0"/>
              </a:spcAft>
              <a:defRPr sz="2000">
                <a:solidFill>
                  <a:schemeClr val="bg1"/>
                </a:solidFill>
                <a:latin typeface="黑体" panose="02010609060101010101" pitchFamily="49" charset="-122"/>
                <a:ea typeface="黑体" panose="02010609060101010101" pitchFamily="49" charset="-122"/>
              </a:defRPr>
            </a:lvl9pPr>
          </a:lstStyle>
          <a:p>
            <a:pPr algn="l" eaLnBrk="1" hangingPunct="1">
              <a:buClr>
                <a:srgbClr val="FF3300"/>
              </a:buClr>
              <a:buFont typeface="Wingdings" panose="05000000000000000000" pitchFamily="2" charset="2"/>
              <a:buChar char="ü"/>
            </a:pPr>
            <a:r>
              <a:rPr lang="zh-CN" altLang="en-US" dirty="0" smtClean="0">
                <a:solidFill>
                  <a:schemeClr val="tx1"/>
                </a:solidFill>
                <a:latin typeface="+mn-ea"/>
                <a:ea typeface="+mn-ea"/>
              </a:rPr>
              <a:t>国际前沿</a:t>
            </a:r>
            <a:endParaRPr lang="zh-CN" altLang="en-US" dirty="0">
              <a:solidFill>
                <a:schemeClr val="tx1"/>
              </a:solidFill>
              <a:latin typeface="+mn-ea"/>
              <a:ea typeface="+mn-ea"/>
            </a:endParaRPr>
          </a:p>
        </p:txBody>
      </p:sp>
      <p:sp>
        <p:nvSpPr>
          <p:cNvPr id="43" name="圆角矩形 42"/>
          <p:cNvSpPr/>
          <p:nvPr/>
        </p:nvSpPr>
        <p:spPr>
          <a:xfrm>
            <a:off x="8971332" y="5093501"/>
            <a:ext cx="2717999" cy="1193052"/>
          </a:xfrm>
          <a:prstGeom prst="roundRect">
            <a:avLst/>
          </a:prstGeom>
          <a:solidFill>
            <a:srgbClr val="E1979C"/>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1200" cap="none" spc="0" normalizeH="0" baseline="0" noProof="0">
              <a:ln>
                <a:noFill/>
              </a:ln>
              <a:solidFill>
                <a:prstClr val="white"/>
              </a:solidFill>
              <a:effectLst/>
              <a:uLnTx/>
              <a:uFillTx/>
              <a:latin typeface="Impact"/>
              <a:ea typeface="微软雅黑"/>
              <a:cs typeface="+mn-cs"/>
            </a:endParaRPr>
          </a:p>
        </p:txBody>
      </p:sp>
      <p:sp>
        <p:nvSpPr>
          <p:cNvPr id="46" name="TextBox 33"/>
          <p:cNvSpPr txBox="1"/>
          <p:nvPr/>
        </p:nvSpPr>
        <p:spPr>
          <a:xfrm>
            <a:off x="8987903" y="5086222"/>
            <a:ext cx="2771612" cy="1200331"/>
          </a:xfrm>
          <a:prstGeom prst="rect">
            <a:avLst/>
          </a:prstGeom>
          <a:noFill/>
        </p:spPr>
        <p:txBody>
          <a:bodyPr wrap="square" lIns="91445" tIns="45721" rIns="91445" bIns="45721" rtlCol="0">
            <a:spAutoFit/>
          </a:bodyPr>
          <a:lstStyle/>
          <a:p>
            <a:pPr algn="just"/>
            <a:r>
              <a:rPr kumimoji="0" lang="zh-CN" altLang="en-US" sz="2400" b="1" i="0" u="none" strike="noStrike" kern="1200" cap="none" spc="0" normalizeH="0" baseline="0" noProof="0" dirty="0" smtClean="0">
                <a:ln>
                  <a:noFill/>
                </a:ln>
                <a:solidFill>
                  <a:prstClr val="white"/>
                </a:solidFill>
                <a:effectLst/>
                <a:uLnTx/>
                <a:uFillTx/>
                <a:latin typeface="微软雅黑"/>
                <a:ea typeface="微软雅黑"/>
                <a:cs typeface="+mn-ea"/>
                <a:sym typeface="+mn-lt"/>
              </a:rPr>
              <a:t>在故障试验验证</a:t>
            </a:r>
            <a:r>
              <a:rPr lang="zh-CN" altLang="en-US" sz="2400" b="1" dirty="0">
                <a:solidFill>
                  <a:prstClr val="white"/>
                </a:solidFill>
                <a:latin typeface="微软雅黑"/>
                <a:ea typeface="微软雅黑"/>
                <a:cs typeface="+mn-ea"/>
                <a:sym typeface="+mn-lt"/>
              </a:rPr>
              <a:t>手段</a:t>
            </a:r>
            <a:r>
              <a:rPr kumimoji="0" lang="zh-CN" altLang="en-US" sz="2400" b="1" i="0" u="none" strike="noStrike" kern="1200" cap="none" spc="0" normalizeH="0" baseline="0" noProof="0" dirty="0" smtClean="0">
                <a:ln>
                  <a:noFill/>
                </a:ln>
                <a:solidFill>
                  <a:prstClr val="white"/>
                </a:solidFill>
                <a:effectLst/>
                <a:uLnTx/>
                <a:uFillTx/>
                <a:latin typeface="微软雅黑"/>
                <a:ea typeface="微软雅黑"/>
                <a:cs typeface="+mn-ea"/>
                <a:sym typeface="+mn-lt"/>
              </a:rPr>
              <a:t>先进性上取得突破</a:t>
            </a:r>
            <a:endParaRPr kumimoji="0" lang="zh-CN" altLang="en-US" sz="2400" b="1" i="0" u="none" strike="noStrike" kern="1200" cap="none" spc="0" normalizeH="0" baseline="0" noProof="0" dirty="0">
              <a:ln>
                <a:noFill/>
              </a:ln>
              <a:solidFill>
                <a:prstClr val="white"/>
              </a:solidFill>
              <a:effectLst/>
              <a:uLnTx/>
              <a:uFillTx/>
              <a:latin typeface="微软雅黑"/>
              <a:ea typeface="微软雅黑"/>
              <a:cs typeface="+mn-ea"/>
              <a:sym typeface="+mn-lt"/>
            </a:endParaRPr>
          </a:p>
        </p:txBody>
      </p:sp>
      <p:cxnSp>
        <p:nvCxnSpPr>
          <p:cNvPr id="48" name="直接箭头连接符 47"/>
          <p:cNvCxnSpPr/>
          <p:nvPr/>
        </p:nvCxnSpPr>
        <p:spPr>
          <a:xfrm flipV="1">
            <a:off x="7548383" y="4351142"/>
            <a:ext cx="1368701" cy="25224"/>
          </a:xfrm>
          <a:prstGeom prst="straightConnector1">
            <a:avLst/>
          </a:prstGeom>
          <a:ln w="111125">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ailEnd type="triangle"/>
          </a:ln>
        </p:spPr>
        <p:style>
          <a:lnRef idx="1">
            <a:schemeClr val="accent1"/>
          </a:lnRef>
          <a:fillRef idx="0">
            <a:schemeClr val="accent1"/>
          </a:fillRef>
          <a:effectRef idx="0">
            <a:schemeClr val="accent1"/>
          </a:effectRef>
          <a:fontRef idx="minor">
            <a:schemeClr val="tx1"/>
          </a:fontRef>
        </p:style>
      </p:cxnSp>
      <p:sp>
        <p:nvSpPr>
          <p:cNvPr id="49" name="文本框 48"/>
          <p:cNvSpPr txBox="1"/>
          <p:nvPr/>
        </p:nvSpPr>
        <p:spPr>
          <a:xfrm>
            <a:off x="7548383" y="3914701"/>
            <a:ext cx="1117490" cy="461665"/>
          </a:xfrm>
          <a:prstGeom prst="rect">
            <a:avLst/>
          </a:prstGeom>
          <a:noFill/>
        </p:spPr>
        <p:txBody>
          <a:bodyPr wrap="square" rtlCol="0">
            <a:spAutoFit/>
          </a:bodyPr>
          <a:lstStyle/>
          <a:p>
            <a:r>
              <a:rPr lang="zh-CN" altLang="en-US" sz="2400" dirty="0" smtClean="0">
                <a:latin typeface="+mn-ea"/>
              </a:rPr>
              <a:t>拟实现</a:t>
            </a:r>
            <a:endParaRPr lang="zh-CN" altLang="en-US" sz="2400" dirty="0">
              <a:latin typeface="+mn-ea"/>
              <a:cs typeface="Times New Roman" panose="02020603050405020304" pitchFamily="18" charset="0"/>
            </a:endParaRPr>
          </a:p>
        </p:txBody>
      </p:sp>
    </p:spTree>
    <p:extLst>
      <p:ext uri="{BB962C8B-B14F-4D97-AF65-F5344CB8AC3E}">
        <p14:creationId xmlns:p14="http://schemas.microsoft.com/office/powerpoint/2010/main" val="1020632132"/>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27" name="圆角矩形 26"/>
          <p:cNvSpPr/>
          <p:nvPr/>
        </p:nvSpPr>
        <p:spPr>
          <a:xfrm>
            <a:off x="380998" y="529437"/>
            <a:ext cx="11382377" cy="6033287"/>
          </a:xfrm>
          <a:prstGeom prst="roundRect">
            <a:avLst>
              <a:gd name="adj" fmla="val 0"/>
            </a:avLst>
          </a:prstGeom>
          <a:noFill/>
          <a:ln w="28575">
            <a:solidFill>
              <a:srgbClr val="5B9BD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1200" cap="none" spc="0" normalizeH="0" baseline="0" noProof="0">
              <a:ln>
                <a:noFill/>
              </a:ln>
              <a:solidFill>
                <a:prstClr val="black"/>
              </a:solidFill>
              <a:effectLst/>
              <a:uLnTx/>
              <a:uFillTx/>
              <a:latin typeface="微软雅黑"/>
              <a:ea typeface="微软雅黑"/>
              <a:cs typeface="+mn-ea"/>
              <a:sym typeface="+mn-lt"/>
            </a:endParaRPr>
          </a:p>
        </p:txBody>
      </p:sp>
      <p:sp>
        <p:nvSpPr>
          <p:cNvPr id="2" name="文本占位符 1"/>
          <p:cNvSpPr>
            <a:spLocks noGrp="1"/>
          </p:cNvSpPr>
          <p:nvPr>
            <p:ph type="body" sz="quarter" idx="10"/>
          </p:nvPr>
        </p:nvSpPr>
        <p:spPr>
          <a:xfrm>
            <a:off x="282672" y="81259"/>
            <a:ext cx="2860577" cy="458787"/>
          </a:xfrm>
        </p:spPr>
        <p:txBody>
          <a:bodyPr>
            <a:noAutofit/>
          </a:bodyPr>
          <a:lstStyle/>
          <a:p>
            <a:r>
              <a:rPr lang="zh-CN" altLang="en-US" sz="2800" b="1" dirty="0">
                <a:solidFill>
                  <a:srgbClr val="5B9BD5"/>
                </a:solidFill>
                <a:latin typeface="+mn-ea"/>
                <a:cs typeface="+mn-ea"/>
                <a:sym typeface="+mn-lt"/>
              </a:rPr>
              <a:t>成果</a:t>
            </a:r>
            <a:endParaRPr lang="zh-CN" altLang="en-US" sz="2800" b="1" dirty="0">
              <a:solidFill>
                <a:srgbClr val="5B9BD5"/>
              </a:solidFill>
              <a:latin typeface="+mn-ea"/>
              <a:cs typeface="+mn-ea"/>
              <a:sym typeface="+mn-lt"/>
            </a:endParaRPr>
          </a:p>
        </p:txBody>
      </p:sp>
      <p:sp>
        <p:nvSpPr>
          <p:cNvPr id="6" name="灯片编号占位符 5"/>
          <p:cNvSpPr>
            <a:spLocks noGrp="1"/>
          </p:cNvSpPr>
          <p:nvPr>
            <p:ph type="sldNum" sz="quarter" idx="13"/>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4FA6E1-6B83-4935-BD31-F33F54FC6619}" type="slidenum">
              <a:rPr kumimoji="0" lang="zh-CN" altLang="en-US" sz="2000" b="1" i="0" u="none" strike="noStrike" kern="1200" cap="none" spc="0" normalizeH="0" baseline="0" noProof="0" smtClean="0">
                <a:ln>
                  <a:noFill/>
                </a:ln>
                <a:solidFill>
                  <a:srgbClr val="5B9BD5"/>
                </a:solidFill>
                <a:effectLst/>
                <a:uLnTx/>
                <a:uFillTx/>
                <a:latin typeface="微软雅黑"/>
                <a:ea typeface="微软雅黑"/>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zh-CN" altLang="en-US" sz="2000" b="1" i="0" u="none" strike="noStrike" kern="1200" cap="none" spc="0" normalizeH="0" baseline="0" noProof="0" dirty="0">
              <a:ln>
                <a:noFill/>
              </a:ln>
              <a:solidFill>
                <a:srgbClr val="5B9BD5"/>
              </a:solidFill>
              <a:effectLst/>
              <a:uLnTx/>
              <a:uFillTx/>
              <a:latin typeface="微软雅黑"/>
              <a:ea typeface="微软雅黑"/>
              <a:cs typeface="+mn-cs"/>
            </a:endParaRPr>
          </a:p>
        </p:txBody>
      </p:sp>
      <p:sp>
        <p:nvSpPr>
          <p:cNvPr id="26" name="文本框 25"/>
          <p:cNvSpPr txBox="1"/>
          <p:nvPr/>
        </p:nvSpPr>
        <p:spPr>
          <a:xfrm>
            <a:off x="818973" y="6178222"/>
            <a:ext cx="9150178" cy="400110"/>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zh-CN" altLang="en-US" sz="2000" b="0" i="0" u="none" strike="noStrike" kern="1200" cap="none" spc="0" normalizeH="0" baseline="0" noProof="0" dirty="0" smtClean="0">
                <a:ln>
                  <a:noFill/>
                </a:ln>
                <a:solidFill>
                  <a:prstClr val="black"/>
                </a:solidFill>
                <a:effectLst/>
                <a:uLnTx/>
                <a:uFillTx/>
                <a:latin typeface="微软雅黑"/>
                <a:ea typeface="微软雅黑"/>
                <a:cs typeface="+mn-cs"/>
              </a:rPr>
              <a:t>第三合作者成果：</a:t>
            </a:r>
            <a:r>
              <a:rPr kumimoji="0" lang="en-US" altLang="zh-CN" sz="2000" b="0" i="0" u="none" strike="noStrike" kern="1200" cap="none" spc="0" normalizeH="0" baseline="0" noProof="0" dirty="0" smtClean="0">
                <a:ln>
                  <a:noFill/>
                </a:ln>
                <a:solidFill>
                  <a:prstClr val="black"/>
                </a:solidFill>
                <a:effectLst/>
                <a:uLnTx/>
                <a:uFillTx/>
                <a:latin typeface="微软雅黑"/>
                <a:ea typeface="微软雅黑"/>
                <a:cs typeface="+mn-cs"/>
              </a:rPr>
              <a:t>1</a:t>
            </a:r>
            <a:r>
              <a:rPr kumimoji="0" lang="zh-CN" altLang="en-US" sz="2000" b="0" i="0" u="none" strike="noStrike" kern="1200" cap="none" spc="0" normalizeH="0" baseline="0" noProof="0" dirty="0" smtClean="0">
                <a:ln>
                  <a:noFill/>
                </a:ln>
                <a:solidFill>
                  <a:prstClr val="black"/>
                </a:solidFill>
                <a:effectLst/>
                <a:uLnTx/>
                <a:uFillTx/>
                <a:latin typeface="微软雅黑"/>
                <a:ea typeface="微软雅黑"/>
                <a:cs typeface="+mn-cs"/>
              </a:rPr>
              <a:t>篇</a:t>
            </a:r>
            <a:r>
              <a:rPr kumimoji="0" lang="en-US" altLang="zh-CN" sz="2000" b="0" i="0" u="none" strike="noStrike" kern="1200" cap="none" spc="0" normalizeH="0" baseline="0" noProof="0" dirty="0">
                <a:ln>
                  <a:noFill/>
                </a:ln>
                <a:solidFill>
                  <a:prstClr val="black"/>
                </a:solidFill>
                <a:effectLst/>
                <a:uLnTx/>
                <a:uFillTx/>
                <a:latin typeface="微软雅黑"/>
                <a:ea typeface="微软雅黑"/>
                <a:cs typeface="+mn-cs"/>
              </a:rPr>
              <a:t>EI</a:t>
            </a:r>
            <a:r>
              <a:rPr kumimoji="0" lang="zh-CN" altLang="en-US" sz="2000" b="0" i="0" u="none" strike="noStrike" kern="1200" cap="none" spc="0" normalizeH="0" baseline="0" noProof="0" dirty="0">
                <a:ln>
                  <a:noFill/>
                </a:ln>
                <a:solidFill>
                  <a:prstClr val="black"/>
                </a:solidFill>
                <a:effectLst/>
                <a:uLnTx/>
                <a:uFillTx/>
                <a:latin typeface="微软雅黑"/>
                <a:ea typeface="微软雅黑"/>
                <a:cs typeface="+mn-cs"/>
              </a:rPr>
              <a:t>期刊</a:t>
            </a:r>
            <a:r>
              <a:rPr kumimoji="0" lang="zh-CN" altLang="en-US" sz="2000" b="0" i="0" u="none" strike="noStrike" kern="1200" cap="none" spc="0" normalizeH="0" baseline="0" noProof="0" dirty="0" smtClean="0">
                <a:ln>
                  <a:noFill/>
                </a:ln>
                <a:solidFill>
                  <a:prstClr val="black"/>
                </a:solidFill>
                <a:effectLst/>
                <a:uLnTx/>
                <a:uFillTx/>
                <a:latin typeface="微软雅黑"/>
                <a:ea typeface="微软雅黑"/>
                <a:cs typeface="+mn-cs"/>
              </a:rPr>
              <a:t>，</a:t>
            </a:r>
            <a:r>
              <a:rPr kumimoji="0" lang="en-US" altLang="zh-CN" sz="2000" b="0" i="0" u="none" strike="noStrike" kern="1200" cap="none" spc="0" normalizeH="0" baseline="0" noProof="0" dirty="0" smtClean="0">
                <a:ln>
                  <a:noFill/>
                </a:ln>
                <a:solidFill>
                  <a:prstClr val="black"/>
                </a:solidFill>
                <a:effectLst/>
                <a:uLnTx/>
                <a:uFillTx/>
                <a:latin typeface="微软雅黑"/>
                <a:ea typeface="微软雅黑"/>
                <a:cs typeface="+mn-cs"/>
              </a:rPr>
              <a:t>1</a:t>
            </a:r>
            <a:r>
              <a:rPr kumimoji="0" lang="zh-CN" altLang="en-US" sz="2000" b="0" i="0" u="none" strike="noStrike" kern="1200" cap="none" spc="0" normalizeH="0" baseline="0" noProof="0" dirty="0" smtClean="0">
                <a:ln>
                  <a:noFill/>
                </a:ln>
                <a:solidFill>
                  <a:prstClr val="black"/>
                </a:solidFill>
                <a:effectLst/>
                <a:uLnTx/>
                <a:uFillTx/>
                <a:latin typeface="微软雅黑"/>
                <a:ea typeface="微软雅黑"/>
                <a:cs typeface="+mn-cs"/>
              </a:rPr>
              <a:t>篇</a:t>
            </a:r>
            <a:r>
              <a:rPr kumimoji="0" lang="en-US" altLang="zh-CN" sz="2000" b="0" i="0" u="none" strike="noStrike" kern="1200" cap="none" spc="0" normalizeH="0" baseline="0" noProof="0" dirty="0">
                <a:ln>
                  <a:noFill/>
                </a:ln>
                <a:solidFill>
                  <a:prstClr val="black"/>
                </a:solidFill>
                <a:effectLst/>
                <a:uLnTx/>
                <a:uFillTx/>
                <a:latin typeface="微软雅黑"/>
                <a:ea typeface="微软雅黑"/>
                <a:cs typeface="+mn-cs"/>
              </a:rPr>
              <a:t>EI</a:t>
            </a:r>
            <a:r>
              <a:rPr kumimoji="0" lang="zh-CN" altLang="en-US" sz="2000" b="0" i="0" u="none" strike="noStrike" kern="1200" cap="none" spc="0" normalizeH="0" baseline="0" noProof="0" dirty="0">
                <a:ln>
                  <a:noFill/>
                </a:ln>
                <a:solidFill>
                  <a:prstClr val="black"/>
                </a:solidFill>
                <a:effectLst/>
                <a:uLnTx/>
                <a:uFillTx/>
                <a:latin typeface="微软雅黑"/>
                <a:ea typeface="微软雅黑"/>
                <a:cs typeface="+mn-cs"/>
              </a:rPr>
              <a:t>会议</a:t>
            </a:r>
            <a:r>
              <a:rPr kumimoji="0" lang="zh-CN" altLang="en-US" sz="2000" b="0" i="0" u="none" strike="noStrike" kern="1200" cap="none" spc="0" normalizeH="0" baseline="0" noProof="0" dirty="0" smtClean="0">
                <a:ln>
                  <a:noFill/>
                </a:ln>
                <a:solidFill>
                  <a:prstClr val="black"/>
                </a:solidFill>
                <a:effectLst/>
                <a:uLnTx/>
                <a:uFillTx/>
                <a:latin typeface="微软雅黑"/>
                <a:ea typeface="微软雅黑"/>
                <a:cs typeface="+mn-cs"/>
              </a:rPr>
              <a:t>和</a:t>
            </a:r>
            <a:r>
              <a:rPr kumimoji="0" lang="en-US" altLang="zh-CN" sz="2000" b="0" i="0" u="none" strike="noStrike" kern="1200" cap="none" spc="0" normalizeH="0" baseline="0" noProof="0" dirty="0" smtClean="0">
                <a:ln>
                  <a:noFill/>
                </a:ln>
                <a:solidFill>
                  <a:prstClr val="black"/>
                </a:solidFill>
                <a:effectLst/>
                <a:uLnTx/>
                <a:uFillTx/>
                <a:latin typeface="微软雅黑"/>
                <a:ea typeface="微软雅黑"/>
                <a:cs typeface="+mn-cs"/>
              </a:rPr>
              <a:t>1</a:t>
            </a:r>
            <a:r>
              <a:rPr kumimoji="0" lang="zh-CN" altLang="en-US" sz="2000" b="0" i="0" u="none" strike="noStrike" kern="1200" cap="none" spc="0" normalizeH="0" baseline="0" noProof="0" dirty="0" smtClean="0">
                <a:ln>
                  <a:noFill/>
                </a:ln>
                <a:solidFill>
                  <a:prstClr val="black"/>
                </a:solidFill>
                <a:effectLst/>
                <a:uLnTx/>
                <a:uFillTx/>
                <a:latin typeface="微软雅黑"/>
                <a:ea typeface="微软雅黑"/>
                <a:cs typeface="+mn-cs"/>
              </a:rPr>
              <a:t>篇</a:t>
            </a:r>
            <a:r>
              <a:rPr kumimoji="0" lang="zh-CN" altLang="en-US" sz="2000" b="0" i="0" u="none" strike="noStrike" kern="1200" cap="none" spc="0" normalizeH="0" baseline="0" noProof="0" dirty="0">
                <a:ln>
                  <a:noFill/>
                </a:ln>
                <a:solidFill>
                  <a:prstClr val="black"/>
                </a:solidFill>
                <a:effectLst/>
                <a:uLnTx/>
                <a:uFillTx/>
                <a:latin typeface="微软雅黑"/>
                <a:ea typeface="微软雅黑"/>
                <a:cs typeface="+mn-cs"/>
              </a:rPr>
              <a:t>中文核心论文</a:t>
            </a:r>
            <a:r>
              <a:rPr kumimoji="0" lang="zh-CN" altLang="en-US" sz="2000" b="0" i="0" u="none" strike="noStrike" kern="1200" cap="none" spc="0" normalizeH="0" baseline="0" noProof="0" dirty="0" smtClean="0">
                <a:ln>
                  <a:noFill/>
                </a:ln>
                <a:solidFill>
                  <a:prstClr val="black"/>
                </a:solidFill>
                <a:effectLst/>
                <a:uLnTx/>
                <a:uFillTx/>
                <a:latin typeface="微软雅黑"/>
                <a:ea typeface="微软雅黑"/>
                <a:cs typeface="+mn-cs"/>
              </a:rPr>
              <a:t>，发明专利</a:t>
            </a:r>
            <a:r>
              <a:rPr kumimoji="0" lang="en-US" altLang="zh-CN" sz="2000" b="0" i="0" u="none" strike="noStrike" kern="1200" cap="none" spc="0" normalizeH="0" baseline="0" noProof="0" dirty="0" smtClean="0">
                <a:ln>
                  <a:noFill/>
                </a:ln>
                <a:solidFill>
                  <a:prstClr val="black"/>
                </a:solidFill>
                <a:effectLst/>
                <a:uLnTx/>
                <a:uFillTx/>
                <a:latin typeface="微软雅黑"/>
                <a:ea typeface="微软雅黑"/>
                <a:cs typeface="+mn-cs"/>
              </a:rPr>
              <a:t>1</a:t>
            </a:r>
            <a:r>
              <a:rPr kumimoji="0" lang="zh-CN" altLang="en-US" sz="2000" b="0" i="0" u="none" strike="noStrike" kern="1200" cap="none" spc="0" normalizeH="0" baseline="0" noProof="0" dirty="0" smtClean="0">
                <a:ln>
                  <a:noFill/>
                </a:ln>
                <a:solidFill>
                  <a:prstClr val="black"/>
                </a:solidFill>
                <a:effectLst/>
                <a:uLnTx/>
                <a:uFillTx/>
                <a:latin typeface="微软雅黑"/>
                <a:ea typeface="微软雅黑"/>
                <a:cs typeface="+mn-cs"/>
              </a:rPr>
              <a:t>项</a:t>
            </a:r>
            <a:endParaRPr kumimoji="0" lang="zh-CN" altLang="en-US" sz="2000" b="0" i="0" u="none" strike="noStrike" kern="1200" cap="none" spc="0" normalizeH="0" baseline="0" noProof="0" dirty="0">
              <a:ln>
                <a:noFill/>
              </a:ln>
              <a:solidFill>
                <a:prstClr val="black"/>
              </a:solidFill>
              <a:effectLst/>
              <a:uLnTx/>
              <a:uFillTx/>
              <a:latin typeface="微软雅黑"/>
              <a:ea typeface="微软雅黑"/>
              <a:cs typeface="+mn-cs"/>
            </a:endParaRPr>
          </a:p>
        </p:txBody>
      </p:sp>
      <p:sp>
        <p:nvSpPr>
          <p:cNvPr id="11" name="文本框 10"/>
          <p:cNvSpPr txBox="1"/>
          <p:nvPr/>
        </p:nvSpPr>
        <p:spPr>
          <a:xfrm>
            <a:off x="809141" y="501890"/>
            <a:ext cx="11087891" cy="707886"/>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altLang="zh-CN" sz="2000" b="1" i="0" u="none" strike="noStrike" kern="1200" cap="none" spc="0" normalizeH="0" baseline="0" noProof="0" dirty="0" smtClean="0">
                <a:ln>
                  <a:noFill/>
                </a:ln>
                <a:effectLst/>
                <a:uLnTx/>
                <a:uFillTx/>
                <a:latin typeface="微软雅黑"/>
                <a:ea typeface="微软雅黑"/>
                <a:cs typeface="Times New Roman" panose="02020603050405020304" pitchFamily="18" charset="0"/>
              </a:rPr>
              <a:t>IEEE</a:t>
            </a:r>
            <a:r>
              <a:rPr kumimoji="0" lang="en-US" altLang="zh-CN" sz="2000" b="1" i="0" u="none" strike="noStrike" kern="1200" cap="none" spc="0" normalizeH="0" baseline="0" noProof="0" dirty="0" smtClean="0">
                <a:ln>
                  <a:noFill/>
                </a:ln>
                <a:solidFill>
                  <a:srgbClr val="FF0000"/>
                </a:solidFill>
                <a:effectLst/>
                <a:uLnTx/>
                <a:uFillTx/>
                <a:latin typeface="微软雅黑"/>
                <a:ea typeface="微软雅黑"/>
                <a:cs typeface="Times New Roman" panose="02020603050405020304" pitchFamily="18" charset="0"/>
              </a:rPr>
              <a:t> TCAS-II</a:t>
            </a:r>
            <a:r>
              <a:rPr kumimoji="0" lang="en-US" altLang="zh-CN" sz="2000" b="0" i="0" u="none" strike="noStrike" kern="1200" cap="none" spc="0" normalizeH="0" baseline="0" noProof="0" dirty="0">
                <a:ln>
                  <a:noFill/>
                </a:ln>
                <a:solidFill>
                  <a:prstClr val="black"/>
                </a:solidFill>
                <a:effectLst/>
                <a:uLnTx/>
                <a:uFillTx/>
                <a:latin typeface="微软雅黑"/>
                <a:ea typeface="微软雅黑"/>
                <a:cs typeface="Times New Roman" panose="02020603050405020304" pitchFamily="18" charset="0"/>
              </a:rPr>
              <a:t>: Double-Node-Upset Self-Recoverable Latch Design for </a:t>
            </a:r>
            <a:r>
              <a:rPr kumimoji="0" lang="en-US" altLang="zh-CN" sz="2000" b="0" i="0" u="none" strike="noStrike" kern="1200" cap="none" spc="0" normalizeH="0" baseline="0" noProof="0" dirty="0" smtClean="0">
                <a:ln>
                  <a:noFill/>
                </a:ln>
                <a:solidFill>
                  <a:prstClr val="black"/>
                </a:solidFill>
                <a:effectLst/>
                <a:uLnTx/>
                <a:uFillTx/>
                <a:latin typeface="微软雅黑"/>
                <a:ea typeface="微软雅黑"/>
                <a:cs typeface="Times New Roman" panose="02020603050405020304" pitchFamily="18" charset="0"/>
              </a:rPr>
              <a:t>Wide Voltage </a:t>
            </a:r>
            <a:r>
              <a:rPr kumimoji="0" lang="en-US" altLang="zh-CN" sz="2000" b="0" i="0" u="none" strike="noStrike" kern="1200" cap="none" spc="0" normalizeH="0" baseline="0" noProof="0" dirty="0">
                <a:ln>
                  <a:noFill/>
                </a:ln>
                <a:solidFill>
                  <a:prstClr val="black"/>
                </a:solidFill>
                <a:effectLst/>
                <a:uLnTx/>
                <a:uFillTx/>
                <a:latin typeface="微软雅黑"/>
                <a:ea typeface="微软雅黑"/>
                <a:cs typeface="Times New Roman" panose="02020603050405020304" pitchFamily="18" charset="0"/>
              </a:rPr>
              <a:t>Range Application</a:t>
            </a:r>
            <a:r>
              <a:rPr kumimoji="0" lang="en-US" altLang="zh-CN" sz="2000" b="0" i="0" u="none" strike="noStrike" kern="1200" cap="none" spc="0" normalizeH="0" baseline="0" noProof="0" dirty="0" smtClean="0">
                <a:ln>
                  <a:noFill/>
                </a:ln>
                <a:solidFill>
                  <a:prstClr val="black"/>
                </a:solidFill>
                <a:effectLst/>
                <a:uLnTx/>
                <a:uFillTx/>
                <a:latin typeface="微软雅黑"/>
                <a:ea typeface="微软雅黑"/>
                <a:cs typeface="Times New Roman" panose="02020603050405020304" pitchFamily="18" charset="0"/>
              </a:rPr>
              <a:t>.  </a:t>
            </a:r>
            <a:r>
              <a:rPr kumimoji="0" lang="zh-CN" altLang="en-US" sz="2000" b="1" i="0" u="none" strike="noStrike" kern="1200" cap="none" spc="0" normalizeH="0" baseline="0" noProof="0" dirty="0" smtClean="0">
                <a:ln>
                  <a:noFill/>
                </a:ln>
                <a:solidFill>
                  <a:srgbClr val="FF0000"/>
                </a:solidFill>
                <a:effectLst/>
                <a:uLnTx/>
                <a:uFillTx/>
                <a:latin typeface="微软雅黑"/>
                <a:ea typeface="微软雅黑"/>
                <a:cs typeface="Times New Roman" panose="02020603050405020304" pitchFamily="18" charset="0"/>
              </a:rPr>
              <a:t>第一作者</a:t>
            </a:r>
            <a:r>
              <a:rPr kumimoji="0" lang="zh-CN" altLang="en-US" sz="2000" b="1" i="0" u="none" strike="noStrike" kern="1200" cap="none" spc="0" normalizeH="0" baseline="0" noProof="0" dirty="0" smtClean="0">
                <a:ln>
                  <a:noFill/>
                </a:ln>
                <a:solidFill>
                  <a:prstClr val="black"/>
                </a:solidFill>
                <a:effectLst/>
                <a:uLnTx/>
                <a:uFillTx/>
                <a:latin typeface="微软雅黑"/>
                <a:ea typeface="微软雅黑"/>
                <a:cs typeface="Times New Roman" panose="02020603050405020304" pitchFamily="18" charset="0"/>
              </a:rPr>
              <a:t>，</a:t>
            </a:r>
            <a:r>
              <a:rPr kumimoji="0" lang="en-US" altLang="zh-CN" sz="2000" b="0" i="0" u="none" strike="noStrike" kern="1200" cap="none" spc="0" normalizeH="0" baseline="0" noProof="0" dirty="0" smtClean="0">
                <a:ln>
                  <a:noFill/>
                </a:ln>
                <a:solidFill>
                  <a:prstClr val="black"/>
                </a:solidFill>
                <a:effectLst/>
                <a:uLnTx/>
                <a:uFillTx/>
                <a:latin typeface="微软雅黑"/>
                <a:ea typeface="微软雅黑"/>
                <a:cs typeface="Times New Roman" panose="02020603050405020304" pitchFamily="18" charset="0"/>
              </a:rPr>
              <a:t>2023</a:t>
            </a:r>
            <a:r>
              <a:rPr kumimoji="0" lang="zh-CN" altLang="en-US" sz="2000" b="0" i="0" u="none" strike="noStrike" kern="1200" cap="none" spc="0" normalizeH="0" baseline="0" noProof="0" dirty="0" smtClean="0">
                <a:ln>
                  <a:noFill/>
                </a:ln>
                <a:solidFill>
                  <a:prstClr val="black"/>
                </a:solidFill>
                <a:effectLst/>
                <a:uLnTx/>
                <a:uFillTx/>
                <a:latin typeface="微软雅黑"/>
                <a:ea typeface="微软雅黑"/>
                <a:cs typeface="Times New Roman" panose="02020603050405020304" pitchFamily="18" charset="0"/>
              </a:rPr>
              <a:t>年</a:t>
            </a:r>
            <a:r>
              <a:rPr kumimoji="0" lang="en-US" altLang="zh-CN" sz="2000" b="0" i="0" u="none" strike="noStrike" kern="1200" cap="none" spc="0" normalizeH="0" baseline="0" noProof="0" dirty="0" smtClean="0">
                <a:ln>
                  <a:noFill/>
                </a:ln>
                <a:solidFill>
                  <a:prstClr val="black"/>
                </a:solidFill>
                <a:effectLst/>
                <a:uLnTx/>
                <a:uFillTx/>
                <a:latin typeface="微软雅黑"/>
                <a:ea typeface="微软雅黑"/>
                <a:cs typeface="Times New Roman" panose="02020603050405020304" pitchFamily="18" charset="0"/>
              </a:rPr>
              <a:t>10</a:t>
            </a:r>
            <a:r>
              <a:rPr kumimoji="0" lang="zh-CN" altLang="en-US" sz="2000" b="0" i="0" u="none" strike="noStrike" kern="1200" cap="none" spc="0" normalizeH="0" baseline="0" noProof="0" dirty="0" smtClean="0">
                <a:ln>
                  <a:noFill/>
                </a:ln>
                <a:solidFill>
                  <a:prstClr val="black"/>
                </a:solidFill>
                <a:effectLst/>
                <a:uLnTx/>
                <a:uFillTx/>
                <a:latin typeface="微软雅黑"/>
                <a:ea typeface="微软雅黑"/>
                <a:cs typeface="Times New Roman" panose="02020603050405020304" pitchFamily="18" charset="0"/>
              </a:rPr>
              <a:t>月</a:t>
            </a:r>
            <a:r>
              <a:rPr lang="zh-CN" altLang="en-US" sz="2000" dirty="0">
                <a:solidFill>
                  <a:prstClr val="black"/>
                </a:solidFill>
                <a:latin typeface="微软雅黑"/>
                <a:ea typeface="微软雅黑"/>
                <a:cs typeface="Times New Roman" panose="02020603050405020304" pitchFamily="18" charset="0"/>
              </a:rPr>
              <a:t>在线</a:t>
            </a:r>
            <a:r>
              <a:rPr kumimoji="0" lang="zh-CN" altLang="en-US" sz="2000" b="0" i="0" u="none" strike="noStrike" kern="1200" cap="none" spc="0" normalizeH="0" baseline="0" noProof="0" dirty="0" smtClean="0">
                <a:ln>
                  <a:noFill/>
                </a:ln>
                <a:solidFill>
                  <a:prstClr val="black"/>
                </a:solidFill>
                <a:effectLst/>
                <a:uLnTx/>
                <a:uFillTx/>
                <a:latin typeface="微软雅黑"/>
                <a:ea typeface="微软雅黑"/>
                <a:cs typeface="Times New Roman" panose="02020603050405020304" pitchFamily="18" charset="0"/>
              </a:rPr>
              <a:t>发表，</a:t>
            </a:r>
            <a:r>
              <a:rPr kumimoji="0" lang="en-US" altLang="zh-CN" sz="2000" b="0" i="0" u="none" strike="noStrike" kern="1200" cap="none" spc="0" normalizeH="0" baseline="0" noProof="0" dirty="0" smtClean="0">
                <a:ln>
                  <a:noFill/>
                </a:ln>
                <a:solidFill>
                  <a:prstClr val="black"/>
                </a:solidFill>
                <a:effectLst/>
                <a:uLnTx/>
                <a:uFillTx/>
                <a:latin typeface="微软雅黑"/>
                <a:ea typeface="微软雅黑"/>
                <a:cs typeface="Times New Roman" panose="02020603050405020304" pitchFamily="18" charset="0"/>
              </a:rPr>
              <a:t>2024</a:t>
            </a:r>
            <a:r>
              <a:rPr kumimoji="0" lang="zh-CN" altLang="en-US" sz="2000" b="0" i="0" u="none" strike="noStrike" kern="1200" cap="none" spc="0" normalizeH="0" baseline="0" noProof="0" dirty="0" smtClean="0">
                <a:ln>
                  <a:noFill/>
                </a:ln>
                <a:solidFill>
                  <a:prstClr val="black"/>
                </a:solidFill>
                <a:effectLst/>
                <a:uLnTx/>
                <a:uFillTx/>
                <a:latin typeface="微软雅黑"/>
                <a:ea typeface="微软雅黑"/>
                <a:cs typeface="Times New Roman" panose="02020603050405020304" pitchFamily="18" charset="0"/>
              </a:rPr>
              <a:t>年</a:t>
            </a:r>
            <a:r>
              <a:rPr kumimoji="0" lang="en-US" altLang="zh-CN" sz="2000" b="0" i="0" u="none" strike="noStrike" kern="1200" cap="none" spc="0" normalizeH="0" baseline="0" noProof="0" dirty="0" smtClean="0">
                <a:ln>
                  <a:noFill/>
                </a:ln>
                <a:solidFill>
                  <a:prstClr val="black"/>
                </a:solidFill>
                <a:effectLst/>
                <a:uLnTx/>
                <a:uFillTx/>
                <a:latin typeface="微软雅黑"/>
                <a:ea typeface="微软雅黑"/>
                <a:cs typeface="Times New Roman" panose="02020603050405020304" pitchFamily="18" charset="0"/>
              </a:rPr>
              <a:t>3</a:t>
            </a:r>
            <a:r>
              <a:rPr kumimoji="0" lang="zh-CN" altLang="en-US" sz="2000" b="0" i="0" u="none" strike="noStrike" kern="1200" cap="none" spc="0" normalizeH="0" baseline="0" noProof="0" dirty="0" smtClean="0">
                <a:ln>
                  <a:noFill/>
                </a:ln>
                <a:solidFill>
                  <a:prstClr val="black"/>
                </a:solidFill>
                <a:effectLst/>
                <a:uLnTx/>
                <a:uFillTx/>
                <a:latin typeface="微软雅黑"/>
                <a:ea typeface="微软雅黑"/>
                <a:cs typeface="Times New Roman" panose="02020603050405020304" pitchFamily="18" charset="0"/>
              </a:rPr>
              <a:t>月正式出版</a:t>
            </a:r>
            <a:r>
              <a:rPr kumimoji="0" lang="zh-CN" altLang="en-US" sz="2000" i="0" u="none" strike="noStrike" kern="1200" cap="none" spc="0" normalizeH="0" baseline="0" noProof="0" dirty="0" smtClean="0">
                <a:ln>
                  <a:noFill/>
                </a:ln>
                <a:solidFill>
                  <a:prstClr val="black"/>
                </a:solidFill>
                <a:effectLst/>
                <a:uLnTx/>
                <a:uFillTx/>
                <a:latin typeface="微软雅黑"/>
                <a:ea typeface="微软雅黑"/>
                <a:cs typeface="+mn-cs"/>
              </a:rPr>
              <a:t>（</a:t>
            </a:r>
            <a:r>
              <a:rPr kumimoji="0" lang="zh-CN" altLang="en-US" sz="2000" b="0" i="0" u="none" strike="noStrike" kern="1200" cap="none" spc="0" normalizeH="0" baseline="0" noProof="0" dirty="0" smtClean="0">
                <a:ln>
                  <a:noFill/>
                </a:ln>
                <a:solidFill>
                  <a:prstClr val="black"/>
                </a:solidFill>
                <a:effectLst/>
                <a:uLnTx/>
                <a:uFillTx/>
                <a:latin typeface="微软雅黑"/>
                <a:ea typeface="微软雅黑"/>
                <a:cs typeface="+mn-cs"/>
              </a:rPr>
              <a:t>中科院二区</a:t>
            </a:r>
            <a:r>
              <a:rPr kumimoji="0" lang="zh-CN" altLang="en-US" sz="2000" i="0" u="none" strike="noStrike" kern="1200" cap="none" spc="0" normalizeH="0" baseline="0" noProof="0" dirty="0">
                <a:ln>
                  <a:noFill/>
                </a:ln>
                <a:solidFill>
                  <a:prstClr val="black"/>
                </a:solidFill>
                <a:effectLst/>
                <a:uLnTx/>
                <a:uFillTx/>
                <a:latin typeface="微软雅黑"/>
                <a:ea typeface="微软雅黑"/>
              </a:rPr>
              <a:t>）</a:t>
            </a:r>
            <a:endParaRPr kumimoji="0" lang="en-US" altLang="zh-CN" sz="2000" i="0" u="none" strike="noStrike" kern="1200" cap="none" spc="0" normalizeH="0" baseline="0" noProof="0" dirty="0">
              <a:ln>
                <a:noFill/>
              </a:ln>
              <a:solidFill>
                <a:prstClr val="black"/>
              </a:solidFill>
              <a:effectLst/>
              <a:uLnTx/>
              <a:uFillTx/>
              <a:latin typeface="微软雅黑"/>
              <a:ea typeface="微软雅黑"/>
              <a:cs typeface="Times New Roman" panose="02020603050405020304" pitchFamily="18" charset="0"/>
            </a:endParaRPr>
          </a:p>
        </p:txBody>
      </p:sp>
      <p:sp>
        <p:nvSpPr>
          <p:cNvPr id="42" name="文本框 41"/>
          <p:cNvSpPr txBox="1"/>
          <p:nvPr/>
        </p:nvSpPr>
        <p:spPr>
          <a:xfrm>
            <a:off x="818973" y="1211237"/>
            <a:ext cx="10888193" cy="707886"/>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altLang="zh-CN" sz="2000" b="1" i="0" u="none" strike="noStrike" kern="1200" cap="none" spc="0" normalizeH="0" baseline="0" noProof="0" dirty="0" smtClean="0">
                <a:ln>
                  <a:noFill/>
                </a:ln>
                <a:effectLst/>
                <a:uLnTx/>
                <a:uFillTx/>
                <a:latin typeface="微软雅黑"/>
                <a:ea typeface="微软雅黑"/>
                <a:cs typeface="Times New Roman" panose="02020603050405020304" pitchFamily="18" charset="0"/>
              </a:rPr>
              <a:t>IEEE</a:t>
            </a:r>
            <a:r>
              <a:rPr kumimoji="0" lang="en-US" altLang="zh-CN" sz="2000" b="1" i="0" u="none" strike="noStrike" kern="1200" cap="none" spc="0" normalizeH="0" baseline="0" noProof="0" dirty="0" smtClean="0">
                <a:ln>
                  <a:noFill/>
                </a:ln>
                <a:solidFill>
                  <a:srgbClr val="FF0000"/>
                </a:solidFill>
                <a:effectLst/>
                <a:uLnTx/>
                <a:uFillTx/>
                <a:latin typeface="微软雅黑"/>
                <a:ea typeface="微软雅黑"/>
                <a:cs typeface="Times New Roman" panose="02020603050405020304" pitchFamily="18" charset="0"/>
              </a:rPr>
              <a:t> TVLSI</a:t>
            </a:r>
            <a:r>
              <a:rPr kumimoji="0" lang="en-US" altLang="zh-CN" sz="2000" b="0" i="0" u="none" strike="noStrike" kern="1200" cap="none" spc="0" normalizeH="0" baseline="0" noProof="0" dirty="0">
                <a:ln>
                  <a:noFill/>
                </a:ln>
                <a:solidFill>
                  <a:prstClr val="black"/>
                </a:solidFill>
                <a:effectLst/>
                <a:uLnTx/>
                <a:uFillTx/>
                <a:latin typeface="微软雅黑"/>
                <a:ea typeface="微软雅黑"/>
                <a:cs typeface="Times New Roman" panose="02020603050405020304" pitchFamily="18" charset="0"/>
              </a:rPr>
              <a:t>: Low-Overhead Triple-Node-Upset-Tolerant Latch Design in 28-nm CMOS</a:t>
            </a:r>
            <a:r>
              <a:rPr kumimoji="0" lang="en-US" altLang="zh-CN" sz="2000" b="0" i="0" u="none" strike="noStrike" kern="1200" cap="none" spc="0" normalizeH="0" baseline="0" noProof="0" dirty="0" smtClean="0">
                <a:ln>
                  <a:noFill/>
                </a:ln>
                <a:solidFill>
                  <a:prstClr val="black"/>
                </a:solidFill>
                <a:effectLst/>
                <a:uLnTx/>
                <a:uFillTx/>
                <a:latin typeface="微软雅黑"/>
                <a:ea typeface="微软雅黑"/>
                <a:cs typeface="Times New Roman" panose="02020603050405020304" pitchFamily="18" charset="0"/>
              </a:rPr>
              <a:t>. </a:t>
            </a:r>
            <a:r>
              <a:rPr kumimoji="0" lang="zh-CN" altLang="en-US" sz="2000" b="1" i="0" u="none" strike="noStrike" kern="1200" cap="none" spc="0" normalizeH="0" baseline="0" noProof="0" dirty="0" smtClean="0">
                <a:ln>
                  <a:noFill/>
                </a:ln>
                <a:solidFill>
                  <a:srgbClr val="FF0000"/>
                </a:solidFill>
                <a:effectLst/>
                <a:uLnTx/>
                <a:uFillTx/>
                <a:latin typeface="微软雅黑"/>
                <a:ea typeface="微软雅黑"/>
                <a:cs typeface="Times New Roman" panose="02020603050405020304" pitchFamily="18" charset="0"/>
              </a:rPr>
              <a:t>学生一作</a:t>
            </a:r>
            <a:r>
              <a:rPr kumimoji="0" lang="zh-CN" altLang="en-US" sz="2000" b="0" i="0" u="none" strike="noStrike" kern="1200" cap="none" spc="0" normalizeH="0" baseline="0" noProof="0" dirty="0" smtClean="0">
                <a:ln>
                  <a:noFill/>
                </a:ln>
                <a:solidFill>
                  <a:prstClr val="black"/>
                </a:solidFill>
                <a:effectLst/>
                <a:uLnTx/>
                <a:uFillTx/>
                <a:latin typeface="微软雅黑"/>
                <a:ea typeface="微软雅黑"/>
                <a:cs typeface="Times New Roman" panose="02020603050405020304" pitchFamily="18" charset="0"/>
              </a:rPr>
              <a:t>，</a:t>
            </a:r>
            <a:r>
              <a:rPr kumimoji="0" lang="en-US" altLang="zh-CN" sz="2000" b="0" i="0" u="none" strike="noStrike" kern="1200" cap="none" spc="0" normalizeH="0" baseline="0" noProof="0" dirty="0" smtClean="0">
                <a:ln>
                  <a:noFill/>
                </a:ln>
                <a:solidFill>
                  <a:prstClr val="black"/>
                </a:solidFill>
                <a:effectLst/>
                <a:uLnTx/>
                <a:uFillTx/>
                <a:latin typeface="微软雅黑"/>
                <a:ea typeface="微软雅黑"/>
                <a:cs typeface="Times New Roman" panose="02020603050405020304" pitchFamily="18" charset="0"/>
              </a:rPr>
              <a:t>2023</a:t>
            </a:r>
            <a:r>
              <a:rPr kumimoji="0" lang="zh-CN" altLang="en-US" sz="2000" b="0" i="0" u="none" strike="noStrike" kern="1200" cap="none" spc="0" normalizeH="0" baseline="0" noProof="0" dirty="0" smtClean="0">
                <a:ln>
                  <a:noFill/>
                </a:ln>
                <a:solidFill>
                  <a:prstClr val="black"/>
                </a:solidFill>
                <a:effectLst/>
                <a:uLnTx/>
                <a:uFillTx/>
                <a:latin typeface="微软雅黑"/>
                <a:ea typeface="微软雅黑"/>
                <a:cs typeface="Times New Roman" panose="02020603050405020304" pitchFamily="18" charset="0"/>
              </a:rPr>
              <a:t>年</a:t>
            </a:r>
            <a:r>
              <a:rPr kumimoji="0" lang="en-US" altLang="zh-CN" sz="2000" b="0" i="0" u="none" strike="noStrike" kern="1200" cap="none" spc="0" normalizeH="0" baseline="0" noProof="0" dirty="0" smtClean="0">
                <a:ln>
                  <a:noFill/>
                </a:ln>
                <a:solidFill>
                  <a:prstClr val="black"/>
                </a:solidFill>
                <a:effectLst/>
                <a:uLnTx/>
                <a:uFillTx/>
                <a:latin typeface="微软雅黑"/>
                <a:ea typeface="微软雅黑"/>
                <a:cs typeface="Times New Roman" panose="02020603050405020304" pitchFamily="18" charset="0"/>
              </a:rPr>
              <a:t>5</a:t>
            </a:r>
            <a:r>
              <a:rPr kumimoji="0" lang="zh-CN" altLang="en-US" sz="2000" b="0" i="0" u="none" strike="noStrike" kern="1200" cap="none" spc="0" normalizeH="0" baseline="0" noProof="0" dirty="0" smtClean="0">
                <a:ln>
                  <a:noFill/>
                </a:ln>
                <a:solidFill>
                  <a:prstClr val="black"/>
                </a:solidFill>
                <a:effectLst/>
                <a:uLnTx/>
                <a:uFillTx/>
                <a:latin typeface="微软雅黑"/>
                <a:ea typeface="微软雅黑"/>
                <a:cs typeface="Times New Roman" panose="02020603050405020304" pitchFamily="18" charset="0"/>
              </a:rPr>
              <a:t>月发表</a:t>
            </a:r>
            <a:r>
              <a:rPr kumimoji="0" lang="zh-CN" altLang="en-US" sz="2000" i="0" u="none" strike="noStrike" kern="1200" cap="none" spc="0" normalizeH="0" baseline="0" noProof="0" dirty="0">
                <a:ln>
                  <a:noFill/>
                </a:ln>
                <a:solidFill>
                  <a:prstClr val="black"/>
                </a:solidFill>
                <a:effectLst/>
                <a:uLnTx/>
                <a:uFillTx/>
                <a:latin typeface="微软雅黑"/>
                <a:ea typeface="微软雅黑"/>
                <a:cs typeface="+mn-cs"/>
              </a:rPr>
              <a:t>（</a:t>
            </a:r>
            <a:r>
              <a:rPr kumimoji="0" lang="zh-CN" altLang="en-US" sz="2000" b="0" i="0" u="none" strike="noStrike" kern="1200" cap="none" spc="0" normalizeH="0" baseline="0" noProof="0" dirty="0">
                <a:ln>
                  <a:noFill/>
                </a:ln>
                <a:solidFill>
                  <a:prstClr val="black"/>
                </a:solidFill>
                <a:effectLst/>
                <a:uLnTx/>
                <a:uFillTx/>
                <a:latin typeface="微软雅黑"/>
                <a:ea typeface="微软雅黑"/>
                <a:cs typeface="+mn-cs"/>
              </a:rPr>
              <a:t>中科院二区</a:t>
            </a:r>
            <a:r>
              <a:rPr kumimoji="0" lang="zh-CN" altLang="en-US" sz="2000" i="0" u="none" strike="noStrike" kern="1200" cap="none" spc="0" normalizeH="0" baseline="0" noProof="0" dirty="0" smtClean="0">
                <a:ln>
                  <a:noFill/>
                </a:ln>
                <a:solidFill>
                  <a:prstClr val="black"/>
                </a:solidFill>
                <a:effectLst/>
                <a:uLnTx/>
                <a:uFillTx/>
                <a:latin typeface="微软雅黑"/>
                <a:ea typeface="微软雅黑"/>
              </a:rPr>
              <a:t>）</a:t>
            </a:r>
            <a:endParaRPr kumimoji="0" lang="en-US" altLang="zh-CN" sz="2000" i="0" u="none" strike="noStrike" kern="1200" cap="none" spc="0" normalizeH="0" baseline="0" noProof="0" dirty="0">
              <a:ln>
                <a:noFill/>
              </a:ln>
              <a:solidFill>
                <a:prstClr val="black"/>
              </a:solidFill>
              <a:effectLst/>
              <a:uLnTx/>
              <a:uFillTx/>
              <a:latin typeface="微软雅黑"/>
              <a:ea typeface="微软雅黑"/>
              <a:cs typeface="Times New Roman" panose="02020603050405020304" pitchFamily="18" charset="0"/>
            </a:endParaRPr>
          </a:p>
        </p:txBody>
      </p:sp>
      <p:sp>
        <p:nvSpPr>
          <p:cNvPr id="43" name="文本框 42"/>
          <p:cNvSpPr txBox="1"/>
          <p:nvPr/>
        </p:nvSpPr>
        <p:spPr>
          <a:xfrm>
            <a:off x="818973" y="1920584"/>
            <a:ext cx="10930098" cy="707886"/>
          </a:xfrm>
          <a:prstGeom prst="rect">
            <a:avLst/>
          </a:prstGeom>
          <a:noFill/>
        </p:spPr>
        <p:txBody>
          <a:bodyPr wrap="square" rtlCol="0">
            <a:spAutoFit/>
          </a:bodyPr>
          <a:lstStyle/>
          <a:p>
            <a:pPr algn="just">
              <a:defRPr/>
            </a:pPr>
            <a:r>
              <a:rPr lang="en-US" altLang="zh-CN" sz="2000" b="1" dirty="0" err="1">
                <a:solidFill>
                  <a:srgbClr val="FF0000"/>
                </a:solidFill>
                <a:latin typeface="+mn-ea"/>
              </a:rPr>
              <a:t>Microelectron</a:t>
            </a:r>
            <a:r>
              <a:rPr lang="en-US" altLang="zh-CN" sz="2000" b="1" dirty="0">
                <a:solidFill>
                  <a:srgbClr val="FF0000"/>
                </a:solidFill>
                <a:latin typeface="+mn-ea"/>
              </a:rPr>
              <a:t>. </a:t>
            </a:r>
            <a:r>
              <a:rPr lang="en-US" altLang="zh-CN" sz="2000" b="1" dirty="0" err="1">
                <a:solidFill>
                  <a:srgbClr val="FF0000"/>
                </a:solidFill>
                <a:latin typeface="+mn-ea"/>
              </a:rPr>
              <a:t>Reliab</a:t>
            </a:r>
            <a:r>
              <a:rPr lang="en-US" altLang="zh-CN" sz="2000" b="1" dirty="0">
                <a:solidFill>
                  <a:srgbClr val="FF0000"/>
                </a:solidFill>
                <a:latin typeface="+mn-ea"/>
              </a:rPr>
              <a:t>.</a:t>
            </a:r>
            <a:r>
              <a:rPr lang="en-US" altLang="zh-CN" sz="2000" b="1" dirty="0">
                <a:latin typeface="+mn-ea"/>
                <a:cs typeface="Times New Roman" panose="02020603050405020304" pitchFamily="18" charset="0"/>
              </a:rPr>
              <a:t>:</a:t>
            </a:r>
            <a:r>
              <a:rPr lang="en-US" altLang="zh-CN" sz="2000" b="1" dirty="0">
                <a:solidFill>
                  <a:srgbClr val="FF0000"/>
                </a:solidFill>
                <a:latin typeface="+mn-ea"/>
                <a:cs typeface="Times New Roman" panose="02020603050405020304" pitchFamily="18" charset="0"/>
              </a:rPr>
              <a:t> </a:t>
            </a:r>
            <a:r>
              <a:rPr lang="en-US" altLang="zh-CN" sz="2000" dirty="0">
                <a:latin typeface="+mn-ea"/>
              </a:rPr>
              <a:t>Triple-Node-Upset Self-Recoverable Latch Design for Aerospace Applications</a:t>
            </a:r>
            <a:r>
              <a:rPr lang="en-US" altLang="zh-CN" sz="2000" dirty="0" smtClean="0">
                <a:latin typeface="+mn-ea"/>
              </a:rPr>
              <a:t>.</a:t>
            </a:r>
            <a:r>
              <a:rPr lang="zh-CN" altLang="en-US" sz="2000" b="1" dirty="0">
                <a:solidFill>
                  <a:srgbClr val="FF0000"/>
                </a:solidFill>
                <a:latin typeface="微软雅黑"/>
                <a:cs typeface="Times New Roman" panose="02020603050405020304" pitchFamily="18" charset="0"/>
              </a:rPr>
              <a:t>第一作者</a:t>
            </a:r>
            <a:r>
              <a:rPr lang="zh-CN" altLang="en-US" sz="2000" b="1" dirty="0" smtClean="0">
                <a:solidFill>
                  <a:prstClr val="black"/>
                </a:solidFill>
                <a:latin typeface="微软雅黑"/>
                <a:cs typeface="Times New Roman" panose="02020603050405020304" pitchFamily="18" charset="0"/>
              </a:rPr>
              <a:t>，</a:t>
            </a:r>
            <a:r>
              <a:rPr kumimoji="0" lang="en-US" altLang="zh-CN" sz="2000" b="0" i="0" u="none" strike="noStrike" kern="1200" cap="none" spc="0" normalizeH="0" baseline="0" noProof="0" dirty="0" smtClean="0">
                <a:ln>
                  <a:noFill/>
                </a:ln>
                <a:solidFill>
                  <a:prstClr val="black"/>
                </a:solidFill>
                <a:effectLst/>
                <a:uLnTx/>
                <a:uFillTx/>
                <a:latin typeface="微软雅黑"/>
                <a:ea typeface="微软雅黑"/>
                <a:cs typeface="Times New Roman" panose="02020603050405020304" pitchFamily="18" charset="0"/>
              </a:rPr>
              <a:t>2024</a:t>
            </a:r>
            <a:r>
              <a:rPr kumimoji="0" lang="zh-CN" altLang="en-US" sz="2000" b="0" i="0" u="none" strike="noStrike" kern="1200" cap="none" spc="0" normalizeH="0" baseline="0" noProof="0" dirty="0" smtClean="0">
                <a:ln>
                  <a:noFill/>
                </a:ln>
                <a:solidFill>
                  <a:prstClr val="black"/>
                </a:solidFill>
                <a:effectLst/>
                <a:uLnTx/>
                <a:uFillTx/>
                <a:latin typeface="微软雅黑"/>
                <a:ea typeface="微软雅黑"/>
                <a:cs typeface="Times New Roman" panose="02020603050405020304" pitchFamily="18" charset="0"/>
              </a:rPr>
              <a:t>年</a:t>
            </a:r>
            <a:r>
              <a:rPr kumimoji="0" lang="en-US" altLang="zh-CN" sz="2000" b="0" i="0" u="none" strike="noStrike" kern="1200" cap="none" spc="0" normalizeH="0" baseline="0" noProof="0" dirty="0" smtClean="0">
                <a:ln>
                  <a:noFill/>
                </a:ln>
                <a:solidFill>
                  <a:prstClr val="black"/>
                </a:solidFill>
                <a:effectLst/>
                <a:uLnTx/>
                <a:uFillTx/>
                <a:latin typeface="微软雅黑"/>
                <a:ea typeface="微软雅黑"/>
                <a:cs typeface="Times New Roman" panose="02020603050405020304" pitchFamily="18" charset="0"/>
              </a:rPr>
              <a:t>2</a:t>
            </a:r>
            <a:r>
              <a:rPr kumimoji="0" lang="zh-CN" altLang="en-US" sz="2000" b="0" i="0" u="none" strike="noStrike" kern="1200" cap="none" spc="0" normalizeH="0" baseline="0" noProof="0" dirty="0" smtClean="0">
                <a:ln>
                  <a:noFill/>
                </a:ln>
                <a:solidFill>
                  <a:prstClr val="black"/>
                </a:solidFill>
                <a:effectLst/>
                <a:uLnTx/>
                <a:uFillTx/>
                <a:latin typeface="微软雅黑"/>
                <a:ea typeface="微软雅黑"/>
                <a:cs typeface="Times New Roman" panose="02020603050405020304" pitchFamily="18" charset="0"/>
              </a:rPr>
              <a:t>月发表</a:t>
            </a:r>
            <a:r>
              <a:rPr lang="zh-CN" altLang="en-US" sz="2000" dirty="0" smtClean="0">
                <a:solidFill>
                  <a:prstClr val="black"/>
                </a:solidFill>
                <a:latin typeface="微软雅黑"/>
              </a:rPr>
              <a:t>（中科院</a:t>
            </a:r>
            <a:r>
              <a:rPr lang="zh-CN" altLang="en-US" sz="2000" dirty="0">
                <a:solidFill>
                  <a:prstClr val="black"/>
                </a:solidFill>
                <a:latin typeface="微软雅黑"/>
              </a:rPr>
              <a:t>四</a:t>
            </a:r>
            <a:r>
              <a:rPr lang="zh-CN" altLang="en-US" sz="2000" dirty="0" smtClean="0">
                <a:solidFill>
                  <a:prstClr val="black"/>
                </a:solidFill>
                <a:latin typeface="微软雅黑"/>
              </a:rPr>
              <a:t>区</a:t>
            </a:r>
            <a:r>
              <a:rPr lang="zh-CN" altLang="en-US" sz="2000" dirty="0">
                <a:solidFill>
                  <a:prstClr val="black"/>
                </a:solidFill>
                <a:latin typeface="微软雅黑"/>
              </a:rPr>
              <a:t>）</a:t>
            </a:r>
            <a:endParaRPr kumimoji="0" lang="en-US" altLang="zh-CN" sz="2000" b="0" i="0" u="none" strike="noStrike" kern="1200" cap="none" spc="0" normalizeH="0" baseline="0" noProof="0" dirty="0">
              <a:ln>
                <a:noFill/>
              </a:ln>
              <a:solidFill>
                <a:prstClr val="black"/>
              </a:solidFill>
              <a:effectLst/>
              <a:uLnTx/>
              <a:uFillTx/>
              <a:latin typeface="微软雅黑"/>
              <a:ea typeface="微软雅黑"/>
              <a:cs typeface="Times New Roman" panose="02020603050405020304" pitchFamily="18" charset="0"/>
            </a:endParaRPr>
          </a:p>
        </p:txBody>
      </p:sp>
      <p:sp>
        <p:nvSpPr>
          <p:cNvPr id="48" name="文本框 47"/>
          <p:cNvSpPr txBox="1"/>
          <p:nvPr/>
        </p:nvSpPr>
        <p:spPr>
          <a:xfrm>
            <a:off x="818972" y="2632911"/>
            <a:ext cx="10971889" cy="1015663"/>
          </a:xfrm>
          <a:prstGeom prst="rect">
            <a:avLst/>
          </a:prstGeom>
          <a:noFill/>
        </p:spPr>
        <p:txBody>
          <a:bodyPr wrap="square" rtlCol="0">
            <a:spAutoFit/>
          </a:bodyPr>
          <a:lstStyle/>
          <a:p>
            <a:pPr lvl="0" algn="just"/>
            <a:r>
              <a:rPr lang="en-US" altLang="zh-CN" sz="2000" b="1" dirty="0" smtClean="0">
                <a:solidFill>
                  <a:prstClr val="black"/>
                </a:solidFill>
                <a:latin typeface="微软雅黑"/>
              </a:rPr>
              <a:t>Circuits, Syst., and Signal Process.</a:t>
            </a:r>
            <a:r>
              <a:rPr lang="zh-CN" altLang="en-US" sz="2000" dirty="0" smtClean="0">
                <a:solidFill>
                  <a:prstClr val="black"/>
                </a:solidFill>
                <a:latin typeface="微软雅黑"/>
              </a:rPr>
              <a:t>（</a:t>
            </a:r>
            <a:r>
              <a:rPr lang="en-US" altLang="zh-CN" sz="2000" dirty="0" smtClean="0">
                <a:solidFill>
                  <a:prstClr val="black"/>
                </a:solidFill>
                <a:latin typeface="微软雅黑"/>
              </a:rPr>
              <a:t>CSSP</a:t>
            </a:r>
            <a:r>
              <a:rPr lang="zh-CN" altLang="en-US" sz="2000" dirty="0" smtClean="0">
                <a:solidFill>
                  <a:prstClr val="black"/>
                </a:solidFill>
                <a:latin typeface="微软雅黑"/>
              </a:rPr>
              <a:t>）</a:t>
            </a:r>
            <a:r>
              <a:rPr lang="en-US" altLang="zh-CN" sz="2000" dirty="0" smtClean="0">
                <a:solidFill>
                  <a:prstClr val="black"/>
                </a:solidFill>
                <a:latin typeface="微软雅黑"/>
                <a:cs typeface="Times New Roman" panose="02020603050405020304" pitchFamily="18" charset="0"/>
              </a:rPr>
              <a:t>: </a:t>
            </a:r>
            <a:r>
              <a:rPr lang="en-US" altLang="zh-CN" sz="2000" dirty="0" smtClean="0">
                <a:solidFill>
                  <a:prstClr val="black"/>
                </a:solidFill>
                <a:latin typeface="微软雅黑"/>
              </a:rPr>
              <a:t>FPGA Design of Blind Zone-Suppressed Phase Frequency Detector via Reset Mask and Edge Recovery Operations. </a:t>
            </a:r>
            <a:r>
              <a:rPr lang="zh-CN" altLang="en-US" sz="2000" b="1" dirty="0" smtClean="0">
                <a:solidFill>
                  <a:srgbClr val="FF0000"/>
                </a:solidFill>
                <a:latin typeface="微软雅黑"/>
                <a:cs typeface="Times New Roman" panose="02020603050405020304" pitchFamily="18" charset="0"/>
              </a:rPr>
              <a:t>学生一作</a:t>
            </a:r>
            <a:r>
              <a:rPr lang="zh-CN" altLang="en-US" sz="2000" dirty="0" smtClean="0">
                <a:solidFill>
                  <a:prstClr val="black"/>
                </a:solidFill>
                <a:latin typeface="微软雅黑"/>
                <a:cs typeface="Times New Roman" panose="02020603050405020304" pitchFamily="18" charset="0"/>
              </a:rPr>
              <a:t>，</a:t>
            </a:r>
            <a:r>
              <a:rPr lang="en-US" altLang="zh-CN" sz="2000" dirty="0" smtClean="0">
                <a:solidFill>
                  <a:prstClr val="black"/>
                </a:solidFill>
                <a:latin typeface="微软雅黑"/>
                <a:cs typeface="Times New Roman" panose="02020603050405020304" pitchFamily="18" charset="0"/>
              </a:rPr>
              <a:t>2023</a:t>
            </a:r>
            <a:r>
              <a:rPr lang="zh-CN" altLang="en-US" sz="2000" dirty="0" smtClean="0">
                <a:solidFill>
                  <a:prstClr val="black"/>
                </a:solidFill>
                <a:latin typeface="微软雅黑"/>
                <a:cs typeface="Times New Roman" panose="02020603050405020304" pitchFamily="18" charset="0"/>
              </a:rPr>
              <a:t>年</a:t>
            </a:r>
            <a:r>
              <a:rPr lang="en-US" altLang="zh-CN" sz="2000" dirty="0" smtClean="0">
                <a:solidFill>
                  <a:prstClr val="black"/>
                </a:solidFill>
                <a:latin typeface="微软雅黑"/>
                <a:cs typeface="Times New Roman" panose="02020603050405020304" pitchFamily="18" charset="0"/>
              </a:rPr>
              <a:t>3</a:t>
            </a:r>
            <a:r>
              <a:rPr lang="zh-CN" altLang="en-US" sz="2000" dirty="0" smtClean="0">
                <a:solidFill>
                  <a:prstClr val="black"/>
                </a:solidFill>
                <a:latin typeface="微软雅黑"/>
                <a:cs typeface="Times New Roman" panose="02020603050405020304" pitchFamily="18" charset="0"/>
              </a:rPr>
              <a:t>月发表</a:t>
            </a:r>
            <a:r>
              <a:rPr lang="zh-CN" altLang="en-US" sz="2000" dirty="0" smtClean="0">
                <a:solidFill>
                  <a:prstClr val="black"/>
                </a:solidFill>
                <a:latin typeface="微软雅黑"/>
              </a:rPr>
              <a:t>（中科院三区</a:t>
            </a:r>
            <a:r>
              <a:rPr lang="zh-CN" altLang="en-US" sz="2000" dirty="0">
                <a:solidFill>
                  <a:prstClr val="black"/>
                </a:solidFill>
                <a:latin typeface="微软雅黑"/>
              </a:rPr>
              <a:t>）</a:t>
            </a:r>
            <a:endParaRPr kumimoji="0" lang="en-US" altLang="zh-CN" sz="2000" b="0" i="0" u="none" strike="noStrike" kern="1200" cap="none" spc="0" normalizeH="0" baseline="0" noProof="0" dirty="0">
              <a:ln>
                <a:noFill/>
              </a:ln>
              <a:solidFill>
                <a:prstClr val="black"/>
              </a:solidFill>
              <a:effectLst/>
              <a:uLnTx/>
              <a:uFillTx/>
              <a:latin typeface="微软雅黑"/>
              <a:ea typeface="微软雅黑"/>
              <a:cs typeface="Times New Roman" panose="02020603050405020304" pitchFamily="18" charset="0"/>
            </a:endParaRPr>
          </a:p>
        </p:txBody>
      </p:sp>
      <p:sp>
        <p:nvSpPr>
          <p:cNvPr id="25" name="TextBox 33"/>
          <p:cNvSpPr txBox="1"/>
          <p:nvPr/>
        </p:nvSpPr>
        <p:spPr>
          <a:xfrm>
            <a:off x="366694" y="380573"/>
            <a:ext cx="600128" cy="646331"/>
          </a:xfrm>
          <a:prstGeom prst="rect">
            <a:avLst/>
          </a:prstGeom>
          <a:noFill/>
        </p:spPr>
        <p:txBody>
          <a:bodyPr wrap="square" rtlCol="0">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altLang="zh-CN" sz="2400" b="0" i="0" u="none" strike="noStrike" kern="1200" cap="none" spc="0" normalizeH="0" baseline="0" noProof="0" dirty="0" smtClean="0">
                <a:ln>
                  <a:noFill/>
                </a:ln>
                <a:solidFill>
                  <a:srgbClr val="5B9BD5"/>
                </a:solidFill>
                <a:effectLst/>
                <a:uLnTx/>
                <a:uFillTx/>
                <a:latin typeface="Impact"/>
                <a:ea typeface="微软雅黑"/>
                <a:cs typeface="+mn-ea"/>
                <a:sym typeface="+mn-lt"/>
              </a:rPr>
              <a:t>01.</a:t>
            </a:r>
            <a:endParaRPr kumimoji="0" lang="en-GB" altLang="zh-CN" sz="2400" b="0" i="0" u="none" strike="noStrike" kern="1200" cap="none" spc="0" normalizeH="0" baseline="0" noProof="0" dirty="0">
              <a:ln>
                <a:noFill/>
              </a:ln>
              <a:solidFill>
                <a:srgbClr val="5B9BD5"/>
              </a:solidFill>
              <a:effectLst/>
              <a:uLnTx/>
              <a:uFillTx/>
              <a:latin typeface="Impact"/>
              <a:ea typeface="微软雅黑"/>
              <a:cs typeface="+mn-ea"/>
              <a:sym typeface="+mn-lt"/>
            </a:endParaRPr>
          </a:p>
        </p:txBody>
      </p:sp>
      <p:sp>
        <p:nvSpPr>
          <p:cNvPr id="28" name="TextBox 33"/>
          <p:cNvSpPr txBox="1"/>
          <p:nvPr/>
        </p:nvSpPr>
        <p:spPr>
          <a:xfrm>
            <a:off x="366694" y="1068663"/>
            <a:ext cx="642442" cy="646331"/>
          </a:xfrm>
          <a:prstGeom prst="rect">
            <a:avLst/>
          </a:prstGeom>
          <a:noFill/>
        </p:spPr>
        <p:txBody>
          <a:bodyPr wrap="square" rtlCol="0">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altLang="zh-CN" sz="2400" b="0" i="0" u="none" strike="noStrike" kern="1200" cap="none" spc="0" normalizeH="0" baseline="0" noProof="0" dirty="0" smtClean="0">
                <a:ln>
                  <a:noFill/>
                </a:ln>
                <a:solidFill>
                  <a:srgbClr val="5B9BD5"/>
                </a:solidFill>
                <a:effectLst/>
                <a:uLnTx/>
                <a:uFillTx/>
                <a:latin typeface="Impact"/>
                <a:ea typeface="微软雅黑"/>
                <a:cs typeface="+mn-ea"/>
                <a:sym typeface="+mn-lt"/>
              </a:rPr>
              <a:t>02.</a:t>
            </a:r>
            <a:endParaRPr kumimoji="0" lang="en-GB" altLang="zh-CN" sz="2400" b="0" i="0" u="none" strike="noStrike" kern="1200" cap="none" spc="0" normalizeH="0" baseline="0" noProof="0" dirty="0">
              <a:ln>
                <a:noFill/>
              </a:ln>
              <a:solidFill>
                <a:srgbClr val="5B9BD5"/>
              </a:solidFill>
              <a:effectLst/>
              <a:uLnTx/>
              <a:uFillTx/>
              <a:latin typeface="Impact"/>
              <a:ea typeface="微软雅黑"/>
              <a:cs typeface="+mn-ea"/>
              <a:sym typeface="+mn-lt"/>
            </a:endParaRPr>
          </a:p>
        </p:txBody>
      </p:sp>
      <p:sp>
        <p:nvSpPr>
          <p:cNvPr id="29" name="TextBox 33"/>
          <p:cNvSpPr txBox="1"/>
          <p:nvPr/>
        </p:nvSpPr>
        <p:spPr>
          <a:xfrm>
            <a:off x="366694" y="1768183"/>
            <a:ext cx="653481" cy="646331"/>
          </a:xfrm>
          <a:prstGeom prst="rect">
            <a:avLst/>
          </a:prstGeom>
          <a:noFill/>
        </p:spPr>
        <p:txBody>
          <a:bodyPr wrap="square" rtlCol="0">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altLang="zh-CN" sz="2400" b="0" i="0" u="none" strike="noStrike" kern="1200" cap="none" spc="0" normalizeH="0" baseline="0" noProof="0" dirty="0" smtClean="0">
                <a:ln>
                  <a:noFill/>
                </a:ln>
                <a:solidFill>
                  <a:srgbClr val="5B9BD5"/>
                </a:solidFill>
                <a:effectLst/>
                <a:uLnTx/>
                <a:uFillTx/>
                <a:latin typeface="Impact"/>
                <a:ea typeface="微软雅黑"/>
                <a:cs typeface="+mn-ea"/>
                <a:sym typeface="+mn-lt"/>
              </a:rPr>
              <a:t>03.</a:t>
            </a:r>
            <a:endParaRPr kumimoji="0" lang="en-GB" altLang="zh-CN" sz="2400" b="0" i="0" u="none" strike="noStrike" kern="1200" cap="none" spc="0" normalizeH="0" baseline="0" noProof="0" dirty="0">
              <a:ln>
                <a:noFill/>
              </a:ln>
              <a:solidFill>
                <a:srgbClr val="5B9BD5"/>
              </a:solidFill>
              <a:effectLst/>
              <a:uLnTx/>
              <a:uFillTx/>
              <a:latin typeface="Impact"/>
              <a:ea typeface="微软雅黑"/>
              <a:cs typeface="+mn-ea"/>
              <a:sym typeface="+mn-lt"/>
            </a:endParaRPr>
          </a:p>
        </p:txBody>
      </p:sp>
      <p:sp>
        <p:nvSpPr>
          <p:cNvPr id="30" name="TextBox 33"/>
          <p:cNvSpPr txBox="1"/>
          <p:nvPr/>
        </p:nvSpPr>
        <p:spPr>
          <a:xfrm>
            <a:off x="366694" y="2482946"/>
            <a:ext cx="642442" cy="646331"/>
          </a:xfrm>
          <a:prstGeom prst="rect">
            <a:avLst/>
          </a:prstGeom>
          <a:noFill/>
        </p:spPr>
        <p:txBody>
          <a:bodyPr wrap="square" rtlCol="0">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altLang="zh-CN" sz="2400" b="0" i="0" u="none" strike="noStrike" kern="1200" cap="none" spc="0" normalizeH="0" baseline="0" noProof="0" dirty="0" smtClean="0">
                <a:ln>
                  <a:noFill/>
                </a:ln>
                <a:solidFill>
                  <a:srgbClr val="5B9BD5"/>
                </a:solidFill>
                <a:effectLst/>
                <a:uLnTx/>
                <a:uFillTx/>
                <a:latin typeface="Impact"/>
                <a:ea typeface="微软雅黑"/>
                <a:cs typeface="+mn-ea"/>
                <a:sym typeface="+mn-lt"/>
              </a:rPr>
              <a:t>04.</a:t>
            </a:r>
            <a:endParaRPr kumimoji="0" lang="en-GB" altLang="zh-CN" sz="2400" b="0" i="0" u="none" strike="noStrike" kern="1200" cap="none" spc="0" normalizeH="0" baseline="0" noProof="0" dirty="0">
              <a:ln>
                <a:noFill/>
              </a:ln>
              <a:solidFill>
                <a:srgbClr val="5B9BD5"/>
              </a:solidFill>
              <a:effectLst/>
              <a:uLnTx/>
              <a:uFillTx/>
              <a:latin typeface="Impact"/>
              <a:ea typeface="微软雅黑"/>
              <a:cs typeface="+mn-ea"/>
              <a:sym typeface="+mn-lt"/>
            </a:endParaRPr>
          </a:p>
        </p:txBody>
      </p:sp>
      <p:sp>
        <p:nvSpPr>
          <p:cNvPr id="40" name="文本框 39"/>
          <p:cNvSpPr txBox="1"/>
          <p:nvPr/>
        </p:nvSpPr>
        <p:spPr>
          <a:xfrm>
            <a:off x="839924" y="5047129"/>
            <a:ext cx="10309703" cy="400110"/>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zh-CN" altLang="en-US" sz="2000" b="0" i="0" u="none" strike="noStrike" kern="1200" cap="none" spc="0" normalizeH="0" baseline="0" noProof="0" dirty="0" smtClean="0">
                <a:ln>
                  <a:noFill/>
                </a:ln>
                <a:solidFill>
                  <a:prstClr val="black"/>
                </a:solidFill>
                <a:effectLst/>
                <a:uLnTx/>
                <a:uFillTx/>
                <a:latin typeface="微软雅黑"/>
                <a:ea typeface="微软雅黑"/>
                <a:cs typeface="+mn-ea"/>
                <a:sym typeface="+mn-lt"/>
              </a:rPr>
              <a:t>嵌入式</a:t>
            </a:r>
            <a:r>
              <a:rPr kumimoji="0" lang="zh-CN" altLang="en-US" sz="2000" b="0" i="0" u="none" strike="noStrike" kern="1200" cap="none" spc="0" normalizeH="0" baseline="0" noProof="0" dirty="0">
                <a:ln>
                  <a:noFill/>
                </a:ln>
                <a:solidFill>
                  <a:prstClr val="black"/>
                </a:solidFill>
                <a:effectLst/>
                <a:uLnTx/>
                <a:uFillTx/>
                <a:latin typeface="微软雅黑"/>
                <a:ea typeface="微软雅黑"/>
                <a:cs typeface="+mn-ea"/>
                <a:sym typeface="+mn-lt"/>
              </a:rPr>
              <a:t>芯片与系统设计竞赛</a:t>
            </a:r>
            <a:r>
              <a:rPr kumimoji="0" lang="zh-CN" altLang="en-US" sz="2000" b="1" i="0" u="none" strike="noStrike" kern="1200" cap="none" spc="0" normalizeH="0" baseline="0" noProof="0" dirty="0">
                <a:ln>
                  <a:noFill/>
                </a:ln>
                <a:solidFill>
                  <a:prstClr val="black"/>
                </a:solidFill>
                <a:effectLst/>
                <a:uLnTx/>
                <a:uFillTx/>
                <a:latin typeface="微软雅黑"/>
                <a:ea typeface="微软雅黑"/>
                <a:cs typeface="+mn-ea"/>
                <a:sym typeface="+mn-lt"/>
              </a:rPr>
              <a:t>全国三等奖</a:t>
            </a:r>
            <a:r>
              <a:rPr kumimoji="0" lang="en-US" altLang="zh-CN" sz="2000" b="1" i="0" u="none" strike="noStrike" kern="1200" cap="none" spc="0" normalizeH="0" baseline="0" noProof="0" dirty="0">
                <a:ln>
                  <a:noFill/>
                </a:ln>
                <a:solidFill>
                  <a:prstClr val="black"/>
                </a:solidFill>
                <a:effectLst/>
                <a:uLnTx/>
                <a:uFillTx/>
                <a:latin typeface="微软雅黑"/>
                <a:ea typeface="微软雅黑"/>
                <a:cs typeface="+mn-ea"/>
                <a:sym typeface="+mn-lt"/>
              </a:rPr>
              <a:t>&amp;</a:t>
            </a:r>
            <a:r>
              <a:rPr kumimoji="0" lang="zh-CN" altLang="en-US" sz="2000" b="1" i="0" u="none" strike="noStrike" kern="1200" cap="none" spc="0" normalizeH="0" baseline="0" noProof="0" dirty="0">
                <a:ln>
                  <a:noFill/>
                </a:ln>
                <a:solidFill>
                  <a:prstClr val="black"/>
                </a:solidFill>
                <a:effectLst/>
                <a:uLnTx/>
                <a:uFillTx/>
                <a:latin typeface="微软雅黑"/>
                <a:ea typeface="微软雅黑"/>
                <a:cs typeface="+mn-ea"/>
                <a:sym typeface="+mn-lt"/>
              </a:rPr>
              <a:t>东部赛区</a:t>
            </a:r>
            <a:r>
              <a:rPr kumimoji="0" lang="zh-CN" altLang="en-US" sz="2000" b="1" i="0" u="none" strike="noStrike" kern="1200" cap="none" spc="0" normalizeH="0" baseline="0" noProof="0" dirty="0" smtClean="0">
                <a:ln>
                  <a:noFill/>
                </a:ln>
                <a:solidFill>
                  <a:prstClr val="black"/>
                </a:solidFill>
                <a:effectLst/>
                <a:uLnTx/>
                <a:uFillTx/>
                <a:latin typeface="微软雅黑"/>
                <a:ea typeface="微软雅黑"/>
                <a:cs typeface="+mn-ea"/>
                <a:sym typeface="+mn-lt"/>
              </a:rPr>
              <a:t>一等奖</a:t>
            </a:r>
            <a:r>
              <a:rPr kumimoji="0" lang="zh-CN" altLang="en-US" sz="2000" b="0" i="0" u="none" strike="noStrike" kern="1200" cap="none" spc="0" normalizeH="0" baseline="0" noProof="0" dirty="0" smtClean="0">
                <a:ln>
                  <a:noFill/>
                </a:ln>
                <a:solidFill>
                  <a:prstClr val="black"/>
                </a:solidFill>
                <a:effectLst/>
                <a:uLnTx/>
                <a:uFillTx/>
                <a:latin typeface="微软雅黑"/>
                <a:ea typeface="微软雅黑"/>
                <a:cs typeface="+mn-ea"/>
                <a:sym typeface="+mn-lt"/>
              </a:rPr>
              <a:t>，排名第三，</a:t>
            </a:r>
            <a:r>
              <a:rPr kumimoji="0" lang="en-US" altLang="zh-CN" sz="2000" b="0" i="0" u="none" strike="noStrike" kern="1200" cap="none" spc="0" normalizeH="0" baseline="0" noProof="0" dirty="0" smtClean="0">
                <a:ln>
                  <a:noFill/>
                </a:ln>
                <a:solidFill>
                  <a:prstClr val="black"/>
                </a:solidFill>
                <a:effectLst/>
                <a:uLnTx/>
                <a:uFillTx/>
                <a:latin typeface="微软雅黑"/>
                <a:ea typeface="微软雅黑"/>
                <a:cs typeface="+mn-ea"/>
                <a:sym typeface="+mn-lt"/>
              </a:rPr>
              <a:t>2022</a:t>
            </a:r>
            <a:r>
              <a:rPr kumimoji="0" lang="zh-CN" altLang="en-US" sz="2000" b="0" i="0" u="none" strike="noStrike" kern="1200" cap="none" spc="0" normalizeH="0" baseline="0" noProof="0" dirty="0" smtClean="0">
                <a:ln>
                  <a:noFill/>
                </a:ln>
                <a:solidFill>
                  <a:prstClr val="black"/>
                </a:solidFill>
                <a:effectLst/>
                <a:uLnTx/>
                <a:uFillTx/>
                <a:latin typeface="微软雅黑"/>
                <a:ea typeface="微软雅黑"/>
                <a:cs typeface="+mn-ea"/>
                <a:sym typeface="+mn-lt"/>
              </a:rPr>
              <a:t>年</a:t>
            </a:r>
            <a:r>
              <a:rPr kumimoji="0" lang="en-US" altLang="zh-CN" sz="2000" b="0" i="0" u="none" strike="noStrike" kern="1200" cap="none" spc="0" normalizeH="0" baseline="0" noProof="0" dirty="0" smtClean="0">
                <a:ln>
                  <a:noFill/>
                </a:ln>
                <a:solidFill>
                  <a:prstClr val="black"/>
                </a:solidFill>
                <a:effectLst/>
                <a:uLnTx/>
                <a:uFillTx/>
                <a:latin typeface="微软雅黑"/>
                <a:ea typeface="微软雅黑"/>
                <a:cs typeface="+mn-ea"/>
                <a:sym typeface="+mn-lt"/>
              </a:rPr>
              <a:t>12</a:t>
            </a:r>
            <a:r>
              <a:rPr kumimoji="0" lang="zh-CN" altLang="en-US" sz="2000" b="0" i="0" u="none" strike="noStrike" kern="1200" cap="none" spc="0" normalizeH="0" baseline="0" noProof="0" dirty="0" smtClean="0">
                <a:ln>
                  <a:noFill/>
                </a:ln>
                <a:solidFill>
                  <a:prstClr val="black"/>
                </a:solidFill>
                <a:effectLst/>
                <a:uLnTx/>
                <a:uFillTx/>
                <a:latin typeface="微软雅黑"/>
                <a:ea typeface="微软雅黑"/>
                <a:cs typeface="+mn-ea"/>
                <a:sym typeface="+mn-lt"/>
              </a:rPr>
              <a:t>月</a:t>
            </a:r>
            <a:endParaRPr kumimoji="0" lang="en-GB" altLang="zh-CN" sz="2000" b="0" i="0" u="none" strike="noStrike" kern="1200" cap="none" spc="0" normalizeH="0" baseline="0" noProof="0" dirty="0">
              <a:ln>
                <a:noFill/>
              </a:ln>
              <a:solidFill>
                <a:prstClr val="black"/>
              </a:solidFill>
              <a:effectLst/>
              <a:uLnTx/>
              <a:uFillTx/>
              <a:latin typeface="微软雅黑"/>
              <a:ea typeface="微软雅黑"/>
              <a:cs typeface="+mn-ea"/>
              <a:sym typeface="+mn-lt"/>
            </a:endParaRPr>
          </a:p>
        </p:txBody>
      </p:sp>
      <p:sp>
        <p:nvSpPr>
          <p:cNvPr id="39" name="TextBox 33"/>
          <p:cNvSpPr txBox="1"/>
          <p:nvPr/>
        </p:nvSpPr>
        <p:spPr>
          <a:xfrm>
            <a:off x="366694" y="3502504"/>
            <a:ext cx="642442" cy="571760"/>
          </a:xfrm>
          <a:prstGeom prst="rect">
            <a:avLst/>
          </a:prstGeom>
          <a:noFill/>
        </p:spPr>
        <p:txBody>
          <a:bodyPr wrap="square" rtlCol="0">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altLang="zh-CN" sz="2400" b="0" i="0" u="none" strike="noStrike" kern="1200" cap="none" spc="0" normalizeH="0" baseline="0" noProof="0" dirty="0" smtClean="0">
                <a:ln>
                  <a:noFill/>
                </a:ln>
                <a:solidFill>
                  <a:srgbClr val="5B9BD5"/>
                </a:solidFill>
                <a:effectLst/>
                <a:uLnTx/>
                <a:uFillTx/>
                <a:latin typeface="Impact"/>
                <a:ea typeface="微软雅黑"/>
                <a:cs typeface="+mn-ea"/>
                <a:sym typeface="+mn-lt"/>
              </a:rPr>
              <a:t>05.</a:t>
            </a:r>
            <a:endParaRPr kumimoji="0" lang="en-GB" altLang="zh-CN" sz="2400" b="0" i="0" u="none" strike="noStrike" kern="1200" cap="none" spc="0" normalizeH="0" baseline="0" noProof="0" dirty="0">
              <a:ln>
                <a:noFill/>
              </a:ln>
              <a:solidFill>
                <a:srgbClr val="5B9BD5"/>
              </a:solidFill>
              <a:effectLst/>
              <a:uLnTx/>
              <a:uFillTx/>
              <a:latin typeface="Impact"/>
              <a:ea typeface="微软雅黑"/>
              <a:cs typeface="+mn-ea"/>
              <a:sym typeface="+mn-lt"/>
            </a:endParaRPr>
          </a:p>
        </p:txBody>
      </p:sp>
      <p:sp>
        <p:nvSpPr>
          <p:cNvPr id="41" name="文本框 40"/>
          <p:cNvSpPr txBox="1"/>
          <p:nvPr/>
        </p:nvSpPr>
        <p:spPr>
          <a:xfrm>
            <a:off x="826471" y="4344545"/>
            <a:ext cx="10902498" cy="707886"/>
          </a:xfrm>
          <a:prstGeom prst="rect">
            <a:avLst/>
          </a:prstGeom>
          <a:noFill/>
        </p:spPr>
        <p:txBody>
          <a:bodyPr wrap="square" rtlCol="0">
            <a:spAutoFit/>
          </a:bodyPr>
          <a:lstStyle/>
          <a:p>
            <a:pPr algn="just">
              <a:defRPr/>
            </a:pPr>
            <a:r>
              <a:rPr lang="en-US" altLang="zh-CN" sz="2000" b="1" dirty="0" smtClean="0">
                <a:solidFill>
                  <a:srgbClr val="FF0000"/>
                </a:solidFill>
                <a:latin typeface="微软雅黑"/>
              </a:rPr>
              <a:t>1</a:t>
            </a:r>
            <a:r>
              <a:rPr kumimoji="0" lang="zh-CN" altLang="en-US" sz="2000" i="0" u="none" strike="noStrike" kern="1200" cap="none" spc="0" normalizeH="0" baseline="0" noProof="0" dirty="0" smtClean="0">
                <a:ln>
                  <a:noFill/>
                </a:ln>
                <a:effectLst/>
                <a:uLnTx/>
                <a:uFillTx/>
                <a:latin typeface="微软雅黑"/>
                <a:ea typeface="微软雅黑"/>
                <a:cs typeface="+mn-cs"/>
              </a:rPr>
              <a:t>项</a:t>
            </a:r>
            <a:r>
              <a:rPr kumimoji="0" lang="zh-CN" altLang="zh-CN" sz="2000" b="0" i="0" u="none" strike="noStrike" kern="1200" cap="none" spc="0" normalizeH="0" baseline="0" noProof="0" dirty="0" smtClean="0">
                <a:ln>
                  <a:noFill/>
                </a:ln>
                <a:solidFill>
                  <a:prstClr val="black"/>
                </a:solidFill>
                <a:effectLst/>
                <a:uLnTx/>
                <a:uFillTx/>
                <a:latin typeface="微软雅黑"/>
                <a:ea typeface="微软雅黑"/>
                <a:cs typeface="+mn-cs"/>
              </a:rPr>
              <a:t>专利</a:t>
            </a:r>
            <a:r>
              <a:rPr kumimoji="0" lang="zh-CN" altLang="en-US" sz="2000" b="1" i="0" u="none" strike="noStrike" kern="1200" cap="none" spc="0" normalizeH="0" baseline="0" noProof="0" dirty="0" smtClean="0">
                <a:ln>
                  <a:noFill/>
                </a:ln>
                <a:solidFill>
                  <a:srgbClr val="FF0000"/>
                </a:solidFill>
                <a:effectLst/>
                <a:uLnTx/>
                <a:uFillTx/>
                <a:latin typeface="微软雅黑"/>
                <a:ea typeface="微软雅黑"/>
                <a:cs typeface="+mn-cs"/>
              </a:rPr>
              <a:t>授权</a:t>
            </a:r>
            <a:r>
              <a:rPr kumimoji="0" lang="zh-CN" altLang="en-US" sz="2000" b="1" i="0" u="none" strike="noStrike" kern="1200" cap="none" spc="0" normalizeH="0" baseline="0" noProof="0" dirty="0" smtClean="0">
                <a:ln>
                  <a:noFill/>
                </a:ln>
                <a:effectLst/>
                <a:uLnTx/>
                <a:uFillTx/>
                <a:latin typeface="微软雅黑"/>
                <a:ea typeface="微软雅黑"/>
                <a:cs typeface="+mn-cs"/>
              </a:rPr>
              <a:t>：</a:t>
            </a:r>
            <a:r>
              <a:rPr lang="zh-CN" altLang="en-US" sz="2000" dirty="0">
                <a:latin typeface="+mn-ea"/>
              </a:rPr>
              <a:t>容忍单粒子双点翻转的锁存器结构 </a:t>
            </a:r>
            <a:r>
              <a:rPr lang="en-US" altLang="zh-CN" sz="2000" dirty="0" smtClean="0">
                <a:latin typeface="+mn-ea"/>
              </a:rPr>
              <a:t>ZL202110856803.7</a:t>
            </a:r>
            <a:r>
              <a:rPr kumimoji="0" lang="zh-CN" altLang="en-US" sz="2000" b="0" i="0" u="none" strike="noStrike" kern="1200" cap="none" spc="0" normalizeH="0" baseline="0" noProof="0" dirty="0" smtClean="0">
                <a:ln>
                  <a:noFill/>
                </a:ln>
                <a:solidFill>
                  <a:prstClr val="black"/>
                </a:solidFill>
                <a:effectLst/>
                <a:uLnTx/>
                <a:uFillTx/>
                <a:latin typeface="微软雅黑"/>
                <a:ea typeface="微软雅黑"/>
                <a:cs typeface="+mn-cs"/>
              </a:rPr>
              <a:t>、</a:t>
            </a:r>
            <a:r>
              <a:rPr kumimoji="0" lang="en-US" altLang="zh-CN" sz="2000" b="1" i="0" u="none" strike="noStrike" kern="1200" cap="none" spc="0" normalizeH="0" baseline="0" noProof="0" dirty="0" smtClean="0">
                <a:ln>
                  <a:noFill/>
                </a:ln>
                <a:solidFill>
                  <a:prstClr val="black"/>
                </a:solidFill>
                <a:effectLst/>
                <a:uLnTx/>
                <a:uFillTx/>
                <a:latin typeface="微软雅黑"/>
                <a:ea typeface="微软雅黑"/>
                <a:cs typeface="+mn-cs"/>
              </a:rPr>
              <a:t>1</a:t>
            </a:r>
            <a:r>
              <a:rPr kumimoji="0" lang="zh-CN" altLang="en-US" sz="2000" b="0" i="0" u="none" strike="noStrike" kern="1200" cap="none" spc="0" normalizeH="0" baseline="0" noProof="0" dirty="0" smtClean="0">
                <a:ln>
                  <a:noFill/>
                </a:ln>
                <a:solidFill>
                  <a:prstClr val="black"/>
                </a:solidFill>
                <a:effectLst/>
                <a:uLnTx/>
                <a:uFillTx/>
                <a:latin typeface="微软雅黑"/>
                <a:ea typeface="微软雅黑"/>
                <a:cs typeface="+mn-cs"/>
              </a:rPr>
              <a:t>项</a:t>
            </a:r>
            <a:r>
              <a:rPr kumimoji="0" lang="zh-CN" altLang="en-US" sz="2000" b="0" i="0" u="none" strike="noStrike" kern="1200" cap="none" spc="0" normalizeH="0" baseline="0" noProof="0" dirty="0" smtClean="0">
                <a:ln>
                  <a:noFill/>
                </a:ln>
                <a:solidFill>
                  <a:prstClr val="black"/>
                </a:solidFill>
                <a:effectLst/>
                <a:uLnTx/>
                <a:uFillTx/>
                <a:latin typeface="微软雅黑"/>
                <a:ea typeface="微软雅黑"/>
                <a:cs typeface="+mn-cs"/>
              </a:rPr>
              <a:t>发明专利实审，</a:t>
            </a:r>
            <a:r>
              <a:rPr kumimoji="0" lang="zh-CN" altLang="en-US" sz="2000" i="0" u="none" strike="noStrike" kern="1200" cap="none" spc="0" normalizeH="0" baseline="0" noProof="0" dirty="0" smtClean="0">
                <a:ln>
                  <a:noFill/>
                </a:ln>
                <a:solidFill>
                  <a:prstClr val="black"/>
                </a:solidFill>
                <a:effectLst/>
                <a:uLnTx/>
                <a:uFillTx/>
                <a:latin typeface="微软雅黑"/>
                <a:ea typeface="微软雅黑"/>
                <a:cs typeface="+mn-cs"/>
              </a:rPr>
              <a:t>均为</a:t>
            </a:r>
            <a:r>
              <a:rPr kumimoji="0" lang="zh-CN" altLang="en-US" sz="2000" b="1" i="0" u="none" strike="noStrike" kern="1200" cap="none" spc="0" normalizeH="0" baseline="0" noProof="0" dirty="0" smtClean="0">
                <a:ln>
                  <a:noFill/>
                </a:ln>
                <a:solidFill>
                  <a:srgbClr val="FF0000"/>
                </a:solidFill>
                <a:effectLst/>
                <a:uLnTx/>
                <a:uFillTx/>
                <a:latin typeface="微软雅黑"/>
                <a:ea typeface="微软雅黑"/>
                <a:cs typeface="+mn-cs"/>
              </a:rPr>
              <a:t>第一</a:t>
            </a:r>
            <a:r>
              <a:rPr kumimoji="0" lang="zh-CN" altLang="en-US" sz="2000" b="1" i="0" u="none" strike="noStrike" kern="1200" cap="none" spc="0" normalizeH="0" baseline="0" noProof="0" dirty="0" smtClean="0">
                <a:ln>
                  <a:noFill/>
                </a:ln>
                <a:solidFill>
                  <a:prstClr val="black"/>
                </a:solidFill>
                <a:effectLst/>
                <a:uLnTx/>
                <a:uFillTx/>
                <a:latin typeface="微软雅黑"/>
                <a:ea typeface="微软雅黑"/>
                <a:cs typeface="+mn-cs"/>
              </a:rPr>
              <a:t>发明人</a:t>
            </a:r>
            <a:r>
              <a:rPr kumimoji="0" lang="zh-CN" altLang="en-US" sz="2000" i="0" u="none" strike="noStrike" kern="1200" cap="none" spc="0" normalizeH="0" baseline="0" noProof="0" dirty="0" smtClean="0">
                <a:ln>
                  <a:noFill/>
                </a:ln>
                <a:solidFill>
                  <a:prstClr val="black"/>
                </a:solidFill>
                <a:effectLst/>
                <a:uLnTx/>
                <a:uFillTx/>
                <a:latin typeface="微软雅黑"/>
                <a:ea typeface="微软雅黑"/>
                <a:cs typeface="+mn-cs"/>
              </a:rPr>
              <a:t>，</a:t>
            </a:r>
            <a:r>
              <a:rPr kumimoji="0" lang="en-US" altLang="zh-CN" sz="2000" b="0" i="0" u="none" strike="noStrike" kern="1200" cap="none" spc="0" normalizeH="0" baseline="0" noProof="0" dirty="0" smtClean="0">
                <a:ln>
                  <a:noFill/>
                </a:ln>
                <a:solidFill>
                  <a:prstClr val="black"/>
                </a:solidFill>
                <a:effectLst/>
                <a:uLnTx/>
                <a:uFillTx/>
                <a:latin typeface="微软雅黑"/>
                <a:ea typeface="微软雅黑"/>
                <a:cs typeface="+mn-cs"/>
              </a:rPr>
              <a:t>2021-2023</a:t>
            </a:r>
            <a:r>
              <a:rPr kumimoji="0" lang="zh-CN" altLang="en-US" sz="2000" b="0" i="0" u="none" strike="noStrike" kern="1200" cap="none" spc="0" normalizeH="0" baseline="0" noProof="0" dirty="0" smtClean="0">
                <a:ln>
                  <a:noFill/>
                </a:ln>
                <a:solidFill>
                  <a:prstClr val="black"/>
                </a:solidFill>
                <a:effectLst/>
                <a:uLnTx/>
                <a:uFillTx/>
                <a:latin typeface="微软雅黑"/>
                <a:ea typeface="微软雅黑"/>
                <a:cs typeface="+mn-cs"/>
              </a:rPr>
              <a:t>年</a:t>
            </a:r>
            <a:endParaRPr kumimoji="0" lang="zh-CN" altLang="en-US" sz="2000" b="0" i="0" u="none" strike="noStrike" kern="1200" cap="none" spc="0" normalizeH="0" baseline="0" noProof="0" dirty="0">
              <a:ln>
                <a:noFill/>
              </a:ln>
              <a:solidFill>
                <a:prstClr val="black"/>
              </a:solidFill>
              <a:effectLst/>
              <a:uLnTx/>
              <a:uFillTx/>
              <a:latin typeface="微软雅黑"/>
              <a:ea typeface="微软雅黑"/>
              <a:cs typeface="Times New Roman" panose="02020603050405020304" pitchFamily="18" charset="0"/>
            </a:endParaRPr>
          </a:p>
        </p:txBody>
      </p:sp>
      <p:sp>
        <p:nvSpPr>
          <p:cNvPr id="45" name="TextBox 33"/>
          <p:cNvSpPr txBox="1"/>
          <p:nvPr/>
        </p:nvSpPr>
        <p:spPr>
          <a:xfrm>
            <a:off x="366694" y="4203652"/>
            <a:ext cx="642442" cy="571760"/>
          </a:xfrm>
          <a:prstGeom prst="rect">
            <a:avLst/>
          </a:prstGeom>
          <a:noFill/>
        </p:spPr>
        <p:txBody>
          <a:bodyPr wrap="square" rtlCol="0">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altLang="zh-CN" sz="2400" b="0" i="0" u="none" strike="noStrike" kern="1200" cap="none" spc="0" normalizeH="0" baseline="0" noProof="0" dirty="0" smtClean="0">
                <a:ln>
                  <a:noFill/>
                </a:ln>
                <a:solidFill>
                  <a:srgbClr val="5B9BD5"/>
                </a:solidFill>
                <a:effectLst/>
                <a:uLnTx/>
                <a:uFillTx/>
                <a:latin typeface="Impact"/>
                <a:ea typeface="微软雅黑"/>
                <a:cs typeface="+mn-ea"/>
                <a:sym typeface="+mn-lt"/>
              </a:rPr>
              <a:t>06.</a:t>
            </a:r>
            <a:endParaRPr kumimoji="0" lang="en-GB" altLang="zh-CN" sz="2400" b="0" i="0" u="none" strike="noStrike" kern="1200" cap="none" spc="0" normalizeH="0" baseline="0" noProof="0" dirty="0">
              <a:ln>
                <a:noFill/>
              </a:ln>
              <a:solidFill>
                <a:srgbClr val="5B9BD5"/>
              </a:solidFill>
              <a:effectLst/>
              <a:uLnTx/>
              <a:uFillTx/>
              <a:latin typeface="Impact"/>
              <a:ea typeface="微软雅黑"/>
              <a:cs typeface="+mn-ea"/>
              <a:sym typeface="+mn-lt"/>
            </a:endParaRPr>
          </a:p>
        </p:txBody>
      </p:sp>
      <p:sp>
        <p:nvSpPr>
          <p:cNvPr id="46" name="TextBox 33"/>
          <p:cNvSpPr txBox="1"/>
          <p:nvPr/>
        </p:nvSpPr>
        <p:spPr>
          <a:xfrm>
            <a:off x="366694" y="4867070"/>
            <a:ext cx="642442" cy="571760"/>
          </a:xfrm>
          <a:prstGeom prst="rect">
            <a:avLst/>
          </a:prstGeom>
          <a:noFill/>
        </p:spPr>
        <p:txBody>
          <a:bodyPr wrap="square" rtlCol="0">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altLang="zh-CN" sz="2400" b="0" i="0" u="none" strike="noStrike" kern="1200" cap="none" spc="0" normalizeH="0" baseline="0" noProof="0" dirty="0" smtClean="0">
                <a:ln>
                  <a:noFill/>
                </a:ln>
                <a:solidFill>
                  <a:srgbClr val="5B9BD5"/>
                </a:solidFill>
                <a:effectLst/>
                <a:uLnTx/>
                <a:uFillTx/>
                <a:latin typeface="Impact"/>
                <a:ea typeface="微软雅黑"/>
                <a:cs typeface="+mn-ea"/>
                <a:sym typeface="+mn-lt"/>
              </a:rPr>
              <a:t>07.</a:t>
            </a:r>
            <a:endParaRPr kumimoji="0" lang="en-GB" altLang="zh-CN" sz="2400" b="0" i="0" u="none" strike="noStrike" kern="1200" cap="none" spc="0" normalizeH="0" baseline="0" noProof="0" dirty="0">
              <a:ln>
                <a:noFill/>
              </a:ln>
              <a:solidFill>
                <a:srgbClr val="5B9BD5"/>
              </a:solidFill>
              <a:effectLst/>
              <a:uLnTx/>
              <a:uFillTx/>
              <a:latin typeface="Impact"/>
              <a:ea typeface="微软雅黑"/>
              <a:cs typeface="+mn-ea"/>
              <a:sym typeface="+mn-lt"/>
            </a:endParaRPr>
          </a:p>
        </p:txBody>
      </p:sp>
      <p:sp>
        <p:nvSpPr>
          <p:cNvPr id="47" name="文本框 46"/>
          <p:cNvSpPr txBox="1"/>
          <p:nvPr/>
        </p:nvSpPr>
        <p:spPr>
          <a:xfrm>
            <a:off x="846574" y="5459366"/>
            <a:ext cx="10902497" cy="707886"/>
          </a:xfrm>
          <a:prstGeom prst="rect">
            <a:avLst/>
          </a:prstGeom>
          <a:noFill/>
        </p:spPr>
        <p:txBody>
          <a:bodyPr wrap="square" rtlCol="0">
            <a:spAutoFit/>
          </a:bodyPr>
          <a:lstStyle/>
          <a:p>
            <a:pPr lvl="0" algn="just">
              <a:defRPr/>
            </a:pPr>
            <a:r>
              <a:rPr kumimoji="0" lang="zh-CN" altLang="en-US" sz="2000" b="1" i="0" u="none" strike="noStrike" kern="1200" cap="none" spc="0" normalizeH="0" baseline="0" noProof="0" dirty="0">
                <a:ln>
                  <a:noFill/>
                </a:ln>
                <a:solidFill>
                  <a:srgbClr val="FF0000"/>
                </a:solidFill>
                <a:effectLst/>
                <a:uLnTx/>
                <a:uFillTx/>
                <a:latin typeface="微软雅黑"/>
                <a:ea typeface="微软雅黑"/>
                <a:cs typeface="+mn-ea"/>
                <a:sym typeface="+mn-lt"/>
              </a:rPr>
              <a:t>华为</a:t>
            </a:r>
            <a:r>
              <a:rPr kumimoji="0" lang="zh-CN" altLang="en-US" sz="2000" b="1" i="0" u="none" strike="noStrike" kern="1200" cap="none" spc="0" normalizeH="0" baseline="0" noProof="0" dirty="0">
                <a:ln>
                  <a:noFill/>
                </a:ln>
                <a:solidFill>
                  <a:prstClr val="black"/>
                </a:solidFill>
                <a:effectLst/>
                <a:uLnTx/>
                <a:uFillTx/>
                <a:latin typeface="微软雅黑"/>
                <a:ea typeface="微软雅黑"/>
                <a:cs typeface="+mn-ea"/>
                <a:sym typeface="+mn-lt"/>
              </a:rPr>
              <a:t>奖学金</a:t>
            </a:r>
            <a:r>
              <a:rPr kumimoji="0" lang="zh-CN" altLang="en-US" sz="2000" b="1" i="0" u="none" strike="noStrike" kern="1200" cap="none" spc="0" normalizeH="0" baseline="0" noProof="0" dirty="0" smtClean="0">
                <a:ln>
                  <a:noFill/>
                </a:ln>
                <a:solidFill>
                  <a:prstClr val="black"/>
                </a:solidFill>
                <a:effectLst/>
                <a:uLnTx/>
                <a:uFillTx/>
                <a:latin typeface="微软雅黑"/>
                <a:ea typeface="微软雅黑"/>
                <a:cs typeface="+mn-ea"/>
                <a:sym typeface="+mn-lt"/>
              </a:rPr>
              <a:t>、校</a:t>
            </a:r>
            <a:r>
              <a:rPr kumimoji="0" lang="zh-CN" altLang="en-US" sz="2000" b="1" i="0" u="none" strike="noStrike" kern="1200" cap="none" spc="0" normalizeH="0" baseline="0" noProof="0" dirty="0">
                <a:ln>
                  <a:noFill/>
                </a:ln>
                <a:solidFill>
                  <a:prstClr val="black"/>
                </a:solidFill>
                <a:effectLst/>
                <a:uLnTx/>
                <a:uFillTx/>
                <a:latin typeface="微软雅黑"/>
                <a:ea typeface="微软雅黑"/>
                <a:cs typeface="+mn-ea"/>
                <a:sym typeface="+mn-lt"/>
              </a:rPr>
              <a:t>三好研究生</a:t>
            </a:r>
            <a:r>
              <a:rPr kumimoji="0" lang="zh-CN" altLang="en-US" sz="2000" b="1" i="0" u="none" strike="noStrike" kern="1200" cap="none" spc="0" normalizeH="0" baseline="0" noProof="0" dirty="0">
                <a:ln>
                  <a:noFill/>
                </a:ln>
                <a:solidFill>
                  <a:srgbClr val="FF0000"/>
                </a:solidFill>
                <a:effectLst/>
                <a:uLnTx/>
                <a:uFillTx/>
                <a:latin typeface="微软雅黑"/>
                <a:ea typeface="微软雅黑"/>
                <a:cs typeface="+mn-ea"/>
                <a:sym typeface="+mn-lt"/>
              </a:rPr>
              <a:t>标兵</a:t>
            </a:r>
            <a:r>
              <a:rPr kumimoji="0" lang="zh-CN" altLang="en-US" sz="2000" b="0" i="0" u="none" strike="noStrike" kern="1200" cap="none" spc="0" normalizeH="0" baseline="0" noProof="0" dirty="0">
                <a:ln>
                  <a:noFill/>
                </a:ln>
                <a:solidFill>
                  <a:srgbClr val="FF0000"/>
                </a:solidFill>
                <a:effectLst/>
                <a:uLnTx/>
                <a:uFillTx/>
                <a:latin typeface="微软雅黑"/>
                <a:ea typeface="微软雅黑"/>
                <a:cs typeface="+mn-ea"/>
                <a:sym typeface="+mn-lt"/>
              </a:rPr>
              <a:t>（</a:t>
            </a:r>
            <a:r>
              <a:rPr kumimoji="0" lang="zh-CN" altLang="en-US" sz="2000" b="1" i="0" u="none" strike="noStrike" kern="1200" cap="none" spc="0" normalizeH="0" baseline="0" noProof="0" dirty="0">
                <a:ln>
                  <a:noFill/>
                </a:ln>
                <a:solidFill>
                  <a:srgbClr val="FF0000"/>
                </a:solidFill>
                <a:effectLst/>
                <a:uLnTx/>
                <a:uFillTx/>
                <a:latin typeface="微软雅黑"/>
                <a:ea typeface="微软雅黑"/>
                <a:cs typeface="+mn-ea"/>
                <a:sym typeface="+mn-lt"/>
              </a:rPr>
              <a:t>前</a:t>
            </a:r>
            <a:r>
              <a:rPr kumimoji="0" lang="en-US" altLang="zh-CN" sz="2000" b="1" i="0" u="none" strike="noStrike" kern="1200" cap="none" spc="0" normalizeH="0" baseline="0" noProof="0" dirty="0">
                <a:ln>
                  <a:noFill/>
                </a:ln>
                <a:solidFill>
                  <a:srgbClr val="FF0000"/>
                </a:solidFill>
                <a:effectLst/>
                <a:uLnTx/>
                <a:uFillTx/>
                <a:latin typeface="微软雅黑"/>
                <a:ea typeface="微软雅黑"/>
                <a:cs typeface="+mn-ea"/>
                <a:sym typeface="+mn-lt"/>
              </a:rPr>
              <a:t>2/249</a:t>
            </a:r>
            <a:r>
              <a:rPr kumimoji="0" lang="zh-CN" altLang="en-US" sz="2000" b="0" i="0" u="none" strike="noStrike" kern="1200" cap="none" spc="0" normalizeH="0" baseline="0" noProof="0" dirty="0">
                <a:ln>
                  <a:noFill/>
                </a:ln>
                <a:solidFill>
                  <a:srgbClr val="FF0000"/>
                </a:solidFill>
                <a:effectLst/>
                <a:uLnTx/>
                <a:uFillTx/>
                <a:latin typeface="微软雅黑"/>
                <a:ea typeface="微软雅黑"/>
                <a:cs typeface="+mn-ea"/>
                <a:sym typeface="+mn-lt"/>
              </a:rPr>
              <a:t>）</a:t>
            </a:r>
            <a:r>
              <a:rPr kumimoji="0" lang="zh-CN" altLang="en-US" sz="2000" b="0" i="0" u="none" strike="noStrike" kern="1200" cap="none" spc="0" normalizeH="0" baseline="0" noProof="0" dirty="0" smtClean="0">
                <a:ln>
                  <a:noFill/>
                </a:ln>
                <a:solidFill>
                  <a:prstClr val="black"/>
                </a:solidFill>
                <a:effectLst/>
                <a:uLnTx/>
                <a:uFillTx/>
                <a:latin typeface="微软雅黑"/>
                <a:ea typeface="微软雅黑"/>
                <a:cs typeface="+mn-ea"/>
                <a:sym typeface="+mn-lt"/>
              </a:rPr>
              <a:t>、</a:t>
            </a:r>
            <a:r>
              <a:rPr lang="zh-CN" altLang="en-US" sz="2000" dirty="0" smtClean="0">
                <a:solidFill>
                  <a:prstClr val="black"/>
                </a:solidFill>
                <a:latin typeface="微软雅黑"/>
                <a:cs typeface="+mn-ea"/>
                <a:sym typeface="+mn-lt"/>
              </a:rPr>
              <a:t>科</a:t>
            </a:r>
            <a:r>
              <a:rPr kumimoji="0" lang="zh-CN" altLang="en-US" sz="2000" b="0" i="0" u="none" strike="noStrike" kern="1200" cap="none" spc="0" normalizeH="0" baseline="0" noProof="0" dirty="0">
                <a:ln>
                  <a:noFill/>
                </a:ln>
                <a:solidFill>
                  <a:prstClr val="black"/>
                </a:solidFill>
                <a:effectLst/>
                <a:uLnTx/>
                <a:uFillTx/>
                <a:latin typeface="微软雅黑"/>
                <a:ea typeface="微软雅黑"/>
                <a:cs typeface="+mn-ea"/>
                <a:sym typeface="+mn-lt"/>
              </a:rPr>
              <a:t>创先进个人、研究生一等学业奖学金（连续三年</a:t>
            </a:r>
            <a:r>
              <a:rPr kumimoji="0" lang="zh-CN" altLang="en-US" sz="2000" b="0" i="0" u="none" strike="noStrike" kern="1200" cap="none" spc="0" normalizeH="0" baseline="0" noProof="0" dirty="0" smtClean="0">
                <a:ln>
                  <a:noFill/>
                </a:ln>
                <a:solidFill>
                  <a:prstClr val="black"/>
                </a:solidFill>
                <a:effectLst/>
                <a:uLnTx/>
                <a:uFillTx/>
                <a:latin typeface="微软雅黑"/>
                <a:ea typeface="微软雅黑"/>
                <a:cs typeface="+mn-ea"/>
                <a:sym typeface="+mn-lt"/>
              </a:rPr>
              <a:t>）等</a:t>
            </a:r>
            <a:endParaRPr kumimoji="0" lang="en-GB" altLang="zh-CN" sz="2000" b="0" i="0" u="none" strike="noStrike" kern="1200" cap="none" spc="0" normalizeH="0" baseline="0" noProof="0" dirty="0">
              <a:ln>
                <a:noFill/>
              </a:ln>
              <a:solidFill>
                <a:prstClr val="black"/>
              </a:solidFill>
              <a:effectLst/>
              <a:uLnTx/>
              <a:uFillTx/>
              <a:latin typeface="微软雅黑"/>
              <a:ea typeface="微软雅黑"/>
              <a:cs typeface="+mn-ea"/>
              <a:sym typeface="+mn-lt"/>
            </a:endParaRPr>
          </a:p>
        </p:txBody>
      </p:sp>
      <p:sp>
        <p:nvSpPr>
          <p:cNvPr id="55" name="TextBox 33"/>
          <p:cNvSpPr txBox="1"/>
          <p:nvPr/>
        </p:nvSpPr>
        <p:spPr>
          <a:xfrm>
            <a:off x="366694" y="5280873"/>
            <a:ext cx="642442" cy="571760"/>
          </a:xfrm>
          <a:prstGeom prst="rect">
            <a:avLst/>
          </a:prstGeom>
          <a:noFill/>
        </p:spPr>
        <p:txBody>
          <a:bodyPr wrap="square" rtlCol="0">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altLang="zh-CN" sz="2400" b="0" i="0" u="none" strike="noStrike" kern="1200" cap="none" spc="0" normalizeH="0" baseline="0" noProof="0" dirty="0" smtClean="0">
                <a:ln>
                  <a:noFill/>
                </a:ln>
                <a:solidFill>
                  <a:srgbClr val="5B9BD5"/>
                </a:solidFill>
                <a:effectLst/>
                <a:uLnTx/>
                <a:uFillTx/>
                <a:latin typeface="Impact"/>
                <a:ea typeface="微软雅黑"/>
                <a:cs typeface="+mn-ea"/>
                <a:sym typeface="+mn-lt"/>
              </a:rPr>
              <a:t>08.</a:t>
            </a:r>
            <a:endParaRPr kumimoji="0" lang="en-GB" altLang="zh-CN" sz="2400" b="0" i="0" u="none" strike="noStrike" kern="1200" cap="none" spc="0" normalizeH="0" baseline="0" noProof="0" dirty="0">
              <a:ln>
                <a:noFill/>
              </a:ln>
              <a:solidFill>
                <a:srgbClr val="5B9BD5"/>
              </a:solidFill>
              <a:effectLst/>
              <a:uLnTx/>
              <a:uFillTx/>
              <a:latin typeface="Impact"/>
              <a:ea typeface="微软雅黑"/>
              <a:cs typeface="+mn-ea"/>
              <a:sym typeface="+mn-lt"/>
            </a:endParaRPr>
          </a:p>
        </p:txBody>
      </p:sp>
      <p:sp>
        <p:nvSpPr>
          <p:cNvPr id="21" name="TextBox 33"/>
          <p:cNvSpPr txBox="1"/>
          <p:nvPr/>
        </p:nvSpPr>
        <p:spPr>
          <a:xfrm>
            <a:off x="366694" y="6032778"/>
            <a:ext cx="642442" cy="571760"/>
          </a:xfrm>
          <a:prstGeom prst="rect">
            <a:avLst/>
          </a:prstGeom>
          <a:noFill/>
        </p:spPr>
        <p:txBody>
          <a:bodyPr wrap="square" rtlCol="0">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altLang="zh-CN" sz="2400" b="0" i="0" u="none" strike="noStrike" kern="1200" cap="none" spc="0" normalizeH="0" baseline="0" noProof="0" dirty="0" smtClean="0">
                <a:ln>
                  <a:noFill/>
                </a:ln>
                <a:solidFill>
                  <a:srgbClr val="5B9BD5"/>
                </a:solidFill>
                <a:effectLst/>
                <a:uLnTx/>
                <a:uFillTx/>
                <a:latin typeface="Impact"/>
                <a:ea typeface="微软雅黑"/>
                <a:cs typeface="+mn-ea"/>
                <a:sym typeface="+mn-lt"/>
              </a:rPr>
              <a:t>09.</a:t>
            </a:r>
            <a:endParaRPr kumimoji="0" lang="en-GB" altLang="zh-CN" sz="2400" b="0" i="0" u="none" strike="noStrike" kern="1200" cap="none" spc="0" normalizeH="0" baseline="0" noProof="0" dirty="0">
              <a:ln>
                <a:noFill/>
              </a:ln>
              <a:solidFill>
                <a:srgbClr val="5B9BD5"/>
              </a:solidFill>
              <a:effectLst/>
              <a:uLnTx/>
              <a:uFillTx/>
              <a:latin typeface="Impact"/>
              <a:ea typeface="微软雅黑"/>
              <a:cs typeface="+mn-ea"/>
              <a:sym typeface="+mn-lt"/>
            </a:endParaRPr>
          </a:p>
        </p:txBody>
      </p:sp>
      <p:sp>
        <p:nvSpPr>
          <p:cNvPr id="22" name="文本框 21"/>
          <p:cNvSpPr txBox="1"/>
          <p:nvPr/>
        </p:nvSpPr>
        <p:spPr>
          <a:xfrm>
            <a:off x="839924" y="3649690"/>
            <a:ext cx="10888196" cy="707886"/>
          </a:xfrm>
          <a:prstGeom prst="rect">
            <a:avLst/>
          </a:prstGeom>
          <a:noFill/>
        </p:spPr>
        <p:txBody>
          <a:bodyPr wrap="square" rtlCol="0">
            <a:spAutoFit/>
          </a:bodyPr>
          <a:lstStyle/>
          <a:p>
            <a:pPr lvl="0" algn="just">
              <a:defRPr/>
            </a:pPr>
            <a:r>
              <a:rPr kumimoji="0" lang="zh-CN" altLang="en-US" sz="2000" b="1" i="0" u="none" strike="noStrike" kern="1200" cap="none" spc="0" normalizeH="0" baseline="0" noProof="0" dirty="0">
                <a:ln>
                  <a:noFill/>
                </a:ln>
                <a:solidFill>
                  <a:prstClr val="black"/>
                </a:solidFill>
                <a:effectLst/>
                <a:uLnTx/>
                <a:uFillTx/>
                <a:latin typeface="微软雅黑"/>
                <a:ea typeface="微软雅黑"/>
                <a:cs typeface="Times New Roman" panose="02020603050405020304" pitchFamily="18" charset="0"/>
              </a:rPr>
              <a:t>一</a:t>
            </a:r>
            <a:r>
              <a:rPr kumimoji="0" lang="zh-CN" altLang="en-US" sz="2000" b="1" i="0" u="none" strike="noStrike" kern="1200" cap="none" spc="0" normalizeH="0" baseline="0" noProof="0" dirty="0" smtClean="0">
                <a:ln>
                  <a:noFill/>
                </a:ln>
                <a:solidFill>
                  <a:prstClr val="black"/>
                </a:solidFill>
                <a:effectLst/>
                <a:uLnTx/>
                <a:uFillTx/>
                <a:latin typeface="微软雅黑"/>
                <a:ea typeface="微软雅黑"/>
                <a:cs typeface="Times New Roman" panose="02020603050405020304" pitchFamily="18" charset="0"/>
              </a:rPr>
              <a:t>作</a:t>
            </a:r>
            <a:r>
              <a:rPr kumimoji="0" lang="zh-CN" altLang="en-US" sz="2000" b="1" i="0" u="none" strike="noStrike" kern="1200" cap="none" spc="0" normalizeH="0" baseline="0" noProof="0" dirty="0" smtClean="0">
                <a:ln>
                  <a:noFill/>
                </a:ln>
                <a:solidFill>
                  <a:srgbClr val="FF0000"/>
                </a:solidFill>
                <a:effectLst/>
                <a:uLnTx/>
                <a:uFillTx/>
                <a:latin typeface="微软雅黑"/>
                <a:ea typeface="微软雅黑"/>
                <a:cs typeface="+mn-cs"/>
              </a:rPr>
              <a:t>大修</a:t>
            </a:r>
            <a:r>
              <a:rPr kumimoji="0" lang="zh-CN" altLang="en-US" sz="2000" b="0" i="0" u="none" strike="noStrike" kern="1200" cap="none" spc="0" normalizeH="0" baseline="0" noProof="0" dirty="0" smtClean="0">
                <a:ln>
                  <a:noFill/>
                </a:ln>
                <a:solidFill>
                  <a:prstClr val="black"/>
                </a:solidFill>
                <a:effectLst/>
                <a:uLnTx/>
                <a:uFillTx/>
                <a:latin typeface="微软雅黑"/>
                <a:ea typeface="微软雅黑"/>
                <a:cs typeface="+mn-cs"/>
              </a:rPr>
              <a:t>论文：</a:t>
            </a:r>
            <a:r>
              <a:rPr kumimoji="0" lang="en-US" altLang="zh-CN" sz="2000" b="1" i="0" u="none" strike="noStrike" kern="1200" cap="none" spc="0" normalizeH="0" baseline="0" noProof="0" dirty="0" smtClean="0">
                <a:ln>
                  <a:noFill/>
                </a:ln>
                <a:effectLst/>
                <a:uLnTx/>
                <a:uFillTx/>
                <a:latin typeface="微软雅黑"/>
                <a:ea typeface="微软雅黑"/>
                <a:cs typeface="+mn-cs"/>
              </a:rPr>
              <a:t>IEEE</a:t>
            </a:r>
            <a:r>
              <a:rPr kumimoji="0" lang="en-US" altLang="zh-CN" sz="2000" b="1" i="0" u="none" strike="noStrike" kern="1200" cap="none" spc="0" normalizeH="0" baseline="0" noProof="0" dirty="0" smtClean="0">
                <a:ln>
                  <a:noFill/>
                </a:ln>
                <a:solidFill>
                  <a:srgbClr val="FF0000"/>
                </a:solidFill>
                <a:effectLst/>
                <a:uLnTx/>
                <a:uFillTx/>
                <a:latin typeface="微软雅黑"/>
                <a:ea typeface="微软雅黑"/>
                <a:cs typeface="+mn-cs"/>
              </a:rPr>
              <a:t> TCAS-I</a:t>
            </a:r>
            <a:r>
              <a:rPr kumimoji="0" lang="zh-CN" altLang="en-US" sz="2000" i="0" u="none" strike="noStrike" kern="1200" cap="none" spc="0" normalizeH="0" baseline="0" noProof="0" dirty="0" smtClean="0">
                <a:ln>
                  <a:noFill/>
                </a:ln>
                <a:effectLst/>
                <a:uLnTx/>
                <a:uFillTx/>
                <a:latin typeface="微软雅黑"/>
                <a:ea typeface="微软雅黑"/>
              </a:rPr>
              <a:t>：</a:t>
            </a:r>
            <a:r>
              <a:rPr lang="en-US" altLang="zh-CN" sz="2000" dirty="0">
                <a:latin typeface="微软雅黑"/>
              </a:rPr>
              <a:t>Low-Overhead Triple-Node-Upset </a:t>
            </a:r>
            <a:r>
              <a:rPr lang="en-US" altLang="zh-CN" sz="2000" dirty="0" smtClean="0">
                <a:latin typeface="微软雅黑"/>
              </a:rPr>
              <a:t>Self-Recoverable Latch </a:t>
            </a:r>
            <a:r>
              <a:rPr lang="en-US" altLang="zh-CN" sz="2000" dirty="0">
                <a:latin typeface="微软雅黑"/>
              </a:rPr>
              <a:t>Design for Ultra-Dynamic Voltage </a:t>
            </a:r>
            <a:r>
              <a:rPr lang="en-US" altLang="zh-CN" sz="2000" dirty="0" smtClean="0">
                <a:latin typeface="微软雅黑"/>
              </a:rPr>
              <a:t>Scaling Application</a:t>
            </a:r>
            <a:endParaRPr kumimoji="0" lang="zh-CN" altLang="en-US" sz="2000" i="0" u="none" strike="noStrike" kern="1200" cap="none" spc="0" normalizeH="0" baseline="0" noProof="0" dirty="0">
              <a:ln>
                <a:noFill/>
              </a:ln>
              <a:effectLst/>
              <a:uLnTx/>
              <a:uFillTx/>
              <a:latin typeface="微软雅黑"/>
              <a:ea typeface="微软雅黑"/>
              <a:cs typeface="Times New Roman" panose="02020603050405020304" pitchFamily="18" charset="0"/>
            </a:endParaRPr>
          </a:p>
        </p:txBody>
      </p:sp>
      <p:cxnSp>
        <p:nvCxnSpPr>
          <p:cNvPr id="15" name="直接连接符 14"/>
          <p:cNvCxnSpPr/>
          <p:nvPr/>
        </p:nvCxnSpPr>
        <p:spPr>
          <a:xfrm>
            <a:off x="380998" y="1209776"/>
            <a:ext cx="11382377"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34" name="直接连接符 33"/>
          <p:cNvCxnSpPr/>
          <p:nvPr/>
        </p:nvCxnSpPr>
        <p:spPr>
          <a:xfrm>
            <a:off x="389028" y="1920584"/>
            <a:ext cx="11382377"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35" name="直接连接符 34"/>
          <p:cNvCxnSpPr/>
          <p:nvPr/>
        </p:nvCxnSpPr>
        <p:spPr>
          <a:xfrm>
            <a:off x="379300" y="2622026"/>
            <a:ext cx="11382377"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36" name="直接连接符 35"/>
          <p:cNvCxnSpPr/>
          <p:nvPr/>
        </p:nvCxnSpPr>
        <p:spPr>
          <a:xfrm>
            <a:off x="384864" y="3648878"/>
            <a:ext cx="11382377"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37" name="直接连接符 36"/>
          <p:cNvCxnSpPr/>
          <p:nvPr/>
        </p:nvCxnSpPr>
        <p:spPr>
          <a:xfrm>
            <a:off x="384864" y="4354942"/>
            <a:ext cx="11382377"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38" name="直接连接符 37"/>
          <p:cNvCxnSpPr/>
          <p:nvPr/>
        </p:nvCxnSpPr>
        <p:spPr>
          <a:xfrm>
            <a:off x="379300" y="5012152"/>
            <a:ext cx="11382377"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44" name="直接连接符 43"/>
          <p:cNvCxnSpPr/>
          <p:nvPr/>
        </p:nvCxnSpPr>
        <p:spPr>
          <a:xfrm>
            <a:off x="380998" y="5439541"/>
            <a:ext cx="11382377"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49" name="直接连接符 48"/>
          <p:cNvCxnSpPr/>
          <p:nvPr/>
        </p:nvCxnSpPr>
        <p:spPr>
          <a:xfrm>
            <a:off x="366694" y="6175208"/>
            <a:ext cx="11382377"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50" name="直接连接符 49"/>
          <p:cNvCxnSpPr/>
          <p:nvPr/>
        </p:nvCxnSpPr>
        <p:spPr>
          <a:xfrm>
            <a:off x="861868" y="540046"/>
            <a:ext cx="0" cy="6036733"/>
          </a:xfrm>
          <a:prstGeom prst="line">
            <a:avLst/>
          </a:prstGeom>
          <a:ln w="28575"/>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00038643"/>
      </p:ext>
    </p:extLst>
  </p:cSld>
  <p:clrMapOvr>
    <a:masterClrMapping/>
  </p:clrMapOvr>
  <mc:AlternateContent xmlns:mc="http://schemas.openxmlformats.org/markup-compatibility/2006" xmlns:p14="http://schemas.microsoft.com/office/powerpoint/2010/main">
    <mc:Choice Requires="p14">
      <p:transition p14:dur="10" advTm="0"/>
    </mc:Choice>
    <mc:Fallback xmlns="">
      <p:transition advTm="0"/>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27" name="圆角矩形 26"/>
          <p:cNvSpPr/>
          <p:nvPr/>
        </p:nvSpPr>
        <p:spPr>
          <a:xfrm>
            <a:off x="407578" y="529437"/>
            <a:ext cx="11382376" cy="6033287"/>
          </a:xfrm>
          <a:prstGeom prst="roundRect">
            <a:avLst>
              <a:gd name="adj" fmla="val 0"/>
            </a:avLst>
          </a:prstGeom>
          <a:noFill/>
          <a:ln w="3175">
            <a:solidFill>
              <a:srgbClr val="5B9BD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1200" cap="none" spc="0" normalizeH="0" baseline="0" noProof="0">
              <a:ln>
                <a:noFill/>
              </a:ln>
              <a:solidFill>
                <a:prstClr val="black"/>
              </a:solidFill>
              <a:effectLst/>
              <a:uLnTx/>
              <a:uFillTx/>
              <a:latin typeface="微软雅黑"/>
              <a:ea typeface="微软雅黑"/>
              <a:cs typeface="+mn-ea"/>
              <a:sym typeface="+mn-lt"/>
            </a:endParaRPr>
          </a:p>
        </p:txBody>
      </p:sp>
      <p:sp>
        <p:nvSpPr>
          <p:cNvPr id="33" name="Text Placeholder 12"/>
          <p:cNvSpPr txBox="1"/>
          <p:nvPr/>
        </p:nvSpPr>
        <p:spPr>
          <a:xfrm>
            <a:off x="390829" y="18838"/>
            <a:ext cx="9962540" cy="382903"/>
          </a:xfrm>
          <a:prstGeom prst="rect">
            <a:avLst/>
          </a:prstGeom>
        </p:spPr>
        <p:txBody>
          <a:bodyPr lIns="0" rIns="0">
            <a:noAutofit/>
          </a:bodyPr>
          <a:lstStyle>
            <a:lvl1pPr marL="0" indent="0" algn="l" defTabSz="914400" rtl="0" eaLnBrk="1" latinLnBrk="0" hangingPunct="1">
              <a:spcBef>
                <a:spcPct val="20000"/>
              </a:spcBef>
              <a:buFont typeface="Arial" panose="020B0604020202020204" pitchFamily="34" charset="0"/>
              <a:buNone/>
              <a:defRPr sz="1400" b="0" kern="1200" baseline="0">
                <a:solidFill>
                  <a:schemeClr val="accent1"/>
                </a:solidFill>
                <a:latin typeface="U.S. 101" pitchFamily="2" charset="0"/>
                <a:ea typeface="Roboto" pitchFamily="2" charset="0"/>
                <a:cs typeface="+mn-cs"/>
              </a:defRPr>
            </a:lvl1pPr>
            <a:lvl2pPr marL="342900" indent="0" algn="l" defTabSz="914400" rtl="0" eaLnBrk="1" latinLnBrk="0" hangingPunct="1">
              <a:spcBef>
                <a:spcPct val="20000"/>
              </a:spcBef>
              <a:buFont typeface="Arial" panose="020B0604020202020204"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anose="020B0604020202020204"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lvl="0">
              <a:spcBef>
                <a:spcPts val="0"/>
              </a:spcBef>
            </a:pPr>
            <a:r>
              <a:rPr lang="zh-CN" altLang="en-US" sz="2800" b="1" dirty="0" smtClean="0">
                <a:solidFill>
                  <a:srgbClr val="5B9BD5"/>
                </a:solidFill>
                <a:latin typeface="微软雅黑"/>
                <a:ea typeface="微软雅黑"/>
                <a:cs typeface="+mn-ea"/>
                <a:sym typeface="+mn-lt"/>
              </a:rPr>
              <a:t>研究内容</a:t>
            </a:r>
            <a:r>
              <a:rPr lang="zh-CN" altLang="en-US" sz="2800" b="1" dirty="0">
                <a:solidFill>
                  <a:srgbClr val="5B9BD5"/>
                </a:solidFill>
                <a:latin typeface="微软雅黑"/>
                <a:ea typeface="微软雅黑"/>
                <a:cs typeface="+mn-ea"/>
                <a:sym typeface="+mn-lt"/>
              </a:rPr>
              <a:t>二：双节点翻转容忍的出错改错型时序</a:t>
            </a:r>
            <a:r>
              <a:rPr lang="en-US" altLang="zh-CN" sz="2800" b="1" dirty="0">
                <a:solidFill>
                  <a:srgbClr val="5B9BD5"/>
                </a:solidFill>
                <a:latin typeface="微软雅黑"/>
                <a:ea typeface="微软雅黑"/>
                <a:cs typeface="+mn-ea"/>
                <a:sym typeface="+mn-lt"/>
              </a:rPr>
              <a:t>EDAC</a:t>
            </a:r>
            <a:r>
              <a:rPr lang="zh-CN" altLang="en-US" sz="2800" b="1" dirty="0">
                <a:solidFill>
                  <a:srgbClr val="5B9BD5"/>
                </a:solidFill>
                <a:latin typeface="微软雅黑"/>
                <a:ea typeface="微软雅黑"/>
                <a:cs typeface="+mn-ea"/>
                <a:sym typeface="+mn-lt"/>
              </a:rPr>
              <a:t>电路设计</a:t>
            </a:r>
            <a:endParaRPr lang="en-GB" altLang="zh-CN" sz="2800" b="1" dirty="0">
              <a:solidFill>
                <a:srgbClr val="5B9BD5"/>
              </a:solidFill>
              <a:latin typeface="微软雅黑"/>
              <a:ea typeface="微软雅黑"/>
              <a:cs typeface="+mn-ea"/>
              <a:sym typeface="+mn-lt"/>
            </a:endParaRPr>
          </a:p>
        </p:txBody>
      </p:sp>
      <p:sp>
        <p:nvSpPr>
          <p:cNvPr id="8" name="灯片编号占位符 7"/>
          <p:cNvSpPr>
            <a:spLocks noGrp="1"/>
          </p:cNvSpPr>
          <p:nvPr>
            <p:ph type="sldNum" sz="quarter" idx="13"/>
          </p:nvPr>
        </p:nvSpPr>
        <p:spPr/>
        <p:txBody>
          <a:bodyPr/>
          <a:lstStyle/>
          <a:p>
            <a:fld id="{D44FA6E1-6B83-4935-BD31-F33F54FC6619}" type="slidenum">
              <a:rPr lang="zh-CN" altLang="en-US" smtClean="0"/>
              <a:pPr/>
              <a:t>33</a:t>
            </a:fld>
            <a:endParaRPr lang="zh-CN" altLang="en-US" dirty="0"/>
          </a:p>
        </p:txBody>
      </p:sp>
      <p:sp>
        <p:nvSpPr>
          <p:cNvPr id="48" name="文本框 47"/>
          <p:cNvSpPr txBox="1"/>
          <p:nvPr/>
        </p:nvSpPr>
        <p:spPr>
          <a:xfrm>
            <a:off x="351669" y="474124"/>
            <a:ext cx="6698060" cy="461665"/>
          </a:xfrm>
          <a:prstGeom prst="rect">
            <a:avLst/>
          </a:prstGeom>
          <a:noFill/>
        </p:spPr>
        <p:txBody>
          <a:bodyPr wrap="square" rtlCol="0">
            <a:spAutoFit/>
          </a:bodyPr>
          <a:lstStyle/>
          <a:p>
            <a:pPr marL="342900" indent="-342900">
              <a:buClr>
                <a:schemeClr val="accent1"/>
              </a:buClr>
              <a:buFont typeface="Wingdings" panose="05000000000000000000" pitchFamily="2" charset="2"/>
              <a:buChar char="p"/>
            </a:pPr>
            <a:r>
              <a:rPr lang="zh-CN" altLang="en-US" sz="2400" dirty="0" smtClean="0">
                <a:latin typeface="+mn-ea"/>
              </a:rPr>
              <a:t>独立跳变型双</a:t>
            </a:r>
            <a:r>
              <a:rPr lang="zh-CN" altLang="en-US" sz="2400" dirty="0">
                <a:latin typeface="+mn-ea"/>
              </a:rPr>
              <a:t>节点</a:t>
            </a:r>
            <a:r>
              <a:rPr lang="zh-CN" altLang="en-US" sz="2400" dirty="0" smtClean="0">
                <a:latin typeface="+mn-ea"/>
              </a:rPr>
              <a:t>翻转容忍的监测单元（</a:t>
            </a:r>
            <a:r>
              <a:rPr lang="en-US" altLang="zh-CN" sz="2400" dirty="0" smtClean="0">
                <a:latin typeface="+mn-ea"/>
              </a:rPr>
              <a:t>DTD</a:t>
            </a:r>
            <a:r>
              <a:rPr lang="zh-CN" altLang="en-US" sz="2400" dirty="0" smtClean="0">
                <a:latin typeface="+mn-ea"/>
              </a:rPr>
              <a:t>）</a:t>
            </a:r>
            <a:endParaRPr lang="zh-CN" altLang="en-US" sz="2400" dirty="0">
              <a:latin typeface="+mn-ea"/>
            </a:endParaRPr>
          </a:p>
        </p:txBody>
      </p:sp>
      <p:pic>
        <p:nvPicPr>
          <p:cNvPr id="43" name="图片 42"/>
          <p:cNvPicPr/>
          <p:nvPr/>
        </p:nvPicPr>
        <p:blipFill>
          <a:blip r:embed="rId3"/>
          <a:stretch>
            <a:fillRect/>
          </a:stretch>
        </p:blipFill>
        <p:spPr>
          <a:xfrm>
            <a:off x="625237" y="989750"/>
            <a:ext cx="3316731" cy="1428989"/>
          </a:xfrm>
          <a:prstGeom prst="rect">
            <a:avLst/>
          </a:prstGeom>
        </p:spPr>
      </p:pic>
      <p:pic>
        <p:nvPicPr>
          <p:cNvPr id="5" name="图片 4"/>
          <p:cNvPicPr>
            <a:picLocks noChangeAspect="1"/>
          </p:cNvPicPr>
          <p:nvPr/>
        </p:nvPicPr>
        <p:blipFill>
          <a:blip r:embed="rId4"/>
          <a:stretch>
            <a:fillRect/>
          </a:stretch>
        </p:blipFill>
        <p:spPr>
          <a:xfrm>
            <a:off x="4444410" y="2975225"/>
            <a:ext cx="2294890" cy="1819873"/>
          </a:xfrm>
          <a:prstGeom prst="rect">
            <a:avLst/>
          </a:prstGeom>
        </p:spPr>
      </p:pic>
      <p:sp>
        <p:nvSpPr>
          <p:cNvPr id="44" name="文本框 43"/>
          <p:cNvSpPr txBox="1"/>
          <p:nvPr/>
        </p:nvSpPr>
        <p:spPr>
          <a:xfrm>
            <a:off x="4608337" y="4801763"/>
            <a:ext cx="2228394" cy="430887"/>
          </a:xfrm>
          <a:prstGeom prst="rect">
            <a:avLst/>
          </a:prstGeom>
          <a:noFill/>
        </p:spPr>
        <p:txBody>
          <a:bodyPr wrap="square" rtlCol="0">
            <a:spAutoFit/>
          </a:bodyPr>
          <a:lstStyle/>
          <a:p>
            <a:pPr>
              <a:buClr>
                <a:schemeClr val="accent1"/>
              </a:buClr>
            </a:pPr>
            <a:r>
              <a:rPr lang="en-US" altLang="zh-CN" sz="2200" dirty="0" smtClean="0">
                <a:latin typeface="+mn-ea"/>
              </a:rPr>
              <a:t>6T</a:t>
            </a:r>
            <a:r>
              <a:rPr lang="zh-CN" altLang="en-US" sz="2200" dirty="0" smtClean="0">
                <a:latin typeface="+mn-ea"/>
              </a:rPr>
              <a:t>异或门原理图</a:t>
            </a:r>
            <a:endParaRPr lang="zh-CN" altLang="en-US" sz="2200" dirty="0">
              <a:latin typeface="+mn-ea"/>
            </a:endParaRPr>
          </a:p>
        </p:txBody>
      </p:sp>
      <p:pic>
        <p:nvPicPr>
          <p:cNvPr id="45" name="图片 44"/>
          <p:cNvPicPr/>
          <p:nvPr/>
        </p:nvPicPr>
        <p:blipFill>
          <a:blip r:embed="rId5"/>
          <a:stretch>
            <a:fillRect/>
          </a:stretch>
        </p:blipFill>
        <p:spPr>
          <a:xfrm>
            <a:off x="7774405" y="762270"/>
            <a:ext cx="3576175" cy="2123346"/>
          </a:xfrm>
          <a:prstGeom prst="rect">
            <a:avLst/>
          </a:prstGeom>
        </p:spPr>
      </p:pic>
      <p:sp>
        <p:nvSpPr>
          <p:cNvPr id="46" name="文本框 45"/>
          <p:cNvSpPr txBox="1"/>
          <p:nvPr/>
        </p:nvSpPr>
        <p:spPr>
          <a:xfrm>
            <a:off x="4781443" y="1342919"/>
            <a:ext cx="1629188" cy="430887"/>
          </a:xfrm>
          <a:prstGeom prst="rect">
            <a:avLst/>
          </a:prstGeom>
          <a:noFill/>
        </p:spPr>
        <p:txBody>
          <a:bodyPr wrap="square" rtlCol="0">
            <a:spAutoFit/>
          </a:bodyPr>
          <a:lstStyle/>
          <a:p>
            <a:r>
              <a:rPr lang="zh-CN" altLang="en-US" sz="2200" dirty="0" smtClean="0">
                <a:latin typeface="+mn-ea"/>
              </a:rPr>
              <a:t>改进的</a:t>
            </a:r>
            <a:r>
              <a:rPr lang="en-US" altLang="zh-CN" sz="2200" dirty="0" smtClean="0">
                <a:latin typeface="+mn-ea"/>
              </a:rPr>
              <a:t>DTD</a:t>
            </a:r>
            <a:endParaRPr lang="zh-CN" altLang="en-US" sz="2200" dirty="0">
              <a:latin typeface="+mn-ea"/>
              <a:cs typeface="Times New Roman" panose="02020603050405020304" pitchFamily="18" charset="0"/>
            </a:endParaRPr>
          </a:p>
        </p:txBody>
      </p:sp>
      <p:pic>
        <p:nvPicPr>
          <p:cNvPr id="56" name="图片 55"/>
          <p:cNvPicPr/>
          <p:nvPr/>
        </p:nvPicPr>
        <p:blipFill>
          <a:blip r:embed="rId6"/>
          <a:stretch>
            <a:fillRect/>
          </a:stretch>
        </p:blipFill>
        <p:spPr>
          <a:xfrm>
            <a:off x="994358" y="2534856"/>
            <a:ext cx="2134901" cy="2909664"/>
          </a:xfrm>
          <a:prstGeom prst="rect">
            <a:avLst/>
          </a:prstGeom>
        </p:spPr>
      </p:pic>
      <p:graphicFrame>
        <p:nvGraphicFramePr>
          <p:cNvPr id="58" name="表格 57"/>
          <p:cNvGraphicFramePr>
            <a:graphicFrameLocks noGrp="1"/>
          </p:cNvGraphicFramePr>
          <p:nvPr>
            <p:extLst>
              <p:ext uri="{D42A27DB-BD31-4B8C-83A1-F6EECF244321}">
                <p14:modId xmlns:p14="http://schemas.microsoft.com/office/powerpoint/2010/main" val="3923038005"/>
              </p:ext>
            </p:extLst>
          </p:nvPr>
        </p:nvGraphicFramePr>
        <p:xfrm>
          <a:off x="7333022" y="3077497"/>
          <a:ext cx="4440217" cy="2011680"/>
        </p:xfrm>
        <a:graphic>
          <a:graphicData uri="http://schemas.openxmlformats.org/drawingml/2006/table">
            <a:tbl>
              <a:tblPr>
                <a:tableStyleId>{5C22544A-7EE6-4342-B048-85BDC9FD1C3A}</a:tableStyleId>
              </a:tblPr>
              <a:tblGrid>
                <a:gridCol w="2357902">
                  <a:extLst>
                    <a:ext uri="{9D8B030D-6E8A-4147-A177-3AD203B41FA5}">
                      <a16:colId xmlns:a16="http://schemas.microsoft.com/office/drawing/2014/main" val="3015405109"/>
                    </a:ext>
                  </a:extLst>
                </a:gridCol>
                <a:gridCol w="2082315">
                  <a:extLst>
                    <a:ext uri="{9D8B030D-6E8A-4147-A177-3AD203B41FA5}">
                      <a16:colId xmlns:a16="http://schemas.microsoft.com/office/drawing/2014/main" val="4072646913"/>
                    </a:ext>
                  </a:extLst>
                </a:gridCol>
              </a:tblGrid>
              <a:tr h="290048">
                <a:tc>
                  <a:txBody>
                    <a:bodyPr/>
                    <a:lstStyle/>
                    <a:p>
                      <a:pPr algn="ctr">
                        <a:spcAft>
                          <a:spcPts val="0"/>
                        </a:spcAft>
                      </a:pPr>
                      <a:r>
                        <a:rPr lang="en-US" sz="2200" kern="100" dirty="0">
                          <a:effectLst/>
                          <a:latin typeface="+mn-ea"/>
                          <a:ea typeface="+mn-ea"/>
                        </a:rPr>
                        <a:t> </a:t>
                      </a:r>
                      <a:endParaRPr lang="zh-CN" sz="2200" kern="100" dirty="0">
                        <a:effectLst/>
                        <a:latin typeface="+mn-ea"/>
                        <a:ea typeface="+mn-ea"/>
                        <a:cs typeface="Times New Roman" panose="02020603050405020304" pitchFamily="18" charset="0"/>
                      </a:endParaRPr>
                    </a:p>
                  </a:txBody>
                  <a:tcPr marL="68580" marR="68580" marT="0" marB="0"/>
                </a:tc>
                <a:tc>
                  <a:txBody>
                    <a:bodyPr/>
                    <a:lstStyle/>
                    <a:p>
                      <a:pPr algn="ctr">
                        <a:spcAft>
                          <a:spcPts val="0"/>
                        </a:spcAft>
                      </a:pPr>
                      <a:r>
                        <a:rPr lang="en-US" sz="2200" kern="100" dirty="0" smtClean="0">
                          <a:effectLst/>
                          <a:latin typeface="+mn-ea"/>
                          <a:ea typeface="+mn-ea"/>
                        </a:rPr>
                        <a:t>Proposed</a:t>
                      </a:r>
                      <a:r>
                        <a:rPr lang="en-US" sz="2200" kern="100" baseline="0" dirty="0" smtClean="0">
                          <a:effectLst/>
                          <a:latin typeface="+mn-ea"/>
                          <a:ea typeface="+mn-ea"/>
                        </a:rPr>
                        <a:t> </a:t>
                      </a:r>
                      <a:r>
                        <a:rPr lang="en-US" sz="2200" kern="100" dirty="0" smtClean="0">
                          <a:effectLst/>
                          <a:latin typeface="+mn-ea"/>
                          <a:ea typeface="+mn-ea"/>
                        </a:rPr>
                        <a:t>DTD</a:t>
                      </a:r>
                      <a:endParaRPr lang="zh-CN" sz="2200" kern="100" dirty="0">
                        <a:effectLst/>
                        <a:latin typeface="+mn-ea"/>
                        <a:ea typeface="+mn-ea"/>
                        <a:cs typeface="Times New Roman" panose="02020603050405020304" pitchFamily="18" charset="0"/>
                      </a:endParaRPr>
                    </a:p>
                  </a:txBody>
                  <a:tcPr marL="68580" marR="68580" marT="0" marB="0"/>
                </a:tc>
                <a:extLst>
                  <a:ext uri="{0D108BD9-81ED-4DB2-BD59-A6C34878D82A}">
                    <a16:rowId xmlns:a16="http://schemas.microsoft.com/office/drawing/2014/main" val="2685644739"/>
                  </a:ext>
                </a:extLst>
              </a:tr>
              <a:tr h="290048">
                <a:tc>
                  <a:txBody>
                    <a:bodyPr/>
                    <a:lstStyle/>
                    <a:p>
                      <a:pPr marL="0" algn="ctr" defTabSz="914400" rtl="0" eaLnBrk="1" latinLnBrk="0" hangingPunct="1">
                        <a:spcAft>
                          <a:spcPts val="0"/>
                        </a:spcAft>
                      </a:pPr>
                      <a:r>
                        <a:rPr lang="zh-CN" sz="2200" kern="100" dirty="0">
                          <a:solidFill>
                            <a:schemeClr val="dk1"/>
                          </a:solidFill>
                          <a:effectLst/>
                          <a:latin typeface="+mn-ea"/>
                          <a:ea typeface="+mn-ea"/>
                          <a:cs typeface="+mn-cs"/>
                        </a:rPr>
                        <a:t>监测方式</a:t>
                      </a:r>
                    </a:p>
                  </a:txBody>
                  <a:tcPr marL="68580" marR="68580" marT="0" marB="0"/>
                </a:tc>
                <a:tc>
                  <a:txBody>
                    <a:bodyPr/>
                    <a:lstStyle/>
                    <a:p>
                      <a:pPr algn="ctr">
                        <a:spcAft>
                          <a:spcPts val="0"/>
                        </a:spcAft>
                      </a:pPr>
                      <a:r>
                        <a:rPr lang="zh-CN" altLang="en-US" sz="2200" kern="100" dirty="0" smtClean="0">
                          <a:effectLst/>
                          <a:latin typeface="+mn-ea"/>
                          <a:ea typeface="+mn-ea"/>
                        </a:rPr>
                        <a:t>跳变型</a:t>
                      </a:r>
                      <a:r>
                        <a:rPr lang="en-US" altLang="zh-CN" sz="2200" kern="100" dirty="0" smtClean="0">
                          <a:effectLst/>
                          <a:latin typeface="+mn-ea"/>
                          <a:ea typeface="+mn-ea"/>
                        </a:rPr>
                        <a:t>TD</a:t>
                      </a:r>
                      <a:endParaRPr lang="zh-CN" sz="2200" kern="100" dirty="0">
                        <a:effectLst/>
                        <a:latin typeface="+mn-ea"/>
                        <a:ea typeface="+mn-ea"/>
                        <a:cs typeface="Times New Roman" panose="02020603050405020304" pitchFamily="18" charset="0"/>
                      </a:endParaRPr>
                    </a:p>
                  </a:txBody>
                  <a:tcPr marL="68580" marR="68580" marT="0" marB="0"/>
                </a:tc>
                <a:extLst>
                  <a:ext uri="{0D108BD9-81ED-4DB2-BD59-A6C34878D82A}">
                    <a16:rowId xmlns:a16="http://schemas.microsoft.com/office/drawing/2014/main" val="2383874348"/>
                  </a:ext>
                </a:extLst>
              </a:tr>
              <a:tr h="290048">
                <a:tc>
                  <a:txBody>
                    <a:bodyPr/>
                    <a:lstStyle/>
                    <a:p>
                      <a:pPr marL="0" algn="ctr" defTabSz="914400" rtl="0" eaLnBrk="1" latinLnBrk="0" hangingPunct="1">
                        <a:spcAft>
                          <a:spcPts val="0"/>
                        </a:spcAft>
                      </a:pPr>
                      <a:r>
                        <a:rPr lang="en-US" sz="2200" kern="100" dirty="0">
                          <a:solidFill>
                            <a:schemeClr val="dk1"/>
                          </a:solidFill>
                          <a:effectLst/>
                          <a:latin typeface="+mn-ea"/>
                          <a:ea typeface="+mn-ea"/>
                          <a:cs typeface="+mn-cs"/>
                        </a:rPr>
                        <a:t>DW(%CK)</a:t>
                      </a:r>
                      <a:endParaRPr lang="zh-CN" sz="2200" kern="100" dirty="0">
                        <a:solidFill>
                          <a:schemeClr val="dk1"/>
                        </a:solidFill>
                        <a:effectLst/>
                        <a:latin typeface="+mn-ea"/>
                        <a:ea typeface="+mn-ea"/>
                        <a:cs typeface="+mn-cs"/>
                      </a:endParaRPr>
                    </a:p>
                  </a:txBody>
                  <a:tcPr marL="68580" marR="68580" marT="0" marB="0"/>
                </a:tc>
                <a:tc>
                  <a:txBody>
                    <a:bodyPr/>
                    <a:lstStyle/>
                    <a:p>
                      <a:pPr algn="ctr">
                        <a:spcAft>
                          <a:spcPts val="0"/>
                        </a:spcAft>
                      </a:pPr>
                      <a:r>
                        <a:rPr lang="en-US" sz="2200" kern="100" dirty="0" smtClean="0">
                          <a:effectLst/>
                          <a:latin typeface="+mn-ea"/>
                          <a:ea typeface="+mn-ea"/>
                        </a:rPr>
                        <a:t>50</a:t>
                      </a:r>
                      <a:r>
                        <a:rPr lang="en-US" altLang="zh-CN" sz="2200" kern="100" dirty="0" smtClean="0">
                          <a:effectLst/>
                          <a:latin typeface="+mn-ea"/>
                          <a:ea typeface="+mn-ea"/>
                        </a:rPr>
                        <a:t>%</a:t>
                      </a:r>
                      <a:endParaRPr lang="zh-CN" sz="2200" kern="100" dirty="0">
                        <a:effectLst/>
                        <a:latin typeface="+mn-ea"/>
                        <a:ea typeface="+mn-ea"/>
                        <a:cs typeface="Times New Roman" panose="02020603050405020304" pitchFamily="18" charset="0"/>
                      </a:endParaRPr>
                    </a:p>
                  </a:txBody>
                  <a:tcPr marL="68580" marR="68580" marT="0" marB="0"/>
                </a:tc>
                <a:extLst>
                  <a:ext uri="{0D108BD9-81ED-4DB2-BD59-A6C34878D82A}">
                    <a16:rowId xmlns:a16="http://schemas.microsoft.com/office/drawing/2014/main" val="1320881564"/>
                  </a:ext>
                </a:extLst>
              </a:tr>
              <a:tr h="290048">
                <a:tc>
                  <a:txBody>
                    <a:bodyPr/>
                    <a:lstStyle/>
                    <a:p>
                      <a:pPr marL="0" algn="ctr" defTabSz="914400" rtl="0" eaLnBrk="1" latinLnBrk="0" hangingPunct="1">
                        <a:spcAft>
                          <a:spcPts val="0"/>
                        </a:spcAft>
                      </a:pPr>
                      <a:r>
                        <a:rPr lang="en-US" sz="2200" kern="100" dirty="0">
                          <a:solidFill>
                            <a:schemeClr val="dk1"/>
                          </a:solidFill>
                          <a:effectLst/>
                          <a:latin typeface="+mn-ea"/>
                          <a:ea typeface="+mn-ea"/>
                          <a:cs typeface="+mn-cs"/>
                        </a:rPr>
                        <a:t>Detection delay</a:t>
                      </a:r>
                      <a:endParaRPr lang="zh-CN" sz="2200" kern="100" dirty="0">
                        <a:solidFill>
                          <a:schemeClr val="dk1"/>
                        </a:solidFill>
                        <a:effectLst/>
                        <a:latin typeface="+mn-ea"/>
                        <a:ea typeface="+mn-ea"/>
                        <a:cs typeface="+mn-cs"/>
                      </a:endParaRPr>
                    </a:p>
                  </a:txBody>
                  <a:tcPr marL="68580" marR="68580" marT="0" marB="0"/>
                </a:tc>
                <a:tc>
                  <a:txBody>
                    <a:bodyPr/>
                    <a:lstStyle/>
                    <a:p>
                      <a:pPr algn="ctr">
                        <a:spcAft>
                          <a:spcPts val="0"/>
                        </a:spcAft>
                      </a:pPr>
                      <a:r>
                        <a:rPr lang="en-US" altLang="zh-CN" sz="2200" kern="100" dirty="0" smtClean="0">
                          <a:effectLst/>
                          <a:latin typeface="+mn-ea"/>
                          <a:ea typeface="+mn-ea"/>
                        </a:rPr>
                        <a:t>0.35x</a:t>
                      </a:r>
                      <a:r>
                        <a:rPr lang="zh-CN" altLang="en-US" sz="2200" kern="100" dirty="0" smtClean="0">
                          <a:effectLst/>
                          <a:latin typeface="+mn-ea"/>
                          <a:ea typeface="+mn-ea"/>
                        </a:rPr>
                        <a:t>*</a:t>
                      </a:r>
                      <a:endParaRPr lang="zh-CN" altLang="zh-CN" sz="2200" kern="100" dirty="0">
                        <a:effectLst/>
                        <a:latin typeface="+mn-ea"/>
                        <a:ea typeface="+mn-ea"/>
                        <a:cs typeface="Times New Roman" panose="02020603050405020304" pitchFamily="18" charset="0"/>
                      </a:endParaRPr>
                    </a:p>
                  </a:txBody>
                  <a:tcPr marL="68580" marR="68580" marT="0" marB="0"/>
                </a:tc>
                <a:extLst>
                  <a:ext uri="{0D108BD9-81ED-4DB2-BD59-A6C34878D82A}">
                    <a16:rowId xmlns:a16="http://schemas.microsoft.com/office/drawing/2014/main" val="4061795285"/>
                  </a:ext>
                </a:extLst>
              </a:tr>
              <a:tr h="290048">
                <a:tc>
                  <a:txBody>
                    <a:bodyPr/>
                    <a:lstStyle/>
                    <a:p>
                      <a:pPr marL="0" algn="ctr" defTabSz="914400" rtl="0" eaLnBrk="1" latinLnBrk="0" hangingPunct="1">
                        <a:spcAft>
                          <a:spcPts val="0"/>
                        </a:spcAft>
                      </a:pPr>
                      <a:r>
                        <a:rPr lang="en-US" sz="2200" kern="100" dirty="0" err="1" smtClean="0">
                          <a:solidFill>
                            <a:schemeClr val="dk1"/>
                          </a:solidFill>
                          <a:effectLst/>
                          <a:latin typeface="+mn-ea"/>
                          <a:ea typeface="+mn-ea"/>
                          <a:cs typeface="+mn-cs"/>
                        </a:rPr>
                        <a:t>TD’transistors</a:t>
                      </a:r>
                      <a:endParaRPr lang="zh-CN" sz="2200" kern="100" dirty="0">
                        <a:solidFill>
                          <a:schemeClr val="dk1"/>
                        </a:solidFill>
                        <a:effectLst/>
                        <a:latin typeface="+mn-ea"/>
                        <a:ea typeface="+mn-ea"/>
                        <a:cs typeface="+mn-cs"/>
                      </a:endParaRPr>
                    </a:p>
                  </a:txBody>
                  <a:tcPr marL="68580" marR="68580" marT="0" marB="0"/>
                </a:tc>
                <a:tc>
                  <a:txBody>
                    <a:bodyPr/>
                    <a:lstStyle/>
                    <a:p>
                      <a:pPr algn="ctr">
                        <a:spcAft>
                          <a:spcPts val="0"/>
                        </a:spcAft>
                      </a:pPr>
                      <a:r>
                        <a:rPr lang="en-US" sz="2200" kern="100" dirty="0" smtClean="0">
                          <a:effectLst/>
                          <a:latin typeface="+mn-ea"/>
                          <a:ea typeface="+mn-ea"/>
                        </a:rPr>
                        <a:t>16</a:t>
                      </a:r>
                      <a:endParaRPr lang="zh-CN" sz="2200" kern="100" dirty="0">
                        <a:effectLst/>
                        <a:latin typeface="+mn-ea"/>
                        <a:ea typeface="+mn-ea"/>
                        <a:cs typeface="Times New Roman" panose="02020603050405020304" pitchFamily="18" charset="0"/>
                      </a:endParaRPr>
                    </a:p>
                  </a:txBody>
                  <a:tcPr marL="68580" marR="68580" marT="0" marB="0"/>
                </a:tc>
                <a:extLst>
                  <a:ext uri="{0D108BD9-81ED-4DB2-BD59-A6C34878D82A}">
                    <a16:rowId xmlns:a16="http://schemas.microsoft.com/office/drawing/2014/main" val="1285127773"/>
                  </a:ext>
                </a:extLst>
              </a:tr>
              <a:tr h="290048">
                <a:tc>
                  <a:txBody>
                    <a:bodyPr/>
                    <a:lstStyle/>
                    <a:p>
                      <a:pPr marL="0" algn="ctr" defTabSz="914400" rtl="0" eaLnBrk="1" latinLnBrk="0" hangingPunct="1">
                        <a:spcAft>
                          <a:spcPts val="0"/>
                        </a:spcAft>
                      </a:pPr>
                      <a:r>
                        <a:rPr lang="en-US" sz="2200" kern="100" dirty="0" err="1" smtClean="0">
                          <a:solidFill>
                            <a:schemeClr val="dk1"/>
                          </a:solidFill>
                          <a:effectLst/>
                          <a:latin typeface="+mn-ea"/>
                          <a:ea typeface="+mn-ea"/>
                          <a:cs typeface="+mn-cs"/>
                        </a:rPr>
                        <a:t>TD’Area</a:t>
                      </a:r>
                      <a:endParaRPr lang="zh-CN" sz="2200" kern="100" dirty="0">
                        <a:solidFill>
                          <a:schemeClr val="dk1"/>
                        </a:solidFill>
                        <a:effectLst/>
                        <a:latin typeface="+mn-ea"/>
                        <a:ea typeface="+mn-ea"/>
                        <a:cs typeface="+mn-cs"/>
                      </a:endParaRPr>
                    </a:p>
                  </a:txBody>
                  <a:tcPr marL="68580" marR="68580" marT="0" marB="0"/>
                </a:tc>
                <a:tc>
                  <a:txBody>
                    <a:bodyPr/>
                    <a:lstStyle/>
                    <a:p>
                      <a:pPr algn="ctr">
                        <a:spcAft>
                          <a:spcPts val="0"/>
                        </a:spcAft>
                      </a:pPr>
                      <a:r>
                        <a:rPr lang="en-US" altLang="zh-CN" sz="2200" kern="100" dirty="0" smtClean="0">
                          <a:effectLst/>
                          <a:latin typeface="+mn-ea"/>
                          <a:ea typeface="+mn-ea"/>
                        </a:rPr>
                        <a:t>0.45x</a:t>
                      </a:r>
                      <a:r>
                        <a:rPr lang="zh-CN" altLang="en-US" sz="2200" kern="100" dirty="0" smtClean="0">
                          <a:effectLst/>
                          <a:latin typeface="+mn-ea"/>
                          <a:ea typeface="+mn-ea"/>
                        </a:rPr>
                        <a:t>*</a:t>
                      </a:r>
                      <a:endParaRPr lang="zh-CN" altLang="zh-CN" sz="2200" kern="100" dirty="0">
                        <a:effectLst/>
                        <a:latin typeface="+mn-ea"/>
                        <a:ea typeface="+mn-ea"/>
                        <a:cs typeface="Times New Roman" panose="02020603050405020304" pitchFamily="18" charset="0"/>
                      </a:endParaRPr>
                    </a:p>
                  </a:txBody>
                  <a:tcPr marL="68580" marR="68580" marT="0" marB="0"/>
                </a:tc>
                <a:extLst>
                  <a:ext uri="{0D108BD9-81ED-4DB2-BD59-A6C34878D82A}">
                    <a16:rowId xmlns:a16="http://schemas.microsoft.com/office/drawing/2014/main" val="2156186345"/>
                  </a:ext>
                </a:extLst>
              </a:tr>
            </a:tbl>
          </a:graphicData>
        </a:graphic>
      </p:graphicFrame>
      <p:sp>
        <p:nvSpPr>
          <p:cNvPr id="59" name="文本框 58"/>
          <p:cNvSpPr txBox="1"/>
          <p:nvPr/>
        </p:nvSpPr>
        <p:spPr>
          <a:xfrm>
            <a:off x="7824092" y="5805027"/>
            <a:ext cx="4048064" cy="830997"/>
          </a:xfrm>
          <a:prstGeom prst="rect">
            <a:avLst/>
          </a:prstGeom>
          <a:noFill/>
        </p:spPr>
        <p:txBody>
          <a:bodyPr wrap="square" rtlCol="0">
            <a:spAutoFit/>
          </a:bodyPr>
          <a:lstStyle/>
          <a:p>
            <a:pPr algn="just"/>
            <a:r>
              <a:rPr lang="zh-CN" altLang="en-US" sz="2400" dirty="0">
                <a:latin typeface="+mn-ea"/>
              </a:rPr>
              <a:t>代价</a:t>
            </a:r>
            <a:r>
              <a:rPr lang="zh-CN" altLang="en-US" sz="2400" dirty="0" smtClean="0">
                <a:latin typeface="+mn-ea"/>
              </a:rPr>
              <a:t>小、响应快、只依赖于</a:t>
            </a:r>
            <a:r>
              <a:rPr lang="en-US" altLang="zh-CN" sz="2400" dirty="0" smtClean="0">
                <a:latin typeface="+mn-ea"/>
              </a:rPr>
              <a:t>D</a:t>
            </a:r>
            <a:r>
              <a:rPr lang="zh-CN" altLang="en-US" sz="2400" dirty="0" smtClean="0">
                <a:latin typeface="+mn-ea"/>
              </a:rPr>
              <a:t>的变化监测时序信息</a:t>
            </a:r>
            <a:endParaRPr lang="en-US" altLang="zh-CN" sz="2400" dirty="0" smtClean="0">
              <a:latin typeface="+mn-ea"/>
            </a:endParaRPr>
          </a:p>
        </p:txBody>
      </p:sp>
      <mc:AlternateContent xmlns:mc="http://schemas.openxmlformats.org/markup-compatibility/2006" xmlns:a14="http://schemas.microsoft.com/office/drawing/2010/main">
        <mc:Choice Requires="a14">
          <p:sp>
            <p:nvSpPr>
              <p:cNvPr id="60" name="文本框 59"/>
              <p:cNvSpPr txBox="1"/>
              <p:nvPr/>
            </p:nvSpPr>
            <p:spPr>
              <a:xfrm>
                <a:off x="1453041" y="5752737"/>
                <a:ext cx="5286260" cy="89062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2400" dirty="0" smtClean="0">
                    <a:latin typeface="+mn-ea"/>
                  </a:rPr>
                  <a:t>DD</a:t>
                </a:r>
                <a:r>
                  <a:rPr lang="zh-CN" altLang="en-US" sz="2400" dirty="0" smtClean="0">
                    <a:latin typeface="+mn-ea"/>
                  </a:rPr>
                  <a:t>在监测窗口内为高阻态，</a:t>
                </a:r>
                <a:r>
                  <a:rPr lang="en-US" altLang="zh-CN" sz="2400" dirty="0" smtClean="0">
                    <a:latin typeface="+mn-ea"/>
                  </a:rPr>
                  <a:t>DQ=</a:t>
                </a:r>
                <a14:m>
                  <m:oMath xmlns:m="http://schemas.openxmlformats.org/officeDocument/2006/math">
                    <m:acc>
                      <m:accPr>
                        <m:chr m:val="̅"/>
                        <m:ctrlPr>
                          <a:rPr lang="en-US" altLang="zh-CN" sz="2800" i="1" dirty="0" smtClean="0">
                            <a:latin typeface="Cambria Math" panose="02040503050406030204" pitchFamily="18" charset="0"/>
                          </a:rPr>
                        </m:ctrlPr>
                      </m:accPr>
                      <m:e>
                        <m:r>
                          <m:rPr>
                            <m:sty m:val="p"/>
                          </m:rPr>
                          <a:rPr lang="en-US" altLang="zh-CN" sz="2800" b="0" i="0" dirty="0" smtClean="0">
                            <a:latin typeface="Cambria Math" panose="02040503050406030204" pitchFamily="18" charset="0"/>
                            <a:ea typeface="+mj-ea"/>
                          </a:rPr>
                          <m:t>DD</m:t>
                        </m:r>
                      </m:e>
                    </m:acc>
                  </m:oMath>
                </a14:m>
                <a:r>
                  <a:rPr lang="zh-CN" altLang="en-US" sz="2400" dirty="0" smtClean="0">
                    <a:latin typeface="+mn-ea"/>
                  </a:rPr>
                  <a:t>保持不变，</a:t>
                </a:r>
                <a:r>
                  <a:rPr lang="en-US" altLang="zh-CN" sz="2400" dirty="0" smtClean="0">
                    <a:latin typeface="+mn-ea"/>
                  </a:rPr>
                  <a:t>DN</a:t>
                </a:r>
                <a:r>
                  <a:rPr lang="zh-CN" altLang="en-US" sz="2400" dirty="0" smtClean="0">
                    <a:latin typeface="+mn-ea"/>
                  </a:rPr>
                  <a:t>随</a:t>
                </a:r>
                <a:r>
                  <a:rPr lang="en-US" altLang="zh-CN" sz="2400" dirty="0" smtClean="0">
                    <a:latin typeface="+mn-ea"/>
                  </a:rPr>
                  <a:t>D</a:t>
                </a:r>
                <a:r>
                  <a:rPr lang="zh-CN" altLang="en-US" sz="2400" dirty="0" smtClean="0">
                    <a:latin typeface="+mn-ea"/>
                  </a:rPr>
                  <a:t>的变化而变化</a:t>
                </a:r>
                <a:endParaRPr lang="en-US" altLang="zh-CN" sz="2400" dirty="0" smtClean="0">
                  <a:latin typeface="+mn-ea"/>
                </a:endParaRPr>
              </a:p>
            </p:txBody>
          </p:sp>
        </mc:Choice>
        <mc:Fallback xmlns="">
          <p:sp>
            <p:nvSpPr>
              <p:cNvPr id="60" name="文本框 59"/>
              <p:cNvSpPr txBox="1">
                <a:spLocks noRot="1" noChangeAspect="1" noMove="1" noResize="1" noEditPoints="1" noAdjustHandles="1" noChangeArrowheads="1" noChangeShapeType="1" noTextEdit="1"/>
              </p:cNvSpPr>
              <p:nvPr/>
            </p:nvSpPr>
            <p:spPr>
              <a:xfrm>
                <a:off x="1453041" y="5752737"/>
                <a:ext cx="5286260" cy="890628"/>
              </a:xfrm>
              <a:prstGeom prst="rect">
                <a:avLst/>
              </a:prstGeom>
              <a:blipFill>
                <a:blip r:embed="rId7"/>
                <a:stretch>
                  <a:fillRect l="-1728" b="-15068"/>
                </a:stretch>
              </a:blipFill>
            </p:spPr>
            <p:txBody>
              <a:bodyPr/>
              <a:lstStyle/>
              <a:p>
                <a:r>
                  <a:rPr lang="zh-CN" altLang="en-US">
                    <a:noFill/>
                  </a:rPr>
                  <a:t> </a:t>
                </a:r>
              </a:p>
            </p:txBody>
          </p:sp>
        </mc:Fallback>
      </mc:AlternateContent>
      <p:sp>
        <p:nvSpPr>
          <p:cNvPr id="61" name="文本框 60"/>
          <p:cNvSpPr txBox="1"/>
          <p:nvPr/>
        </p:nvSpPr>
        <p:spPr>
          <a:xfrm>
            <a:off x="660338" y="5792842"/>
            <a:ext cx="836118"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400" b="0" i="0" u="none" strike="noStrike" kern="1200" cap="none" spc="0" normalizeH="0" baseline="0" noProof="0" dirty="0" smtClean="0">
                <a:ln>
                  <a:noFill/>
                </a:ln>
                <a:effectLst/>
                <a:uLnTx/>
                <a:uFillTx/>
                <a:latin typeface="微软雅黑"/>
                <a:ea typeface="微软雅黑"/>
                <a:cs typeface="+mn-cs"/>
              </a:rPr>
              <a:t>原理：</a:t>
            </a:r>
            <a:endParaRPr kumimoji="0" lang="zh-CN" altLang="en-US" sz="2400" b="0" i="0" u="none" strike="noStrike" kern="1200" cap="none" spc="0" normalizeH="0" baseline="0" noProof="0" dirty="0">
              <a:ln>
                <a:noFill/>
              </a:ln>
              <a:effectLst/>
              <a:uLnTx/>
              <a:uFillTx/>
              <a:latin typeface="微软雅黑"/>
              <a:ea typeface="微软雅黑"/>
              <a:cs typeface="+mn-cs"/>
            </a:endParaRPr>
          </a:p>
        </p:txBody>
      </p:sp>
      <p:sp>
        <p:nvSpPr>
          <p:cNvPr id="62" name="文本框 61"/>
          <p:cNvSpPr txBox="1"/>
          <p:nvPr/>
        </p:nvSpPr>
        <p:spPr>
          <a:xfrm>
            <a:off x="7039902" y="5807152"/>
            <a:ext cx="836118"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400" b="0" i="0" u="none" strike="noStrike" kern="1200" cap="none" spc="0" normalizeH="0" baseline="0" noProof="0" dirty="0" smtClean="0">
                <a:ln>
                  <a:noFill/>
                </a:ln>
                <a:effectLst/>
                <a:uLnTx/>
                <a:uFillTx/>
                <a:latin typeface="微软雅黑"/>
                <a:ea typeface="微软雅黑"/>
                <a:cs typeface="+mn-cs"/>
              </a:rPr>
              <a:t>特点：</a:t>
            </a:r>
            <a:endParaRPr kumimoji="0" lang="zh-CN" altLang="en-US" sz="2400" b="0" i="0" u="none" strike="noStrike" kern="1200" cap="none" spc="0" normalizeH="0" baseline="0" noProof="0" dirty="0">
              <a:ln>
                <a:noFill/>
              </a:ln>
              <a:effectLst/>
              <a:uLnTx/>
              <a:uFillTx/>
              <a:latin typeface="微软雅黑"/>
              <a:ea typeface="微软雅黑"/>
              <a:cs typeface="+mn-cs"/>
            </a:endParaRPr>
          </a:p>
        </p:txBody>
      </p:sp>
      <p:sp>
        <p:nvSpPr>
          <p:cNvPr id="19" name="文本框 18"/>
          <p:cNvSpPr txBox="1"/>
          <p:nvPr/>
        </p:nvSpPr>
        <p:spPr>
          <a:xfrm>
            <a:off x="946734" y="5374140"/>
            <a:ext cx="2622374" cy="430887"/>
          </a:xfrm>
          <a:prstGeom prst="rect">
            <a:avLst/>
          </a:prstGeom>
          <a:noFill/>
        </p:spPr>
        <p:txBody>
          <a:bodyPr wrap="square" rtlCol="0">
            <a:spAutoFit/>
          </a:bodyPr>
          <a:lstStyle/>
          <a:p>
            <a:pPr>
              <a:buClr>
                <a:schemeClr val="accent1"/>
              </a:buClr>
            </a:pPr>
            <a:r>
              <a:rPr lang="en-US" altLang="zh-CN" sz="2200" dirty="0" smtClean="0">
                <a:latin typeface="+mn-ea"/>
              </a:rPr>
              <a:t>DTD</a:t>
            </a:r>
            <a:r>
              <a:rPr lang="zh-CN" altLang="en-US" sz="2200" dirty="0" smtClean="0">
                <a:latin typeface="+mn-ea"/>
              </a:rPr>
              <a:t>的工作波形图</a:t>
            </a:r>
            <a:endParaRPr lang="zh-CN" altLang="en-US" sz="2200" dirty="0">
              <a:latin typeface="+mn-ea"/>
            </a:endParaRPr>
          </a:p>
        </p:txBody>
      </p:sp>
      <p:sp>
        <p:nvSpPr>
          <p:cNvPr id="20" name="右箭头 19"/>
          <p:cNvSpPr/>
          <p:nvPr/>
        </p:nvSpPr>
        <p:spPr>
          <a:xfrm>
            <a:off x="4728410" y="1643983"/>
            <a:ext cx="1819874" cy="311523"/>
          </a:xfrm>
          <a:prstGeom prst="rightArrow">
            <a:avLst/>
          </a:prstGeom>
          <a:noFill/>
          <a:ln>
            <a:solidFill>
              <a:srgbClr val="5B9BD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1200" cap="none" spc="0" normalizeH="0" baseline="0" noProof="0">
              <a:ln>
                <a:noFill/>
              </a:ln>
              <a:solidFill>
                <a:prstClr val="white"/>
              </a:solidFill>
              <a:effectLst/>
              <a:uLnTx/>
              <a:uFillTx/>
              <a:latin typeface="微软雅黑"/>
              <a:ea typeface="微软雅黑"/>
              <a:cs typeface="+mn-cs"/>
            </a:endParaRPr>
          </a:p>
        </p:txBody>
      </p:sp>
      <p:sp>
        <p:nvSpPr>
          <p:cNvPr id="2" name="矩形 1"/>
          <p:cNvSpPr/>
          <p:nvPr/>
        </p:nvSpPr>
        <p:spPr>
          <a:xfrm>
            <a:off x="7250820" y="5082819"/>
            <a:ext cx="1701107" cy="369332"/>
          </a:xfrm>
          <a:prstGeom prst="rect">
            <a:avLst/>
          </a:prstGeom>
        </p:spPr>
        <p:txBody>
          <a:bodyPr wrap="none">
            <a:spAutoFit/>
          </a:bodyPr>
          <a:lstStyle/>
          <a:p>
            <a:pPr>
              <a:buClr>
                <a:schemeClr val="accent1"/>
              </a:buClr>
            </a:pPr>
            <a:r>
              <a:rPr lang="en-US" altLang="zh-CN" dirty="0">
                <a:latin typeface="+mn-ea"/>
              </a:rPr>
              <a:t>*</a:t>
            </a:r>
            <a:r>
              <a:rPr lang="zh-CN" altLang="en-US" dirty="0">
                <a:latin typeface="+mn-ea"/>
              </a:rPr>
              <a:t>和</a:t>
            </a:r>
            <a:r>
              <a:rPr lang="en-US" altLang="zh-CN" dirty="0">
                <a:latin typeface="+mn-ea"/>
              </a:rPr>
              <a:t>24T FF</a:t>
            </a:r>
            <a:r>
              <a:rPr lang="zh-CN" altLang="en-US" dirty="0">
                <a:latin typeface="+mn-ea"/>
              </a:rPr>
              <a:t>比较</a:t>
            </a:r>
            <a:endParaRPr lang="zh-CN" altLang="en-US" dirty="0">
              <a:latin typeface="+mn-ea"/>
            </a:endParaRPr>
          </a:p>
        </p:txBody>
      </p:sp>
    </p:spTree>
    <p:extLst>
      <p:ext uri="{BB962C8B-B14F-4D97-AF65-F5344CB8AC3E}">
        <p14:creationId xmlns:p14="http://schemas.microsoft.com/office/powerpoint/2010/main" val="871109676"/>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19" name="TextBox 33"/>
          <p:cNvSpPr txBox="1"/>
          <p:nvPr/>
        </p:nvSpPr>
        <p:spPr>
          <a:xfrm>
            <a:off x="1762567" y="1363970"/>
            <a:ext cx="9497766" cy="461667"/>
          </a:xfrm>
          <a:prstGeom prst="rect">
            <a:avLst/>
          </a:prstGeom>
          <a:noFill/>
        </p:spPr>
        <p:txBody>
          <a:bodyPr wrap="square" lIns="91445" tIns="45721" rIns="91445" bIns="45721" rtlCol="0">
            <a:spAutoFit/>
          </a:bodyPr>
          <a:lstStyle/>
          <a:p>
            <a:pPr lvl="0" algn="just">
              <a:defRPr/>
            </a:pPr>
            <a:r>
              <a:rPr lang="en-US" altLang="zh-CN" sz="2400" dirty="0" smtClean="0">
                <a:latin typeface="+mn-ea"/>
                <a:cs typeface="+mn-ea"/>
                <a:sym typeface="+mn-lt"/>
              </a:rPr>
              <a:t>2</a:t>
            </a:r>
            <a:r>
              <a:rPr lang="zh-CN" altLang="en-US" sz="2400" dirty="0" smtClean="0">
                <a:latin typeface="+mn-ea"/>
                <a:cs typeface="+mn-ea"/>
                <a:sym typeface="+mn-lt"/>
              </a:rPr>
              <a:t>）一款单节点翻转可完全自恢复的时序</a:t>
            </a:r>
            <a:r>
              <a:rPr lang="en-US" altLang="zh-CN" sz="2400" dirty="0" smtClean="0">
                <a:latin typeface="+mn-ea"/>
                <a:cs typeface="+mn-ea"/>
                <a:sym typeface="+mn-lt"/>
              </a:rPr>
              <a:t>EDAC</a:t>
            </a:r>
            <a:r>
              <a:rPr lang="zh-CN" altLang="en-US" sz="2400" dirty="0" smtClean="0">
                <a:latin typeface="+mn-ea"/>
                <a:cs typeface="+mn-ea"/>
                <a:sym typeface="+mn-lt"/>
              </a:rPr>
              <a:t>电路设计（</a:t>
            </a:r>
            <a:r>
              <a:rPr lang="en-US" altLang="zh-CN" sz="2400" dirty="0" smtClean="0">
                <a:latin typeface="+mn-ea"/>
                <a:cs typeface="+mn-ea"/>
                <a:sym typeface="+mn-lt"/>
              </a:rPr>
              <a:t>SR EDAC</a:t>
            </a:r>
            <a:r>
              <a:rPr lang="zh-CN" altLang="en-US" sz="2400" dirty="0" smtClean="0">
                <a:latin typeface="+mn-ea"/>
                <a:cs typeface="+mn-ea"/>
                <a:sym typeface="+mn-lt"/>
              </a:rPr>
              <a:t>）</a:t>
            </a:r>
            <a:endParaRPr kumimoji="0" lang="en-US" altLang="zh-CN" sz="2400" i="0" u="none" strike="noStrike" kern="1200" cap="none" spc="0" normalizeH="0" baseline="0" noProof="0" dirty="0">
              <a:ln>
                <a:noFill/>
              </a:ln>
              <a:effectLst/>
              <a:uLnTx/>
              <a:uFillTx/>
              <a:latin typeface="+mn-ea"/>
              <a:cs typeface="+mn-ea"/>
              <a:sym typeface="+mn-lt"/>
            </a:endParaRPr>
          </a:p>
        </p:txBody>
      </p:sp>
      <p:sp>
        <p:nvSpPr>
          <p:cNvPr id="28" name="圆角矩形 27"/>
          <p:cNvSpPr/>
          <p:nvPr/>
        </p:nvSpPr>
        <p:spPr>
          <a:xfrm>
            <a:off x="380999" y="516034"/>
            <a:ext cx="11382376" cy="6045665"/>
          </a:xfrm>
          <a:prstGeom prst="roundRect">
            <a:avLst/>
          </a:prstGeom>
          <a:solidFill>
            <a:schemeClr val="accent1">
              <a:alpha val="2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2000" b="0" i="0" u="none" strike="noStrike" kern="1200" cap="none" spc="0" normalizeH="0" baseline="0" noProof="0">
              <a:ln>
                <a:noFill/>
              </a:ln>
              <a:solidFill>
                <a:prstClr val="white"/>
              </a:solidFill>
              <a:effectLst/>
              <a:uLnTx/>
              <a:uFillTx/>
              <a:latin typeface="微软雅黑"/>
              <a:ea typeface="微软雅黑"/>
              <a:cs typeface="+mn-cs"/>
            </a:endParaRPr>
          </a:p>
        </p:txBody>
      </p:sp>
      <p:sp>
        <p:nvSpPr>
          <p:cNvPr id="27" name="圆角矩形 26"/>
          <p:cNvSpPr/>
          <p:nvPr/>
        </p:nvSpPr>
        <p:spPr>
          <a:xfrm>
            <a:off x="380999" y="529437"/>
            <a:ext cx="11382376" cy="6033287"/>
          </a:xfrm>
          <a:prstGeom prst="roundRect">
            <a:avLst>
              <a:gd name="adj" fmla="val 0"/>
            </a:avLst>
          </a:prstGeom>
          <a:noFill/>
          <a:ln w="3175">
            <a:solidFill>
              <a:srgbClr val="5B9BD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1200" cap="none" spc="0" normalizeH="0" baseline="0" noProof="0">
              <a:ln>
                <a:noFill/>
              </a:ln>
              <a:solidFill>
                <a:prstClr val="black"/>
              </a:solidFill>
              <a:effectLst/>
              <a:uLnTx/>
              <a:uFillTx/>
              <a:latin typeface="微软雅黑"/>
              <a:ea typeface="微软雅黑"/>
              <a:cs typeface="+mn-ea"/>
              <a:sym typeface="+mn-lt"/>
            </a:endParaRPr>
          </a:p>
        </p:txBody>
      </p:sp>
      <p:sp>
        <p:nvSpPr>
          <p:cNvPr id="2" name="文本占位符 1"/>
          <p:cNvSpPr>
            <a:spLocks noGrp="1"/>
          </p:cNvSpPr>
          <p:nvPr>
            <p:ph type="body" sz="quarter" idx="10"/>
          </p:nvPr>
        </p:nvSpPr>
        <p:spPr>
          <a:xfrm>
            <a:off x="302337" y="81259"/>
            <a:ext cx="6511418" cy="458787"/>
          </a:xfrm>
        </p:spPr>
        <p:txBody>
          <a:bodyPr>
            <a:noAutofit/>
          </a:bodyPr>
          <a:lstStyle/>
          <a:p>
            <a:r>
              <a:rPr lang="zh-CN" altLang="en-US" sz="2800" b="1" dirty="0" smtClean="0">
                <a:solidFill>
                  <a:srgbClr val="5B9BD5"/>
                </a:solidFill>
                <a:latin typeface="+mn-ea"/>
                <a:cs typeface="+mn-ea"/>
                <a:sym typeface="+mn-lt"/>
              </a:rPr>
              <a:t>创新与不足</a:t>
            </a:r>
            <a:endParaRPr lang="zh-CN" altLang="en-US" sz="2800" b="1" dirty="0">
              <a:solidFill>
                <a:srgbClr val="5B9BD5"/>
              </a:solidFill>
              <a:latin typeface="+mn-ea"/>
              <a:cs typeface="+mn-ea"/>
              <a:sym typeface="+mn-lt"/>
            </a:endParaRPr>
          </a:p>
        </p:txBody>
      </p:sp>
      <p:sp>
        <p:nvSpPr>
          <p:cNvPr id="10" name="灯片编号占位符 9"/>
          <p:cNvSpPr>
            <a:spLocks noGrp="1"/>
          </p:cNvSpPr>
          <p:nvPr>
            <p:ph type="sldNum" sz="quarter" idx="13"/>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4FA6E1-6B83-4935-BD31-F33F54FC6619}" type="slidenum">
              <a:rPr kumimoji="0" lang="zh-CN" altLang="en-US" sz="2000" b="1" i="0" u="none" strike="noStrike" kern="1200" cap="none" spc="0" normalizeH="0" baseline="0" noProof="0" smtClean="0">
                <a:ln>
                  <a:noFill/>
                </a:ln>
                <a:solidFill>
                  <a:srgbClr val="5B9BD5"/>
                </a:solidFill>
                <a:effectLst/>
                <a:uLnTx/>
                <a:uFillTx/>
                <a:latin typeface="微软雅黑"/>
                <a:ea typeface="微软雅黑"/>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zh-CN" altLang="en-US" sz="2000" b="1" i="0" u="none" strike="noStrike" kern="1200" cap="none" spc="0" normalizeH="0" baseline="0" noProof="0" dirty="0">
              <a:ln>
                <a:noFill/>
              </a:ln>
              <a:solidFill>
                <a:srgbClr val="5B9BD5"/>
              </a:solidFill>
              <a:effectLst/>
              <a:uLnTx/>
              <a:uFillTx/>
              <a:latin typeface="微软雅黑"/>
              <a:ea typeface="微软雅黑"/>
              <a:cs typeface="+mn-cs"/>
            </a:endParaRPr>
          </a:p>
        </p:txBody>
      </p:sp>
      <p:sp>
        <p:nvSpPr>
          <p:cNvPr id="18" name="TextBox 33"/>
          <p:cNvSpPr txBox="1"/>
          <p:nvPr/>
        </p:nvSpPr>
        <p:spPr>
          <a:xfrm>
            <a:off x="1762567" y="2459610"/>
            <a:ext cx="8348179" cy="461667"/>
          </a:xfrm>
          <a:prstGeom prst="rect">
            <a:avLst/>
          </a:prstGeom>
          <a:noFill/>
        </p:spPr>
        <p:txBody>
          <a:bodyPr wrap="square" lIns="91445" tIns="45721" rIns="91445" bIns="45721"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en-US" altLang="zh-CN" sz="2400" dirty="0" smtClean="0">
                <a:latin typeface="+mn-ea"/>
                <a:cs typeface="+mn-ea"/>
                <a:sym typeface="+mn-lt"/>
              </a:rPr>
              <a:t>4</a:t>
            </a:r>
            <a:r>
              <a:rPr lang="zh-CN" altLang="en-US" sz="2400" dirty="0" smtClean="0">
                <a:latin typeface="+mn-ea"/>
                <a:cs typeface="+mn-ea"/>
                <a:sym typeface="+mn-lt"/>
              </a:rPr>
              <a:t>）对跳变型监测单元进行全定制的单粒子翻转的加固设计</a:t>
            </a:r>
            <a:endParaRPr kumimoji="0" lang="en-US" altLang="zh-CN" sz="2400" i="0" u="none" strike="noStrike" kern="1200" cap="none" spc="0" normalizeH="0" baseline="0" noProof="0" dirty="0">
              <a:ln>
                <a:noFill/>
              </a:ln>
              <a:effectLst/>
              <a:uLnTx/>
              <a:uFillTx/>
              <a:latin typeface="+mn-ea"/>
              <a:cs typeface="+mn-ea"/>
              <a:sym typeface="+mn-lt"/>
            </a:endParaRPr>
          </a:p>
        </p:txBody>
      </p:sp>
      <p:sp>
        <p:nvSpPr>
          <p:cNvPr id="21" name="TextBox 33"/>
          <p:cNvSpPr txBox="1"/>
          <p:nvPr/>
        </p:nvSpPr>
        <p:spPr>
          <a:xfrm>
            <a:off x="441990" y="5469342"/>
            <a:ext cx="11535698" cy="461667"/>
          </a:xfrm>
          <a:prstGeom prst="rect">
            <a:avLst/>
          </a:prstGeom>
          <a:noFill/>
        </p:spPr>
        <p:txBody>
          <a:bodyPr wrap="square" lIns="91445" tIns="45721" rIns="91445" bIns="45721"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zh-CN" altLang="en-US" sz="2400" dirty="0" smtClean="0">
                <a:latin typeface="+mn-ea"/>
                <a:cs typeface="+mn-ea"/>
                <a:sym typeface="+mn-lt"/>
              </a:rPr>
              <a:t>不足</a:t>
            </a:r>
            <a:r>
              <a:rPr lang="en-US" altLang="zh-CN" sz="2400" dirty="0" smtClean="0">
                <a:latin typeface="+mn-ea"/>
                <a:cs typeface="+mn-ea"/>
                <a:sym typeface="+mn-lt"/>
              </a:rPr>
              <a:t>1</a:t>
            </a:r>
            <a:r>
              <a:rPr lang="zh-CN" altLang="en-US" sz="2400" dirty="0" smtClean="0">
                <a:latin typeface="+mn-ea"/>
                <a:cs typeface="+mn-ea"/>
                <a:sym typeface="+mn-lt"/>
              </a:rPr>
              <a:t>：自适应调节技术带来的能效收益非常可观，但必须配合</a:t>
            </a:r>
            <a:r>
              <a:rPr lang="zh-CN" altLang="en-US" sz="2400" dirty="0" smtClean="0">
                <a:solidFill>
                  <a:srgbClr val="FF0000"/>
                </a:solidFill>
                <a:latin typeface="+mn-ea"/>
                <a:cs typeface="+mn-ea"/>
                <a:sym typeface="+mn-lt"/>
              </a:rPr>
              <a:t>高效的系统调节</a:t>
            </a:r>
            <a:r>
              <a:rPr lang="en-US" altLang="zh-CN" sz="2400" dirty="0" smtClean="0">
                <a:latin typeface="+mn-ea"/>
                <a:cs typeface="+mn-ea"/>
                <a:sym typeface="+mn-lt"/>
              </a:rPr>
              <a:t>!</a:t>
            </a:r>
            <a:endParaRPr kumimoji="0" lang="en-US" altLang="zh-CN" sz="2400" i="0" u="none" strike="noStrike" kern="1200" cap="none" spc="0" normalizeH="0" baseline="0" noProof="0" dirty="0">
              <a:ln>
                <a:noFill/>
              </a:ln>
              <a:effectLst/>
              <a:uLnTx/>
              <a:uFillTx/>
              <a:latin typeface="+mn-ea"/>
              <a:cs typeface="+mn-ea"/>
              <a:sym typeface="+mn-lt"/>
            </a:endParaRPr>
          </a:p>
        </p:txBody>
      </p:sp>
      <p:sp>
        <p:nvSpPr>
          <p:cNvPr id="24" name="TextBox 33"/>
          <p:cNvSpPr txBox="1"/>
          <p:nvPr/>
        </p:nvSpPr>
        <p:spPr>
          <a:xfrm>
            <a:off x="453531" y="6046437"/>
            <a:ext cx="11121033" cy="461667"/>
          </a:xfrm>
          <a:prstGeom prst="rect">
            <a:avLst/>
          </a:prstGeom>
          <a:noFill/>
        </p:spPr>
        <p:txBody>
          <a:bodyPr wrap="square" lIns="91445" tIns="45721" rIns="91445" bIns="45721" rtlCol="0">
            <a:spAutoFit/>
          </a:bodyPr>
          <a:lstStyle/>
          <a:p>
            <a:pPr lvl="0" algn="just">
              <a:defRPr/>
            </a:pPr>
            <a:r>
              <a:rPr lang="zh-CN" altLang="en-US" sz="2400" dirty="0" smtClean="0">
                <a:latin typeface="+mn-ea"/>
                <a:cs typeface="+mn-ea"/>
                <a:sym typeface="+mn-lt"/>
              </a:rPr>
              <a:t>不足</a:t>
            </a:r>
            <a:r>
              <a:rPr lang="en-US" altLang="zh-CN" sz="2400" dirty="0" smtClean="0">
                <a:latin typeface="+mn-ea"/>
                <a:cs typeface="+mn-ea"/>
                <a:sym typeface="+mn-lt"/>
              </a:rPr>
              <a:t>2</a:t>
            </a:r>
            <a:r>
              <a:rPr lang="zh-CN" altLang="en-US" sz="2400" dirty="0" smtClean="0">
                <a:latin typeface="+mn-ea"/>
                <a:cs typeface="+mn-ea"/>
                <a:sym typeface="+mn-lt"/>
              </a:rPr>
              <a:t>：不影响</a:t>
            </a:r>
            <a:r>
              <a:rPr lang="zh-CN" altLang="en-US" sz="2400" dirty="0" smtClean="0">
                <a:solidFill>
                  <a:srgbClr val="FF0000"/>
                </a:solidFill>
                <a:latin typeface="+mn-ea"/>
                <a:cs typeface="+mn-ea"/>
                <a:sym typeface="+mn-lt"/>
              </a:rPr>
              <a:t>系统吞吐率</a:t>
            </a:r>
            <a:r>
              <a:rPr lang="zh-CN" altLang="en-US" sz="2400" dirty="0">
                <a:latin typeface="+mn-ea"/>
                <a:cs typeface="+mn-ea"/>
                <a:sym typeface="+mn-lt"/>
              </a:rPr>
              <a:t>的单粒子翻转加固</a:t>
            </a:r>
            <a:r>
              <a:rPr lang="zh-CN" altLang="en-US" sz="2400" dirty="0" smtClean="0">
                <a:latin typeface="+mn-ea"/>
                <a:cs typeface="+mn-ea"/>
                <a:sym typeface="+mn-lt"/>
              </a:rPr>
              <a:t>方法和时序纠错机制至关重要！</a:t>
            </a:r>
            <a:endParaRPr kumimoji="0" lang="en-US" altLang="zh-CN" sz="2400" i="0" u="none" strike="noStrike" kern="1200" cap="none" spc="0" normalizeH="0" baseline="0" noProof="0" dirty="0">
              <a:ln>
                <a:noFill/>
              </a:ln>
              <a:effectLst/>
              <a:uLnTx/>
              <a:uFillTx/>
              <a:latin typeface="+mn-ea"/>
              <a:cs typeface="+mn-ea"/>
              <a:sym typeface="+mn-lt"/>
            </a:endParaRPr>
          </a:p>
        </p:txBody>
      </p:sp>
      <p:sp>
        <p:nvSpPr>
          <p:cNvPr id="31" name="TextBox 33"/>
          <p:cNvSpPr txBox="1"/>
          <p:nvPr/>
        </p:nvSpPr>
        <p:spPr>
          <a:xfrm>
            <a:off x="1762567" y="1911790"/>
            <a:ext cx="9276047" cy="461667"/>
          </a:xfrm>
          <a:prstGeom prst="rect">
            <a:avLst/>
          </a:prstGeom>
          <a:noFill/>
        </p:spPr>
        <p:txBody>
          <a:bodyPr wrap="square" lIns="91445" tIns="45721" rIns="91445" bIns="45721" rtlCol="0">
            <a:spAutoFit/>
          </a:bodyPr>
          <a:lstStyle/>
          <a:p>
            <a:pPr lvl="0" algn="just">
              <a:defRPr/>
            </a:pPr>
            <a:r>
              <a:rPr lang="en-US" altLang="zh-CN" sz="2400" dirty="0" smtClean="0">
                <a:latin typeface="+mn-ea"/>
                <a:cs typeface="+mn-ea"/>
                <a:sym typeface="+mn-lt"/>
              </a:rPr>
              <a:t>3</a:t>
            </a:r>
            <a:r>
              <a:rPr lang="zh-CN" altLang="en-US" sz="2400" dirty="0" smtClean="0">
                <a:latin typeface="+mn-ea"/>
                <a:cs typeface="+mn-ea"/>
                <a:sym typeface="+mn-lt"/>
              </a:rPr>
              <a:t>）一款双节点翻转可完全容忍的时序</a:t>
            </a:r>
            <a:r>
              <a:rPr lang="en-US" altLang="zh-CN" sz="2400" dirty="0" smtClean="0">
                <a:latin typeface="+mn-ea"/>
                <a:cs typeface="+mn-ea"/>
                <a:sym typeface="+mn-lt"/>
              </a:rPr>
              <a:t>EDAC</a:t>
            </a:r>
            <a:r>
              <a:rPr lang="zh-CN" altLang="en-US" sz="2400" dirty="0" smtClean="0">
                <a:latin typeface="+mn-ea"/>
                <a:cs typeface="+mn-ea"/>
                <a:sym typeface="+mn-lt"/>
              </a:rPr>
              <a:t>电路设计（</a:t>
            </a:r>
            <a:r>
              <a:rPr lang="en-US" altLang="zh-CN" sz="2400" dirty="0" smtClean="0">
                <a:latin typeface="+mn-ea"/>
                <a:cs typeface="+mn-ea"/>
                <a:sym typeface="+mn-lt"/>
              </a:rPr>
              <a:t>DT</a:t>
            </a:r>
            <a:r>
              <a:rPr lang="en-US" altLang="zh-CN" sz="2400" dirty="0" smtClean="0">
                <a:latin typeface="+mn-ea"/>
                <a:cs typeface="+mn-ea"/>
                <a:sym typeface="+mn-lt"/>
              </a:rPr>
              <a:t> EDAC</a:t>
            </a:r>
            <a:r>
              <a:rPr lang="zh-CN" altLang="en-US" sz="2400" dirty="0" smtClean="0">
                <a:latin typeface="+mn-ea"/>
                <a:cs typeface="+mn-ea"/>
                <a:sym typeface="+mn-lt"/>
              </a:rPr>
              <a:t>）</a:t>
            </a:r>
            <a:endParaRPr kumimoji="0" lang="en-US" altLang="zh-CN" sz="2400" i="0" u="none" strike="noStrike" kern="1200" cap="none" spc="0" normalizeH="0" baseline="0" noProof="0" dirty="0">
              <a:ln>
                <a:noFill/>
              </a:ln>
              <a:effectLst/>
              <a:uLnTx/>
              <a:uFillTx/>
              <a:latin typeface="+mn-ea"/>
              <a:cs typeface="+mn-ea"/>
              <a:sym typeface="+mn-lt"/>
            </a:endParaRPr>
          </a:p>
        </p:txBody>
      </p:sp>
      <p:sp>
        <p:nvSpPr>
          <p:cNvPr id="32" name="TextBox 33"/>
          <p:cNvSpPr txBox="1"/>
          <p:nvPr/>
        </p:nvSpPr>
        <p:spPr>
          <a:xfrm>
            <a:off x="1823465" y="3077068"/>
            <a:ext cx="8828121" cy="461667"/>
          </a:xfrm>
          <a:prstGeom prst="rect">
            <a:avLst/>
          </a:prstGeom>
          <a:noFill/>
        </p:spPr>
        <p:txBody>
          <a:bodyPr wrap="square" lIns="91445" tIns="45721" rIns="91445" bIns="45721"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zh-CN" altLang="en-US" sz="2400" dirty="0" smtClean="0">
                <a:latin typeface="+mn-ea"/>
                <a:cs typeface="+mn-ea"/>
                <a:sym typeface="+mn-lt"/>
              </a:rPr>
              <a:t>将</a:t>
            </a:r>
            <a:r>
              <a:rPr lang="en-US" altLang="zh-CN" sz="2400" dirty="0" smtClean="0">
                <a:latin typeface="+mn-ea"/>
                <a:cs typeface="+mn-ea"/>
                <a:sym typeface="+mn-lt"/>
              </a:rPr>
              <a:t>TCAD</a:t>
            </a:r>
            <a:r>
              <a:rPr lang="zh-CN" altLang="en-US" sz="2400" dirty="0" smtClean="0">
                <a:latin typeface="+mn-ea"/>
                <a:cs typeface="+mn-ea"/>
                <a:sym typeface="+mn-lt"/>
              </a:rPr>
              <a:t>模拟后的电流源模型直接应用到加固设计的故障实验中</a:t>
            </a:r>
            <a:endParaRPr kumimoji="0" lang="en-US" altLang="zh-CN" sz="2400" i="0" u="none" strike="noStrike" kern="1200" cap="none" spc="0" normalizeH="0" baseline="0" noProof="0" dirty="0">
              <a:ln>
                <a:noFill/>
              </a:ln>
              <a:effectLst/>
              <a:uLnTx/>
              <a:uFillTx/>
              <a:latin typeface="+mn-ea"/>
              <a:cs typeface="+mn-ea"/>
              <a:sym typeface="+mn-lt"/>
            </a:endParaRPr>
          </a:p>
        </p:txBody>
      </p:sp>
      <p:sp>
        <p:nvSpPr>
          <p:cNvPr id="33" name="TextBox 33"/>
          <p:cNvSpPr txBox="1"/>
          <p:nvPr/>
        </p:nvSpPr>
        <p:spPr>
          <a:xfrm>
            <a:off x="1821686" y="3650507"/>
            <a:ext cx="7984588" cy="461667"/>
          </a:xfrm>
          <a:prstGeom prst="rect">
            <a:avLst/>
          </a:prstGeom>
          <a:noFill/>
        </p:spPr>
        <p:txBody>
          <a:bodyPr wrap="square" lIns="91445" tIns="45721" rIns="91445" bIns="45721"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zh-CN" altLang="en-US" sz="2400" dirty="0" smtClean="0">
                <a:latin typeface="+mn-ea"/>
                <a:cs typeface="+mn-ea"/>
                <a:sym typeface="+mn-lt"/>
              </a:rPr>
              <a:t>在超低电压下分析加固能力以及进行故障注入实验的验证</a:t>
            </a:r>
            <a:endParaRPr kumimoji="0" lang="en-US" altLang="zh-CN" sz="2400" i="0" u="none" strike="noStrike" kern="1200" cap="none" spc="0" normalizeH="0" baseline="0" noProof="0" dirty="0">
              <a:ln>
                <a:noFill/>
              </a:ln>
              <a:effectLst/>
              <a:uLnTx/>
              <a:uFillTx/>
              <a:latin typeface="+mn-ea"/>
              <a:cs typeface="+mn-ea"/>
              <a:sym typeface="+mn-lt"/>
            </a:endParaRPr>
          </a:p>
        </p:txBody>
      </p:sp>
      <p:sp>
        <p:nvSpPr>
          <p:cNvPr id="36" name="TextBox 33"/>
          <p:cNvSpPr txBox="1"/>
          <p:nvPr/>
        </p:nvSpPr>
        <p:spPr>
          <a:xfrm>
            <a:off x="1762567" y="815254"/>
            <a:ext cx="8051633" cy="461667"/>
          </a:xfrm>
          <a:prstGeom prst="rect">
            <a:avLst/>
          </a:prstGeom>
          <a:noFill/>
        </p:spPr>
        <p:txBody>
          <a:bodyPr wrap="square" lIns="91445" tIns="45721" rIns="91445" bIns="45721" rtlCol="0">
            <a:spAutoFit/>
          </a:bodyPr>
          <a:lstStyle/>
          <a:p>
            <a:pPr lvl="0" algn="just">
              <a:defRPr/>
            </a:pPr>
            <a:r>
              <a:rPr lang="en-US" altLang="zh-CN" sz="2400" dirty="0" smtClean="0">
                <a:latin typeface="+mn-ea"/>
                <a:cs typeface="+mn-ea"/>
                <a:sym typeface="+mn-lt"/>
              </a:rPr>
              <a:t>1</a:t>
            </a:r>
            <a:r>
              <a:rPr lang="zh-CN" altLang="en-US" sz="2400" dirty="0" smtClean="0">
                <a:latin typeface="+mn-ea"/>
                <a:cs typeface="+mn-ea"/>
                <a:sym typeface="+mn-lt"/>
              </a:rPr>
              <a:t>）在晶体管级进行全定制的</a:t>
            </a:r>
            <a:r>
              <a:rPr lang="zh-CN" altLang="en-US" sz="2400" dirty="0" smtClean="0">
                <a:latin typeface="+mn-ea"/>
                <a:cs typeface="+mn-ea"/>
                <a:sym typeface="+mn-lt"/>
              </a:rPr>
              <a:t>时序</a:t>
            </a:r>
            <a:r>
              <a:rPr lang="en-US" altLang="zh-CN" sz="2400" dirty="0" smtClean="0">
                <a:latin typeface="+mn-ea"/>
                <a:cs typeface="+mn-ea"/>
                <a:sym typeface="+mn-lt"/>
              </a:rPr>
              <a:t>EDAC</a:t>
            </a:r>
            <a:r>
              <a:rPr lang="zh-CN" altLang="en-US" sz="2400" dirty="0" smtClean="0">
                <a:latin typeface="+mn-ea"/>
                <a:cs typeface="+mn-ea"/>
                <a:sym typeface="+mn-lt"/>
              </a:rPr>
              <a:t>电路加固设计</a:t>
            </a:r>
            <a:endParaRPr kumimoji="0" lang="en-US" altLang="zh-CN" sz="2400" i="0" u="none" strike="noStrike" kern="1200" cap="none" spc="0" normalizeH="0" baseline="0" noProof="0" dirty="0">
              <a:ln>
                <a:noFill/>
              </a:ln>
              <a:effectLst/>
              <a:uLnTx/>
              <a:uFillTx/>
              <a:latin typeface="+mn-ea"/>
              <a:cs typeface="+mn-ea"/>
              <a:sym typeface="+mn-lt"/>
            </a:endParaRPr>
          </a:p>
        </p:txBody>
      </p:sp>
      <p:sp>
        <p:nvSpPr>
          <p:cNvPr id="16" name="文本框 15"/>
          <p:cNvSpPr txBox="1"/>
          <p:nvPr/>
        </p:nvSpPr>
        <p:spPr>
          <a:xfrm>
            <a:off x="301131" y="1678271"/>
            <a:ext cx="1461436" cy="461665"/>
          </a:xfrm>
          <a:prstGeom prst="rect">
            <a:avLst/>
          </a:prstGeom>
          <a:noFill/>
        </p:spPr>
        <p:txBody>
          <a:bodyPr wrap="square" rtlCol="0">
            <a:spAutoFit/>
          </a:bodyPr>
          <a:lstStyle/>
          <a:p>
            <a:pPr>
              <a:buClr>
                <a:schemeClr val="accent1"/>
              </a:buClr>
            </a:pPr>
            <a:r>
              <a:rPr lang="zh-CN" altLang="en-US" sz="2400" dirty="0" smtClean="0">
                <a:solidFill>
                  <a:srgbClr val="FF0000"/>
                </a:solidFill>
                <a:latin typeface="+mn-ea"/>
              </a:rPr>
              <a:t>首次提出</a:t>
            </a:r>
            <a:endParaRPr lang="zh-CN" altLang="en-US" sz="2400" dirty="0">
              <a:solidFill>
                <a:srgbClr val="FF0000"/>
              </a:solidFill>
              <a:latin typeface="+mn-ea"/>
            </a:endParaRPr>
          </a:p>
        </p:txBody>
      </p:sp>
      <p:sp>
        <p:nvSpPr>
          <p:cNvPr id="17" name="左大括号 16"/>
          <p:cNvSpPr/>
          <p:nvPr/>
        </p:nvSpPr>
        <p:spPr>
          <a:xfrm>
            <a:off x="1676062" y="1004639"/>
            <a:ext cx="173010" cy="1784071"/>
          </a:xfrm>
          <a:prstGeom prst="leftBrace">
            <a:avLst/>
          </a:prstGeom>
          <a:noFill/>
          <a:ln w="38100" cap="flat" cmpd="sng" algn="ctr">
            <a:solidFill>
              <a:srgbClr val="5B9BD5"/>
            </a:solidFill>
            <a:prstDash val="solid"/>
          </a:ln>
          <a:effectLst/>
        </p:spPr>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dirty="0">
              <a:ln>
                <a:noFill/>
              </a:ln>
              <a:solidFill>
                <a:sysClr val="windowText" lastClr="000000"/>
              </a:solidFill>
              <a:effectLst/>
              <a:uLnTx/>
              <a:uFillTx/>
              <a:latin typeface="微软雅黑"/>
              <a:ea typeface="微软雅黑"/>
              <a:cs typeface="+mn-cs"/>
            </a:endParaRPr>
          </a:p>
        </p:txBody>
      </p:sp>
      <p:sp>
        <p:nvSpPr>
          <p:cNvPr id="20" name="文本框 19"/>
          <p:cNvSpPr txBox="1"/>
          <p:nvPr/>
        </p:nvSpPr>
        <p:spPr>
          <a:xfrm>
            <a:off x="373526" y="516034"/>
            <a:ext cx="2106395" cy="461665"/>
          </a:xfrm>
          <a:prstGeom prst="rect">
            <a:avLst/>
          </a:prstGeom>
          <a:noFill/>
        </p:spPr>
        <p:txBody>
          <a:bodyPr wrap="square" rtlCol="0">
            <a:spAutoFit/>
          </a:bodyPr>
          <a:lstStyle/>
          <a:p>
            <a:pPr marL="342900" indent="-342900">
              <a:buClr>
                <a:schemeClr val="accent1"/>
              </a:buClr>
              <a:buFont typeface="Wingdings" panose="05000000000000000000" pitchFamily="2" charset="2"/>
              <a:buChar char="p"/>
            </a:pPr>
            <a:r>
              <a:rPr lang="zh-CN" altLang="en-US" sz="2400" dirty="0" smtClean="0">
                <a:solidFill>
                  <a:schemeClr val="accent1"/>
                </a:solidFill>
                <a:latin typeface="+mn-ea"/>
              </a:rPr>
              <a:t>创新点</a:t>
            </a:r>
            <a:endParaRPr lang="zh-CN" altLang="en-US" sz="2400" dirty="0">
              <a:solidFill>
                <a:schemeClr val="accent1"/>
              </a:solidFill>
              <a:latin typeface="+mn-ea"/>
            </a:endParaRPr>
          </a:p>
        </p:txBody>
      </p:sp>
      <p:sp>
        <p:nvSpPr>
          <p:cNvPr id="22" name="文本框 21"/>
          <p:cNvSpPr txBox="1"/>
          <p:nvPr/>
        </p:nvSpPr>
        <p:spPr>
          <a:xfrm>
            <a:off x="320316" y="3374947"/>
            <a:ext cx="1461436" cy="461665"/>
          </a:xfrm>
          <a:prstGeom prst="rect">
            <a:avLst/>
          </a:prstGeom>
          <a:noFill/>
        </p:spPr>
        <p:txBody>
          <a:bodyPr wrap="square" rtlCol="0">
            <a:spAutoFit/>
          </a:bodyPr>
          <a:lstStyle/>
          <a:p>
            <a:pPr>
              <a:buClr>
                <a:schemeClr val="accent1"/>
              </a:buClr>
            </a:pPr>
            <a:r>
              <a:rPr lang="zh-CN" altLang="en-US" sz="2400" dirty="0">
                <a:solidFill>
                  <a:srgbClr val="FF0000"/>
                </a:solidFill>
                <a:latin typeface="+mn-ea"/>
                <a:cs typeface="+mn-ea"/>
                <a:sym typeface="+mn-lt"/>
              </a:rPr>
              <a:t>非常少见</a:t>
            </a:r>
            <a:endParaRPr lang="zh-CN" altLang="en-US" sz="2400" dirty="0">
              <a:solidFill>
                <a:srgbClr val="FF0000"/>
              </a:solidFill>
              <a:latin typeface="+mn-ea"/>
            </a:endParaRPr>
          </a:p>
        </p:txBody>
      </p:sp>
      <p:sp>
        <p:nvSpPr>
          <p:cNvPr id="23" name="左大括号 22"/>
          <p:cNvSpPr/>
          <p:nvPr/>
        </p:nvSpPr>
        <p:spPr>
          <a:xfrm>
            <a:off x="1676197" y="3246595"/>
            <a:ext cx="173010" cy="717344"/>
          </a:xfrm>
          <a:prstGeom prst="leftBrace">
            <a:avLst/>
          </a:prstGeom>
          <a:noFill/>
          <a:ln w="38100" cap="flat" cmpd="sng" algn="ctr">
            <a:solidFill>
              <a:srgbClr val="5B9BD5"/>
            </a:solidFill>
            <a:prstDash val="solid"/>
          </a:ln>
          <a:effectLst/>
        </p:spPr>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dirty="0">
              <a:ln>
                <a:noFill/>
              </a:ln>
              <a:solidFill>
                <a:sysClr val="windowText" lastClr="000000"/>
              </a:solidFill>
              <a:effectLst/>
              <a:uLnTx/>
              <a:uFillTx/>
              <a:latin typeface="微软雅黑"/>
              <a:ea typeface="微软雅黑"/>
              <a:cs typeface="+mn-cs"/>
            </a:endParaRPr>
          </a:p>
        </p:txBody>
      </p:sp>
      <p:sp>
        <p:nvSpPr>
          <p:cNvPr id="29" name="TextBox 33"/>
          <p:cNvSpPr txBox="1"/>
          <p:nvPr/>
        </p:nvSpPr>
        <p:spPr>
          <a:xfrm>
            <a:off x="1588471" y="4786797"/>
            <a:ext cx="8522275" cy="461667"/>
          </a:xfrm>
          <a:prstGeom prst="rect">
            <a:avLst/>
          </a:prstGeom>
          <a:noFill/>
        </p:spPr>
        <p:txBody>
          <a:bodyPr wrap="square" lIns="91445" tIns="45721" rIns="91445" bIns="45721" rtlCol="0">
            <a:spAutoFit/>
          </a:bodyPr>
          <a:lstStyle/>
          <a:p>
            <a:pPr algn="just"/>
            <a:r>
              <a:rPr kumimoji="0" lang="zh-CN" altLang="en-US" sz="2400" b="1" i="0" u="none" strike="noStrike" kern="1200" cap="none" spc="0" normalizeH="0" baseline="0" noProof="0" dirty="0" smtClean="0">
                <a:ln>
                  <a:noFill/>
                </a:ln>
                <a:effectLst/>
                <a:uLnTx/>
                <a:uFillTx/>
                <a:latin typeface="微软雅黑"/>
                <a:ea typeface="微软雅黑"/>
                <a:cs typeface="+mn-ea"/>
                <a:sym typeface="+mn-lt"/>
              </a:rPr>
              <a:t>为兼具宇航集成电路高</a:t>
            </a:r>
            <a:r>
              <a:rPr kumimoji="0" lang="zh-CN" altLang="en-US" sz="2400" b="1" i="0" u="none" strike="noStrike" kern="1200" cap="none" spc="0" normalizeH="0" baseline="0" noProof="0" dirty="0" smtClean="0">
                <a:ln>
                  <a:noFill/>
                </a:ln>
                <a:effectLst/>
                <a:uLnTx/>
                <a:uFillTx/>
                <a:latin typeface="微软雅黑"/>
                <a:ea typeface="微软雅黑"/>
                <a:cs typeface="+mn-ea"/>
                <a:sym typeface="+mn-lt"/>
              </a:rPr>
              <a:t>可靠、高性能和低</a:t>
            </a:r>
            <a:r>
              <a:rPr kumimoji="0" lang="zh-CN" altLang="en-US" sz="2400" b="1" i="0" u="none" strike="noStrike" kern="1200" cap="none" spc="0" normalizeH="0" baseline="0" noProof="0" dirty="0" smtClean="0">
                <a:ln>
                  <a:noFill/>
                </a:ln>
                <a:effectLst/>
                <a:uLnTx/>
                <a:uFillTx/>
                <a:latin typeface="微软雅黑"/>
                <a:ea typeface="微软雅黑"/>
                <a:cs typeface="+mn-ea"/>
                <a:sym typeface="+mn-lt"/>
              </a:rPr>
              <a:t>开销设计提供思路</a:t>
            </a:r>
            <a:r>
              <a:rPr kumimoji="0" lang="en-US" altLang="zh-CN" sz="2400" b="1" i="0" u="none" strike="noStrike" kern="1200" cap="none" spc="0" normalizeH="0" baseline="0" noProof="0" dirty="0" smtClean="0">
                <a:ln>
                  <a:noFill/>
                </a:ln>
                <a:effectLst/>
                <a:uLnTx/>
                <a:uFillTx/>
                <a:latin typeface="微软雅黑"/>
                <a:ea typeface="微软雅黑"/>
                <a:cs typeface="+mn-ea"/>
                <a:sym typeface="+mn-lt"/>
              </a:rPr>
              <a:t>!</a:t>
            </a:r>
            <a:endParaRPr kumimoji="0" lang="zh-CN" altLang="en-US" sz="2400" b="1" i="0" u="none" strike="noStrike" kern="1200" cap="none" spc="0" normalizeH="0" baseline="0" noProof="0" dirty="0">
              <a:ln>
                <a:noFill/>
              </a:ln>
              <a:effectLst/>
              <a:uLnTx/>
              <a:uFillTx/>
              <a:latin typeface="微软雅黑"/>
              <a:ea typeface="微软雅黑"/>
              <a:cs typeface="+mn-ea"/>
              <a:sym typeface="+mn-lt"/>
            </a:endParaRPr>
          </a:p>
        </p:txBody>
      </p:sp>
      <p:sp>
        <p:nvSpPr>
          <p:cNvPr id="30" name="AutoShape 12"/>
          <p:cNvSpPr>
            <a:spLocks noChangeArrowheads="1"/>
          </p:cNvSpPr>
          <p:nvPr/>
        </p:nvSpPr>
        <p:spPr bwMode="auto">
          <a:xfrm rot="20910630">
            <a:off x="867254" y="3936306"/>
            <a:ext cx="488172" cy="1188031"/>
          </a:xfrm>
          <a:prstGeom prst="curvedRightArrow">
            <a:avLst>
              <a:gd name="adj1" fmla="val 40000"/>
              <a:gd name="adj2" fmla="val 80000"/>
              <a:gd name="adj3" fmla="val 26451"/>
            </a:avLst>
          </a:prstGeom>
          <a:gradFill>
            <a:gsLst>
              <a:gs pos="73000">
                <a:schemeClr val="accent1">
                  <a:lumMod val="40000"/>
                  <a:lumOff val="60000"/>
                </a:schemeClr>
              </a:gs>
              <a:gs pos="90000">
                <a:schemeClr val="accent1">
                  <a:lumMod val="40000"/>
                  <a:lumOff val="60000"/>
                </a:schemeClr>
              </a:gs>
              <a:gs pos="80000">
                <a:schemeClr val="accent1">
                  <a:lumMod val="40000"/>
                  <a:lumOff val="60000"/>
                </a:schemeClr>
              </a:gs>
              <a:gs pos="100000">
                <a:schemeClr val="accent1">
                  <a:lumMod val="40000"/>
                  <a:lumOff val="60000"/>
                </a:schemeClr>
              </a:gs>
              <a:gs pos="0">
                <a:schemeClr val="accent1">
                  <a:lumMod val="20000"/>
                  <a:lumOff val="80000"/>
                </a:schemeClr>
              </a:gs>
              <a:gs pos="12000">
                <a:schemeClr val="accent1">
                  <a:lumMod val="20000"/>
                  <a:lumOff val="80000"/>
                </a:schemeClr>
              </a:gs>
              <a:gs pos="23000">
                <a:schemeClr val="accent1">
                  <a:lumMod val="20000"/>
                  <a:lumOff val="80000"/>
                </a:schemeClr>
              </a:gs>
              <a:gs pos="34000">
                <a:schemeClr val="accent1">
                  <a:lumMod val="20000"/>
                  <a:lumOff val="80000"/>
                </a:schemeClr>
              </a:gs>
            </a:gsLst>
            <a:lin ang="5400000" scaled="1"/>
          </a:gradFill>
          <a:ln w="9525">
            <a:solidFill>
              <a:schemeClr val="tx1"/>
            </a:solidFill>
            <a:miter lim="800000"/>
            <a:headEnd/>
            <a:tailEnd/>
          </a:ln>
        </p:spPr>
        <p:txBody>
          <a:bodyPr wrap="none" anchor="ctr"/>
          <a:lstStyle>
            <a:lvl1pPr eaLnBrk="0" hangingPunct="0">
              <a:defRPr sz="2000">
                <a:solidFill>
                  <a:schemeClr val="bg1"/>
                </a:solidFill>
                <a:latin typeface="黑体" panose="02010609060101010101" pitchFamily="49" charset="-122"/>
                <a:ea typeface="黑体" panose="02010609060101010101" pitchFamily="49" charset="-122"/>
              </a:defRPr>
            </a:lvl1pPr>
            <a:lvl2pPr marL="742950" indent="-285750" eaLnBrk="0" hangingPunct="0">
              <a:defRPr sz="2000">
                <a:solidFill>
                  <a:schemeClr val="bg1"/>
                </a:solidFill>
                <a:latin typeface="黑体" panose="02010609060101010101" pitchFamily="49" charset="-122"/>
                <a:ea typeface="黑体" panose="02010609060101010101" pitchFamily="49" charset="-122"/>
              </a:defRPr>
            </a:lvl2pPr>
            <a:lvl3pPr marL="1143000" indent="-228600" eaLnBrk="0" hangingPunct="0">
              <a:defRPr sz="2000">
                <a:solidFill>
                  <a:schemeClr val="bg1"/>
                </a:solidFill>
                <a:latin typeface="黑体" panose="02010609060101010101" pitchFamily="49" charset="-122"/>
                <a:ea typeface="黑体" panose="02010609060101010101" pitchFamily="49" charset="-122"/>
              </a:defRPr>
            </a:lvl3pPr>
            <a:lvl4pPr marL="1600200" indent="-228600" eaLnBrk="0" hangingPunct="0">
              <a:defRPr sz="2000">
                <a:solidFill>
                  <a:schemeClr val="bg1"/>
                </a:solidFill>
                <a:latin typeface="黑体" panose="02010609060101010101" pitchFamily="49" charset="-122"/>
                <a:ea typeface="黑体" panose="02010609060101010101" pitchFamily="49" charset="-122"/>
              </a:defRPr>
            </a:lvl4pPr>
            <a:lvl5pPr marL="2057400" indent="-228600" eaLnBrk="0" hangingPunct="0">
              <a:defRPr sz="2000">
                <a:solidFill>
                  <a:schemeClr val="bg1"/>
                </a:solidFill>
                <a:latin typeface="黑体" panose="02010609060101010101" pitchFamily="49" charset="-122"/>
                <a:ea typeface="黑体" panose="02010609060101010101" pitchFamily="49" charset="-122"/>
              </a:defRPr>
            </a:lvl5pPr>
            <a:lvl6pPr marL="2514600" indent="-228600" algn="ctr" eaLnBrk="0" fontAlgn="base" hangingPunct="0">
              <a:spcBef>
                <a:spcPct val="0"/>
              </a:spcBef>
              <a:spcAft>
                <a:spcPct val="0"/>
              </a:spcAft>
              <a:defRPr sz="2000">
                <a:solidFill>
                  <a:schemeClr val="bg1"/>
                </a:solidFill>
                <a:latin typeface="黑体" panose="02010609060101010101" pitchFamily="49" charset="-122"/>
                <a:ea typeface="黑体" panose="02010609060101010101" pitchFamily="49" charset="-122"/>
              </a:defRPr>
            </a:lvl6pPr>
            <a:lvl7pPr marL="2971800" indent="-228600" algn="ctr" eaLnBrk="0" fontAlgn="base" hangingPunct="0">
              <a:spcBef>
                <a:spcPct val="0"/>
              </a:spcBef>
              <a:spcAft>
                <a:spcPct val="0"/>
              </a:spcAft>
              <a:defRPr sz="2000">
                <a:solidFill>
                  <a:schemeClr val="bg1"/>
                </a:solidFill>
                <a:latin typeface="黑体" panose="02010609060101010101" pitchFamily="49" charset="-122"/>
                <a:ea typeface="黑体" panose="02010609060101010101" pitchFamily="49" charset="-122"/>
              </a:defRPr>
            </a:lvl7pPr>
            <a:lvl8pPr marL="3429000" indent="-228600" algn="ctr" eaLnBrk="0" fontAlgn="base" hangingPunct="0">
              <a:spcBef>
                <a:spcPct val="0"/>
              </a:spcBef>
              <a:spcAft>
                <a:spcPct val="0"/>
              </a:spcAft>
              <a:defRPr sz="2000">
                <a:solidFill>
                  <a:schemeClr val="bg1"/>
                </a:solidFill>
                <a:latin typeface="黑体" panose="02010609060101010101" pitchFamily="49" charset="-122"/>
                <a:ea typeface="黑体" panose="02010609060101010101" pitchFamily="49" charset="-122"/>
              </a:defRPr>
            </a:lvl8pPr>
            <a:lvl9pPr marL="3886200" indent="-228600" algn="ctr" eaLnBrk="0" fontAlgn="base" hangingPunct="0">
              <a:spcBef>
                <a:spcPct val="0"/>
              </a:spcBef>
              <a:spcAft>
                <a:spcPct val="0"/>
              </a:spcAft>
              <a:defRPr sz="2000">
                <a:solidFill>
                  <a:schemeClr val="bg1"/>
                </a:solidFill>
                <a:latin typeface="黑体" panose="02010609060101010101" pitchFamily="49" charset="-122"/>
                <a:ea typeface="黑体" panose="02010609060101010101" pitchFamily="49" charset="-122"/>
              </a:defRPr>
            </a:lvl9pPr>
          </a:lstStyle>
          <a:p>
            <a:pPr algn="l" eaLnBrk="1" hangingPunct="1"/>
            <a:endParaRPr lang="zh-CN" altLang="en-US" sz="2400">
              <a:solidFill>
                <a:schemeClr val="tx1"/>
              </a:solidFill>
              <a:latin typeface="Arial" panose="020B0604020202020204" pitchFamily="34" charset="0"/>
              <a:ea typeface="宋体" panose="02010600030101010101" pitchFamily="2" charset="-122"/>
            </a:endParaRPr>
          </a:p>
        </p:txBody>
      </p:sp>
      <p:sp>
        <p:nvSpPr>
          <p:cNvPr id="37" name="文本框 36"/>
          <p:cNvSpPr txBox="1"/>
          <p:nvPr/>
        </p:nvSpPr>
        <p:spPr>
          <a:xfrm>
            <a:off x="1006309" y="4195616"/>
            <a:ext cx="1512515" cy="461665"/>
          </a:xfrm>
          <a:prstGeom prst="rect">
            <a:avLst/>
          </a:prstGeom>
          <a:noFill/>
        </p:spPr>
        <p:txBody>
          <a:bodyPr wrap="square" rtlCol="0">
            <a:spAutoFit/>
          </a:bodyPr>
          <a:lstStyle/>
          <a:p>
            <a:r>
              <a:rPr lang="zh-CN" altLang="en-US" sz="2400" dirty="0">
                <a:latin typeface="+mn-ea"/>
              </a:rPr>
              <a:t>最终实现</a:t>
            </a:r>
            <a:endParaRPr lang="zh-CN" altLang="en-US" sz="2400" dirty="0">
              <a:latin typeface="+mn-ea"/>
              <a:cs typeface="Times New Roman" panose="02020603050405020304" pitchFamily="18" charset="0"/>
            </a:endParaRPr>
          </a:p>
        </p:txBody>
      </p:sp>
    </p:spTree>
    <p:extLst>
      <p:ext uri="{BB962C8B-B14F-4D97-AF65-F5344CB8AC3E}">
        <p14:creationId xmlns:p14="http://schemas.microsoft.com/office/powerpoint/2010/main" val="1931892316"/>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KSO_WM_UNIT_PLACING_PICTURE_USER_VIEWPORT" val="{&quot;height&quot;:4788,&quot;width&quot;:6348}"/>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Temp">
      <a:majorFont>
        <a:latin typeface="Impact"/>
        <a:ea typeface="微软雅黑"/>
        <a:cs typeface=""/>
      </a:majorFont>
      <a:minorFont>
        <a:latin typeface="Impact"/>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0_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Temp">
      <a:majorFont>
        <a:latin typeface="Impact"/>
        <a:ea typeface="微软雅黑"/>
        <a:cs typeface=""/>
      </a:majorFont>
      <a:minorFont>
        <a:latin typeface="Impact"/>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16751</TotalTime>
  <Words>6302</Words>
  <Application>Microsoft Office PowerPoint</Application>
  <PresentationFormat>宽屏</PresentationFormat>
  <Paragraphs>819</Paragraphs>
  <Slides>34</Slides>
  <Notes>34</Notes>
  <HiddenSlides>0</HiddenSlides>
  <MMClips>0</MMClips>
  <ScaleCrop>false</ScaleCrop>
  <HeadingPairs>
    <vt:vector size="6" baseType="variant">
      <vt:variant>
        <vt:lpstr>已用的字体</vt:lpstr>
      </vt:variant>
      <vt:variant>
        <vt:i4>13</vt:i4>
      </vt:variant>
      <vt:variant>
        <vt:lpstr>主题</vt:lpstr>
      </vt:variant>
      <vt:variant>
        <vt:i4>3</vt:i4>
      </vt:variant>
      <vt:variant>
        <vt:lpstr>幻灯片标题</vt:lpstr>
      </vt:variant>
      <vt:variant>
        <vt:i4>34</vt:i4>
      </vt:variant>
    </vt:vector>
  </HeadingPairs>
  <TitlesOfParts>
    <vt:vector size="50" baseType="lpstr">
      <vt:lpstr>Microsoft YaHei UI</vt:lpstr>
      <vt:lpstr>等线</vt:lpstr>
      <vt:lpstr>等线 Light</vt:lpstr>
      <vt:lpstr>宋体</vt:lpstr>
      <vt:lpstr>微软雅黑</vt:lpstr>
      <vt:lpstr>Arial</vt:lpstr>
      <vt:lpstr>Calibri</vt:lpstr>
      <vt:lpstr>Cambria Math</vt:lpstr>
      <vt:lpstr>Franklin Gothic Demi</vt:lpstr>
      <vt:lpstr>Impact</vt:lpstr>
      <vt:lpstr>Microsoft Himalaya</vt:lpstr>
      <vt:lpstr>Times New Roman</vt:lpstr>
      <vt:lpstr>Wingdings</vt:lpstr>
      <vt:lpstr>Office 主题</vt:lpstr>
      <vt:lpstr>20_Office 主题​​</vt:lpstr>
      <vt:lpstr>1_Office 主题</vt:lpstr>
      <vt:lpstr>电子信息工程学院硕士生毕业答辩</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MT</dc:creator>
  <cp:lastModifiedBy>hp</cp:lastModifiedBy>
  <cp:revision>2554</cp:revision>
  <dcterms:created xsi:type="dcterms:W3CDTF">2016-12-24T15:00:00Z</dcterms:created>
  <dcterms:modified xsi:type="dcterms:W3CDTF">2024-03-13T15:47:27Z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2052-10.1.0.6490</vt:lpwstr>
  </property>
</Properties>
</file>